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9BD6D9-33D1-4B1C-82E9-0C9582ACE9EB}">
  <a:tblStyle styleId="{589BD6D9-33D1-4B1C-82E9-0C9582ACE9EB}"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9A5C5A7-7FE1-4AB8-930D-E61A9C690F0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93417394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93417394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5e6e640814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5e6e640814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a screenshot of your testing that shows the output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5e6e640814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5e6e640814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Add screenshots of your Trello/Padlet board showing the planning for component 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c10fef63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ac10fef63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a screenshot of your testing that shows the output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67172798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67172798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a screenshot of your testing that shows the output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493417394d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493417394d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Add screenshots of your Trello/Padlet board showing the planning for component 2</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4a31f1613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4a31f1613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a screenshot of your testing that shows the output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77bb2c05c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77bb2c05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Add screenshots of your Trello/Padlet board showing the planning for component 2</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5596b0b45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5596b0b45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Your trialing evidence should go here.  Include screenshots and details about the different things you have trailed e.g. the three different ways that the make statement went through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5596b0b45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5596b0b45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session you should note what you did and what you plan to do next.  This is a useful habit that makes it easy to keep on track.  Your log at the end of each session can match the comment you make when you commit your code to github :) e.g.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05/02 -  finished number checking function.  Starting the not blank function, uploaded file to GitHub</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06/02 - finished the not blank function.  Started adding the number checking and not blank functions to a main program file, uploaded file to GitHub</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493417394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493417394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Your trialing evidence should go here.  Include screenshots and details about the different things you have trailed e.g. the three different ways that the make statement went through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c10fef6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ac10fef6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5596b0b45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5596b0b45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session you should note what you did and what you plan to do next.  This is a useful habit that makes it easy to keep on track.  Your log at the end of each session can match the comment you make when you commit your code to github :) e.g.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05/02 -  finished number checking function.  Starting the not blank function, </a:t>
            </a:r>
            <a:r>
              <a:rPr lang="en">
                <a:solidFill>
                  <a:schemeClr val="dk1"/>
                </a:solidFill>
              </a:rPr>
              <a:t>uploaded file to GitHub</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06/02 - finished the not blank function.  Started adding the number checking and not blank functions to a main program file, </a:t>
            </a:r>
            <a:r>
              <a:rPr lang="en">
                <a:solidFill>
                  <a:schemeClr val="dk1"/>
                </a:solidFill>
              </a:rPr>
              <a:t>uploaded file to GitHub</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5596b0b45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5596b0b45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Your version control evidence should go here.  This could be in the form of annotated screenshots which show you you managed this process or you could make a brief screencast explaining how you implemented version control. GitHub screenshots or screenshots showing the different versions of the main program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493417394d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493417394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Add evidence of the improvements &amp; refinements you have made through your testing and end user feedback. Add information about why you made the improvements</a:t>
            </a:r>
            <a:r>
              <a:rPr b="1" lang="en" sz="1200">
                <a:solidFill>
                  <a:schemeClr val="dk1"/>
                </a:solidFill>
                <a:latin typeface="Calibri"/>
                <a:ea typeface="Calibri"/>
                <a:cs typeface="Calibri"/>
                <a:sym typeface="Calibri"/>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4a31f1613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4a31f1613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Add evidence of the improvements &amp; refinements you have made through your testing and end user feedback. Add information about why you made the improvements</a:t>
            </a:r>
            <a:r>
              <a:rPr b="1" lang="en" sz="1200">
                <a:solidFill>
                  <a:schemeClr val="dk1"/>
                </a:solidFill>
                <a:latin typeface="Calibri"/>
                <a:ea typeface="Calibri"/>
                <a:cs typeface="Calibri"/>
                <a:sym typeface="Calibri"/>
              </a:rPr>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83866af6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3866af6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200">
                <a:solidFill>
                  <a:srgbClr val="595959"/>
                </a:solidFill>
              </a:rPr>
              <a:t>Add screenshots or a short video showing boundary testing (if the number range is 5 - 15, test for 4,5,15, 16 and xyz), invalid and unexpected input.</a:t>
            </a:r>
            <a:endParaRPr sz="500"/>
          </a:p>
          <a:p>
            <a:pPr indent="0" lvl="0" marL="0" rtl="0" algn="l">
              <a:spcBef>
                <a:spcPts val="160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77fb8540b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77fb8540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200">
                <a:solidFill>
                  <a:srgbClr val="595959"/>
                </a:solidFill>
              </a:rPr>
              <a:t>Add screenshots or a short video showing boundary testing (if the number range is 5 - 15, test for 4,5,15, 16 and xyz), invalid and unexpected input.</a:t>
            </a:r>
            <a:endParaRPr sz="500"/>
          </a:p>
          <a:p>
            <a:pPr indent="0" lvl="0" marL="0" rtl="0" algn="l">
              <a:spcBef>
                <a:spcPts val="16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493417394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493417394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Discusses how the information from planning, testing and trialling of components assisted in the development of a high-quality outcome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ac10fef63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ac10fef63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Discusses how the information from planning, testing and trialling of components assisted in the development of a high-quality outcome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493417394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493417394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c10fef63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c10fef63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the relevant implications here.  Then as you work, develop your program, discuss how the implications are being met.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93417394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93417394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the relevant implications here.  Then as you work, develop your program, discuss how the implications are being met.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93417394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493417394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the relevant implications here.  Then as you work, develop your program, discuss how the implications are being met.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c10fef63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c10fef63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Paste screenshots of your initial Trello/Padlet board / task decomposition on this slide.  If you have a long list, you might need to break it up into several columns.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93417394d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493417394d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Add screenshots of your Trello/Padlet board showing any updates that have been made from </a:t>
            </a:r>
            <a:r>
              <a:rPr lang="en">
                <a:solidFill>
                  <a:schemeClr val="dk1"/>
                </a:solidFill>
              </a:rPr>
              <a:t>the trialling and/or testing phases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c10fef63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c10fef63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Add screenshots of your Trello/Padlet board showing the planning for component 1</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6.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8.png"/><Relationship Id="rId4" Type="http://schemas.openxmlformats.org/officeDocument/2006/relationships/image" Target="../media/image25.png"/><Relationship Id="rId5" Type="http://schemas.openxmlformats.org/officeDocument/2006/relationships/image" Target="../media/image34.png"/><Relationship Id="rId6" Type="http://schemas.openxmlformats.org/officeDocument/2006/relationships/image" Target="../media/image31.png"/><Relationship Id="rId7" Type="http://schemas.openxmlformats.org/officeDocument/2006/relationships/image" Target="../media/image40.png"/><Relationship Id="rId8"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7.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masseyhighschoolnz-my.sharepoint.com/:v:/g/personal/jgottschalk_masseyhigh_school_nz/ETGW1Z6fzjxGnCIbQonUip8BmSZWh7v6-31w7L98wbG9-A?e=ogtP1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Readme!</a:t>
            </a:r>
            <a:endParaRPr/>
          </a:p>
        </p:txBody>
      </p:sp>
      <p:sp>
        <p:nvSpPr>
          <p:cNvPr id="55" name="Google Shape;55;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Feel free to edit this template by adding / editing and removing slides.  I’ve tried to cover most of what you might want to include but there are many ways of providing evidence so don’t be afraid to delete slides that you don’t need.</a:t>
            </a:r>
            <a:endParaRPr/>
          </a:p>
          <a:p>
            <a:pPr indent="0" lvl="0" marL="0" rtl="0" algn="l">
              <a:spcBef>
                <a:spcPts val="1600"/>
              </a:spcBef>
              <a:spcAft>
                <a:spcPts val="1600"/>
              </a:spcAft>
              <a:buNone/>
            </a:pPr>
            <a:r>
              <a:rPr lang="en"/>
              <a:t>Slides with a green background should be used to show planning evidence of the individual components and the testing procedures you made during the development process.  Orange slides can be used to show evidence of the refinements and final testing of the completed program.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116950"/>
            <a:ext cx="8520600" cy="7446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Component 1 - Test Plan </a:t>
            </a:r>
            <a:r>
              <a:rPr lang="en" sz="2500"/>
              <a:t>(Trello and testing screenshot)</a:t>
            </a:r>
            <a:endParaRPr sz="2500"/>
          </a:p>
        </p:txBody>
      </p:sp>
      <p:graphicFrame>
        <p:nvGraphicFramePr>
          <p:cNvPr id="117" name="Google Shape;117;p22"/>
          <p:cNvGraphicFramePr/>
          <p:nvPr/>
        </p:nvGraphicFramePr>
        <p:xfrm>
          <a:off x="311700" y="992525"/>
          <a:ext cx="3000000" cy="3000000"/>
        </p:xfrm>
        <a:graphic>
          <a:graphicData uri="http://schemas.openxmlformats.org/drawingml/2006/table">
            <a:tbl>
              <a:tblPr>
                <a:noFill/>
                <a:tableStyleId>{49A5C5A7-7FE1-4AB8-930D-E61A9C690F00}</a:tableStyleId>
              </a:tblPr>
              <a:tblGrid>
                <a:gridCol w="1845475"/>
                <a:gridCol w="6675125"/>
              </a:tblGrid>
              <a:tr h="465450">
                <a:tc>
                  <a:txBody>
                    <a:bodyPr/>
                    <a:lstStyle/>
                    <a:p>
                      <a:pPr indent="0" lvl="0" marL="0" rtl="0" algn="l">
                        <a:spcBef>
                          <a:spcPts val="0"/>
                        </a:spcBef>
                        <a:spcAft>
                          <a:spcPts val="0"/>
                        </a:spcAft>
                        <a:buNone/>
                      </a:pPr>
                      <a:r>
                        <a:rPr b="1" lang="en" sz="1800"/>
                        <a:t>Data Input</a:t>
                      </a:r>
                      <a:endParaRPr sz="1300"/>
                    </a:p>
                  </a:txBody>
                  <a:tcPr marT="91425" marB="91425" marR="91425" marL="91425">
                    <a:solidFill>
                      <a:srgbClr val="C9DAF8"/>
                    </a:solidFill>
                  </a:tcPr>
                </a:tc>
                <a:tc>
                  <a:txBody>
                    <a:bodyPr/>
                    <a:lstStyle/>
                    <a:p>
                      <a:pPr indent="0" lvl="0" marL="0" rtl="0" algn="l">
                        <a:spcBef>
                          <a:spcPts val="0"/>
                        </a:spcBef>
                        <a:spcAft>
                          <a:spcPts val="0"/>
                        </a:spcAft>
                        <a:buNone/>
                      </a:pPr>
                      <a:r>
                        <a:rPr b="1" lang="en" sz="1800"/>
                        <a:t>Expected Output </a:t>
                      </a:r>
                      <a:r>
                        <a:rPr lang="en" sz="1300">
                          <a:solidFill>
                            <a:schemeClr val="dk1"/>
                          </a:solidFill>
                        </a:rPr>
                        <a:t>(What should happen)</a:t>
                      </a:r>
                      <a:endParaRPr b="1" sz="1800"/>
                    </a:p>
                  </a:txBody>
                  <a:tcPr marT="91425" marB="91425" marR="91425" marL="91425">
                    <a:solidFill>
                      <a:srgbClr val="C9DAF8"/>
                    </a:solidFill>
                  </a:tcPr>
                </a:tc>
              </a:tr>
              <a:tr h="463500">
                <a:tc>
                  <a:txBody>
                    <a:bodyPr/>
                    <a:lstStyle/>
                    <a:p>
                      <a:pPr indent="0" lvl="0" marL="0" rtl="0" algn="l">
                        <a:spcBef>
                          <a:spcPts val="0"/>
                        </a:spcBef>
                        <a:spcAft>
                          <a:spcPts val="0"/>
                        </a:spcAft>
                        <a:buNone/>
                      </a:pPr>
                      <a:r>
                        <a:rPr lang="en" sz="1800"/>
                        <a:t>Run the program</a:t>
                      </a:r>
                      <a:endParaRPr sz="1800"/>
                    </a:p>
                  </a:txBody>
                  <a:tcPr marT="91425" marB="91425" marR="91425" marL="91425">
                    <a:solidFill>
                      <a:schemeClr val="lt1"/>
                    </a:solidFill>
                  </a:tcPr>
                </a:tc>
                <a:tc>
                  <a:txBody>
                    <a:bodyPr/>
                    <a:lstStyle/>
                    <a:p>
                      <a:pPr indent="0" lvl="0" marL="0" rtl="0" algn="l">
                        <a:spcBef>
                          <a:spcPts val="0"/>
                        </a:spcBef>
                        <a:spcAft>
                          <a:spcPts val="0"/>
                        </a:spcAft>
                        <a:buNone/>
                      </a:pPr>
                      <a:r>
                        <a:rPr lang="en" sz="1800"/>
                        <a:t> Program displays 3 different statements</a:t>
                      </a:r>
                      <a:endParaRPr sz="1800"/>
                    </a:p>
                  </a:txBody>
                  <a:tcPr marT="91425" marB="91425" marR="91425" marL="91425">
                    <a:solidFill>
                      <a:schemeClr val="lt1"/>
                    </a:solidFill>
                  </a:tcPr>
                </a:tc>
              </a:tr>
            </a:tbl>
          </a:graphicData>
        </a:graphic>
      </p:graphicFrame>
      <p:pic>
        <p:nvPicPr>
          <p:cNvPr id="118" name="Google Shape;118;p22"/>
          <p:cNvPicPr preferRelativeResize="0"/>
          <p:nvPr/>
        </p:nvPicPr>
        <p:blipFill>
          <a:blip r:embed="rId3">
            <a:alphaModFix/>
          </a:blip>
          <a:stretch>
            <a:fillRect/>
          </a:stretch>
        </p:blipFill>
        <p:spPr>
          <a:xfrm>
            <a:off x="311700" y="2324238"/>
            <a:ext cx="3333750" cy="2790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148700"/>
            <a:ext cx="8520600" cy="5727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Planning - Component 2</a:t>
            </a:r>
            <a:endParaRPr/>
          </a:p>
        </p:txBody>
      </p:sp>
      <p:pic>
        <p:nvPicPr>
          <p:cNvPr id="124" name="Google Shape;124;p23"/>
          <p:cNvPicPr preferRelativeResize="0"/>
          <p:nvPr/>
        </p:nvPicPr>
        <p:blipFill>
          <a:blip r:embed="rId3">
            <a:alphaModFix/>
          </a:blip>
          <a:stretch>
            <a:fillRect/>
          </a:stretch>
        </p:blipFill>
        <p:spPr>
          <a:xfrm>
            <a:off x="152400" y="957950"/>
            <a:ext cx="2600325" cy="962025"/>
          </a:xfrm>
          <a:prstGeom prst="rect">
            <a:avLst/>
          </a:prstGeom>
          <a:noFill/>
          <a:ln>
            <a:noFill/>
          </a:ln>
        </p:spPr>
      </p:pic>
      <p:pic>
        <p:nvPicPr>
          <p:cNvPr id="125" name="Google Shape;125;p23"/>
          <p:cNvPicPr preferRelativeResize="0"/>
          <p:nvPr/>
        </p:nvPicPr>
        <p:blipFill>
          <a:blip r:embed="rId4">
            <a:alphaModFix/>
          </a:blip>
          <a:stretch>
            <a:fillRect/>
          </a:stretch>
        </p:blipFill>
        <p:spPr>
          <a:xfrm>
            <a:off x="3200125" y="957950"/>
            <a:ext cx="1924050" cy="1085850"/>
          </a:xfrm>
          <a:prstGeom prst="rect">
            <a:avLst/>
          </a:prstGeom>
          <a:noFill/>
          <a:ln>
            <a:noFill/>
          </a:ln>
        </p:spPr>
      </p:pic>
      <p:pic>
        <p:nvPicPr>
          <p:cNvPr id="126" name="Google Shape;126;p23"/>
          <p:cNvPicPr preferRelativeResize="0"/>
          <p:nvPr/>
        </p:nvPicPr>
        <p:blipFill>
          <a:blip r:embed="rId5">
            <a:alphaModFix/>
          </a:blip>
          <a:stretch>
            <a:fillRect/>
          </a:stretch>
        </p:blipFill>
        <p:spPr>
          <a:xfrm>
            <a:off x="152400" y="2156525"/>
            <a:ext cx="1847850" cy="771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116950"/>
            <a:ext cx="8520600" cy="7446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Component 2 - Test Plan </a:t>
            </a:r>
            <a:r>
              <a:rPr lang="en" sz="2500"/>
              <a:t>(Trello and testing screenshot)</a:t>
            </a:r>
            <a:endParaRPr sz="2500"/>
          </a:p>
        </p:txBody>
      </p:sp>
      <p:graphicFrame>
        <p:nvGraphicFramePr>
          <p:cNvPr id="132" name="Google Shape;132;p24"/>
          <p:cNvGraphicFramePr/>
          <p:nvPr/>
        </p:nvGraphicFramePr>
        <p:xfrm>
          <a:off x="311700" y="726050"/>
          <a:ext cx="3000000" cy="3000000"/>
        </p:xfrm>
        <a:graphic>
          <a:graphicData uri="http://schemas.openxmlformats.org/drawingml/2006/table">
            <a:tbl>
              <a:tblPr>
                <a:noFill/>
                <a:tableStyleId>{49A5C5A7-7FE1-4AB8-930D-E61A9C690F00}</a:tableStyleId>
              </a:tblPr>
              <a:tblGrid>
                <a:gridCol w="1845475"/>
                <a:gridCol w="6675125"/>
              </a:tblGrid>
              <a:tr h="465450">
                <a:tc>
                  <a:txBody>
                    <a:bodyPr/>
                    <a:lstStyle/>
                    <a:p>
                      <a:pPr indent="0" lvl="0" marL="0" rtl="0" algn="l">
                        <a:spcBef>
                          <a:spcPts val="0"/>
                        </a:spcBef>
                        <a:spcAft>
                          <a:spcPts val="0"/>
                        </a:spcAft>
                        <a:buNone/>
                      </a:pPr>
                      <a:r>
                        <a:rPr b="1" lang="en" sz="1800"/>
                        <a:t>Data Input</a:t>
                      </a:r>
                      <a:endParaRPr sz="1300"/>
                    </a:p>
                  </a:txBody>
                  <a:tcPr marT="91425" marB="91425" marR="91425" marL="91425">
                    <a:solidFill>
                      <a:srgbClr val="C9DAF8"/>
                    </a:solidFill>
                  </a:tcPr>
                </a:tc>
                <a:tc>
                  <a:txBody>
                    <a:bodyPr/>
                    <a:lstStyle/>
                    <a:p>
                      <a:pPr indent="0" lvl="0" marL="0" rtl="0" algn="l">
                        <a:spcBef>
                          <a:spcPts val="0"/>
                        </a:spcBef>
                        <a:spcAft>
                          <a:spcPts val="0"/>
                        </a:spcAft>
                        <a:buNone/>
                      </a:pPr>
                      <a:r>
                        <a:rPr b="1" lang="en" sz="1800"/>
                        <a:t>Expected Output </a:t>
                      </a:r>
                      <a:r>
                        <a:rPr lang="en" sz="1300">
                          <a:solidFill>
                            <a:schemeClr val="dk1"/>
                          </a:solidFill>
                        </a:rPr>
                        <a:t>(What should happen)</a:t>
                      </a:r>
                      <a:endParaRPr b="1" sz="1800"/>
                    </a:p>
                  </a:txBody>
                  <a:tcPr marT="91425" marB="91425" marR="91425" marL="91425">
                    <a:solidFill>
                      <a:srgbClr val="C9DAF8"/>
                    </a:solidFill>
                  </a:tcPr>
                </a:tc>
              </a:tr>
              <a:tr h="463500">
                <a:tc>
                  <a:txBody>
                    <a:bodyPr/>
                    <a:lstStyle/>
                    <a:p>
                      <a:pPr indent="0" lvl="0" marL="0" rtl="0" algn="l">
                        <a:spcBef>
                          <a:spcPts val="0"/>
                        </a:spcBef>
                        <a:spcAft>
                          <a:spcPts val="0"/>
                        </a:spcAft>
                        <a:buNone/>
                      </a:pPr>
                      <a:r>
                        <a:rPr lang="en" sz="1800"/>
                        <a:t>Enter key</a:t>
                      </a:r>
                      <a:endParaRPr sz="1800"/>
                    </a:p>
                  </a:txBody>
                  <a:tcPr marT="91425" marB="91425" marR="91425" marL="91425">
                    <a:solidFill>
                      <a:schemeClr val="lt1"/>
                    </a:solidFill>
                  </a:tcPr>
                </a:tc>
                <a:tc>
                  <a:txBody>
                    <a:bodyPr/>
                    <a:lstStyle/>
                    <a:p>
                      <a:pPr indent="0" lvl="0" marL="0" rtl="0" algn="l">
                        <a:spcBef>
                          <a:spcPts val="0"/>
                        </a:spcBef>
                        <a:spcAft>
                          <a:spcPts val="0"/>
                        </a:spcAft>
                        <a:buNone/>
                      </a:pPr>
                      <a:r>
                        <a:rPr lang="en" sz="1800"/>
                        <a:t>Sorry, this can’t be blank. Please try again.</a:t>
                      </a:r>
                      <a:endParaRPr sz="1800"/>
                    </a:p>
                  </a:txBody>
                  <a:tcPr marT="91425" marB="91425" marR="91425" marL="91425">
                    <a:solidFill>
                      <a:schemeClr val="lt1"/>
                    </a:solidFill>
                  </a:tcPr>
                </a:tc>
              </a:tr>
              <a:tr h="463500">
                <a:tc>
                  <a:txBody>
                    <a:bodyPr/>
                    <a:lstStyle/>
                    <a:p>
                      <a:pPr indent="0" lvl="0" marL="0" rtl="0" algn="l">
                        <a:spcBef>
                          <a:spcPts val="0"/>
                        </a:spcBef>
                        <a:spcAft>
                          <a:spcPts val="0"/>
                        </a:spcAft>
                        <a:buNone/>
                      </a:pPr>
                      <a:r>
                        <a:rPr lang="en" sz="1800"/>
                        <a:t>Bob</a:t>
                      </a:r>
                      <a:endParaRPr sz="1800"/>
                    </a:p>
                  </a:txBody>
                  <a:tcPr marT="91425" marB="91425" marR="91425" marL="91425">
                    <a:solidFill>
                      <a:schemeClr val="lt1"/>
                    </a:solidFill>
                  </a:tcPr>
                </a:tc>
                <a:tc>
                  <a:txBody>
                    <a:bodyPr/>
                    <a:lstStyle/>
                    <a:p>
                      <a:pPr indent="0" lvl="0" marL="0" rtl="0" algn="l">
                        <a:spcBef>
                          <a:spcPts val="0"/>
                        </a:spcBef>
                        <a:spcAft>
                          <a:spcPts val="0"/>
                        </a:spcAft>
                        <a:buNone/>
                      </a:pPr>
                      <a:r>
                        <a:rPr lang="en" sz="1800"/>
                        <a:t>Bob</a:t>
                      </a:r>
                      <a:endParaRPr sz="1800"/>
                    </a:p>
                  </a:txBody>
                  <a:tcPr marT="91425" marB="91425" marR="91425" marL="91425">
                    <a:solidFill>
                      <a:schemeClr val="lt1"/>
                    </a:solidFill>
                  </a:tcPr>
                </a:tc>
              </a:tr>
              <a:tr h="463500">
                <a:tc>
                  <a:txBody>
                    <a:bodyPr/>
                    <a:lstStyle/>
                    <a:p>
                      <a:pPr indent="0" lvl="0" marL="0" rtl="0" algn="l">
                        <a:spcBef>
                          <a:spcPts val="0"/>
                        </a:spcBef>
                        <a:spcAft>
                          <a:spcPts val="0"/>
                        </a:spcAft>
                        <a:buNone/>
                      </a:pPr>
                      <a:r>
                        <a:rPr lang="en" sz="1800"/>
                        <a:t>11</a:t>
                      </a:r>
                      <a:endParaRPr sz="1800"/>
                    </a:p>
                  </a:txBody>
                  <a:tcPr marT="91425" marB="91425" marR="91425" marL="91425">
                    <a:solidFill>
                      <a:schemeClr val="lt1"/>
                    </a:solidFill>
                  </a:tcPr>
                </a:tc>
                <a:tc>
                  <a:txBody>
                    <a:bodyPr/>
                    <a:lstStyle/>
                    <a:p>
                      <a:pPr indent="0" lvl="0" marL="0" rtl="0" algn="l">
                        <a:spcBef>
                          <a:spcPts val="0"/>
                        </a:spcBef>
                        <a:spcAft>
                          <a:spcPts val="0"/>
                        </a:spcAft>
                        <a:buNone/>
                      </a:pPr>
                      <a:r>
                        <a:rPr lang="en" sz="1800"/>
                        <a:t>{Name} is too young</a:t>
                      </a:r>
                      <a:endParaRPr sz="1800"/>
                    </a:p>
                  </a:txBody>
                  <a:tcPr marT="91425" marB="91425" marR="91425" marL="91425">
                    <a:solidFill>
                      <a:schemeClr val="lt1"/>
                    </a:solidFill>
                  </a:tcPr>
                </a:tc>
              </a:tr>
              <a:tr h="463500">
                <a:tc>
                  <a:txBody>
                    <a:bodyPr/>
                    <a:lstStyle/>
                    <a:p>
                      <a:pPr indent="0" lvl="0" marL="0" rtl="0" algn="l">
                        <a:spcBef>
                          <a:spcPts val="0"/>
                        </a:spcBef>
                        <a:spcAft>
                          <a:spcPts val="0"/>
                        </a:spcAft>
                        <a:buNone/>
                      </a:pPr>
                      <a:r>
                        <a:rPr lang="en" sz="1800"/>
                        <a:t>121</a:t>
                      </a:r>
                      <a:endParaRPr sz="1800"/>
                    </a:p>
                  </a:txBody>
                  <a:tcPr marT="91425" marB="91425" marR="91425" marL="91425">
                    <a:solidFill>
                      <a:schemeClr val="lt1"/>
                    </a:solidFill>
                  </a:tcPr>
                </a:tc>
                <a:tc>
                  <a:txBody>
                    <a:bodyPr/>
                    <a:lstStyle/>
                    <a:p>
                      <a:pPr indent="0" lvl="0" marL="0" rtl="0" algn="l">
                        <a:spcBef>
                          <a:spcPts val="0"/>
                        </a:spcBef>
                        <a:spcAft>
                          <a:spcPts val="0"/>
                        </a:spcAft>
                        <a:buNone/>
                      </a:pPr>
                      <a:r>
                        <a:rPr lang="en" sz="1800"/>
                        <a:t>{Name} is too old</a:t>
                      </a:r>
                      <a:endParaRPr sz="1800"/>
                    </a:p>
                  </a:txBody>
                  <a:tcPr marT="91425" marB="91425" marR="91425" marL="91425">
                    <a:solidFill>
                      <a:schemeClr val="lt1"/>
                    </a:solidFill>
                  </a:tcPr>
                </a:tc>
              </a:tr>
              <a:tr h="463500">
                <a:tc>
                  <a:txBody>
                    <a:bodyPr/>
                    <a:lstStyle/>
                    <a:p>
                      <a:pPr indent="0" lvl="0" marL="0" rtl="0" algn="l">
                        <a:spcBef>
                          <a:spcPts val="0"/>
                        </a:spcBef>
                        <a:spcAft>
                          <a:spcPts val="0"/>
                        </a:spcAft>
                        <a:buNone/>
                      </a:pPr>
                      <a:r>
                        <a:rPr lang="en" sz="1800"/>
                        <a:t>21</a:t>
                      </a:r>
                      <a:endParaRPr sz="1800"/>
                    </a:p>
                  </a:txBody>
                  <a:tcPr marT="91425" marB="91425" marR="91425" marL="91425">
                    <a:solidFill>
                      <a:schemeClr val="lt1"/>
                    </a:solidFill>
                  </a:tcPr>
                </a:tc>
                <a:tc>
                  <a:txBody>
                    <a:bodyPr/>
                    <a:lstStyle/>
                    <a:p>
                      <a:pPr indent="0" lvl="0" marL="0" rtl="0" algn="l">
                        <a:spcBef>
                          <a:spcPts val="0"/>
                        </a:spcBef>
                        <a:spcAft>
                          <a:spcPts val="0"/>
                        </a:spcAft>
                        <a:buNone/>
                      </a:pPr>
                      <a:r>
                        <a:rPr lang="en" sz="1800"/>
                        <a:t>{name} bought a ticket</a:t>
                      </a:r>
                      <a:endParaRPr sz="1800"/>
                    </a:p>
                  </a:txBody>
                  <a:tcPr marT="91425" marB="91425" marR="91425" marL="91425">
                    <a:solidFill>
                      <a:schemeClr val="lt1"/>
                    </a:solidFill>
                  </a:tcPr>
                </a:tc>
              </a:tr>
            </a:tbl>
          </a:graphicData>
        </a:graphic>
      </p:graphicFrame>
      <p:graphicFrame>
        <p:nvGraphicFramePr>
          <p:cNvPr id="133" name="Google Shape;133;p24"/>
          <p:cNvGraphicFramePr/>
          <p:nvPr/>
        </p:nvGraphicFramePr>
        <p:xfrm>
          <a:off x="311700" y="3822475"/>
          <a:ext cx="3000000" cy="3000000"/>
        </p:xfrm>
        <a:graphic>
          <a:graphicData uri="http://schemas.openxmlformats.org/drawingml/2006/table">
            <a:tbl>
              <a:tblPr>
                <a:noFill/>
                <a:tableStyleId>{49A5C5A7-7FE1-4AB8-930D-E61A9C690F00}</a:tableStyleId>
              </a:tblPr>
              <a:tblGrid>
                <a:gridCol w="8520600"/>
              </a:tblGrid>
              <a:tr h="465450">
                <a:tc>
                  <a:txBody>
                    <a:bodyPr/>
                    <a:lstStyle/>
                    <a:p>
                      <a:pPr indent="0" lvl="0" marL="0" rtl="0" algn="ctr">
                        <a:spcBef>
                          <a:spcPts val="0"/>
                        </a:spcBef>
                        <a:spcAft>
                          <a:spcPts val="0"/>
                        </a:spcAft>
                        <a:buNone/>
                      </a:pPr>
                      <a:r>
                        <a:rPr b="1" lang="en" sz="1800"/>
                        <a:t>Actual Output</a:t>
                      </a:r>
                      <a:r>
                        <a:rPr b="1" lang="en" sz="1800"/>
                        <a:t> </a:t>
                      </a:r>
                      <a:r>
                        <a:rPr lang="en" sz="1300">
                          <a:solidFill>
                            <a:schemeClr val="dk1"/>
                          </a:solidFill>
                        </a:rPr>
                        <a:t>(What actually happened)</a:t>
                      </a:r>
                      <a:endParaRPr b="1" sz="1800"/>
                    </a:p>
                  </a:txBody>
                  <a:tcPr marT="91425" marB="91425" marR="91425" marL="91425">
                    <a:solidFill>
                      <a:srgbClr val="C9DAF8"/>
                    </a:solidFill>
                  </a:tcPr>
                </a:tc>
              </a:tr>
              <a:tr h="463500">
                <a:tc>
                  <a:txBody>
                    <a:bodyPr/>
                    <a:lstStyle/>
                    <a:p>
                      <a:pPr indent="0" lvl="0" marL="0" rtl="0" algn="l">
                        <a:spcBef>
                          <a:spcPts val="0"/>
                        </a:spcBef>
                        <a:spcAft>
                          <a:spcPts val="0"/>
                        </a:spcAft>
                        <a:buNone/>
                      </a:pPr>
                      <a:r>
                        <a:t/>
                      </a:r>
                      <a:endParaRPr sz="1800"/>
                    </a:p>
                  </a:txBody>
                  <a:tcPr marT="91425" marB="91425" marR="91425" marL="91425">
                    <a:solidFill>
                      <a:schemeClr val="lt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116950"/>
            <a:ext cx="8520600" cy="7446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Component 2 - Test Plan </a:t>
            </a:r>
            <a:r>
              <a:rPr lang="en" sz="2500"/>
              <a:t>(Trello and testing screenshot)</a:t>
            </a:r>
            <a:endParaRPr sz="2500"/>
          </a:p>
        </p:txBody>
      </p:sp>
      <p:graphicFrame>
        <p:nvGraphicFramePr>
          <p:cNvPr id="139" name="Google Shape;139;p25"/>
          <p:cNvGraphicFramePr/>
          <p:nvPr/>
        </p:nvGraphicFramePr>
        <p:xfrm>
          <a:off x="311700" y="861550"/>
          <a:ext cx="3000000" cy="3000000"/>
        </p:xfrm>
        <a:graphic>
          <a:graphicData uri="http://schemas.openxmlformats.org/drawingml/2006/table">
            <a:tbl>
              <a:tblPr>
                <a:noFill/>
                <a:tableStyleId>{49A5C5A7-7FE1-4AB8-930D-E61A9C690F00}</a:tableStyleId>
              </a:tblPr>
              <a:tblGrid>
                <a:gridCol w="8520600"/>
              </a:tblGrid>
              <a:tr h="100000">
                <a:tc>
                  <a:txBody>
                    <a:bodyPr/>
                    <a:lstStyle/>
                    <a:p>
                      <a:pPr indent="0" lvl="0" marL="0" rtl="0" algn="ctr">
                        <a:spcBef>
                          <a:spcPts val="0"/>
                        </a:spcBef>
                        <a:spcAft>
                          <a:spcPts val="0"/>
                        </a:spcAft>
                        <a:buNone/>
                      </a:pPr>
                      <a:r>
                        <a:rPr b="1" lang="en" sz="1800"/>
                        <a:t>Actual Output </a:t>
                      </a:r>
                      <a:r>
                        <a:rPr lang="en" sz="1300">
                          <a:solidFill>
                            <a:schemeClr val="dk1"/>
                          </a:solidFill>
                        </a:rPr>
                        <a:t>(What actually happened)</a:t>
                      </a:r>
                      <a:endParaRPr b="1" sz="1800"/>
                    </a:p>
                  </a:txBody>
                  <a:tcPr marT="91425" marB="91425" marR="91425" marL="91425">
                    <a:solidFill>
                      <a:srgbClr val="C9DAF8"/>
                    </a:solidFill>
                  </a:tcPr>
                </a:tc>
              </a:tr>
              <a:tr h="463500">
                <a:tc>
                  <a:txBody>
                    <a:bodyPr/>
                    <a:lstStyle/>
                    <a:p>
                      <a:pPr indent="0" lvl="0" marL="0" rtl="0" algn="l">
                        <a:spcBef>
                          <a:spcPts val="0"/>
                        </a:spcBef>
                        <a:spcAft>
                          <a:spcPts val="0"/>
                        </a:spcAft>
                        <a:buNone/>
                      </a:pPr>
                      <a:r>
                        <a:t/>
                      </a:r>
                      <a:endParaRPr sz="1800"/>
                    </a:p>
                  </a:txBody>
                  <a:tcPr marT="91425" marB="91425" marR="91425" marL="91425">
                    <a:solidFill>
                      <a:schemeClr val="lt1"/>
                    </a:solidFill>
                  </a:tcPr>
                </a:tc>
              </a:tr>
            </a:tbl>
          </a:graphicData>
        </a:graphic>
      </p:graphicFrame>
      <p:pic>
        <p:nvPicPr>
          <p:cNvPr id="140" name="Google Shape;140;p25"/>
          <p:cNvPicPr preferRelativeResize="0"/>
          <p:nvPr/>
        </p:nvPicPr>
        <p:blipFill>
          <a:blip r:embed="rId3">
            <a:alphaModFix/>
          </a:blip>
          <a:stretch>
            <a:fillRect/>
          </a:stretch>
        </p:blipFill>
        <p:spPr>
          <a:xfrm>
            <a:off x="152400" y="1936525"/>
            <a:ext cx="3789935" cy="3054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148700"/>
            <a:ext cx="8520600" cy="5727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Planning - Component 3</a:t>
            </a:r>
            <a:endParaRPr/>
          </a:p>
        </p:txBody>
      </p:sp>
      <p:pic>
        <p:nvPicPr>
          <p:cNvPr id="146" name="Google Shape;146;p26"/>
          <p:cNvPicPr preferRelativeResize="0"/>
          <p:nvPr/>
        </p:nvPicPr>
        <p:blipFill>
          <a:blip r:embed="rId3">
            <a:alphaModFix/>
          </a:blip>
          <a:stretch>
            <a:fillRect/>
          </a:stretch>
        </p:blipFill>
        <p:spPr>
          <a:xfrm>
            <a:off x="152400" y="873800"/>
            <a:ext cx="3286125" cy="76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116950"/>
            <a:ext cx="8520600" cy="7446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Component 3 - Test Plan </a:t>
            </a:r>
            <a:r>
              <a:rPr lang="en" sz="2500"/>
              <a:t>(Trello and testing screenshot)</a:t>
            </a:r>
            <a:endParaRPr sz="2500"/>
          </a:p>
        </p:txBody>
      </p:sp>
      <p:graphicFrame>
        <p:nvGraphicFramePr>
          <p:cNvPr id="152" name="Google Shape;152;p27"/>
          <p:cNvGraphicFramePr/>
          <p:nvPr/>
        </p:nvGraphicFramePr>
        <p:xfrm>
          <a:off x="311700" y="992525"/>
          <a:ext cx="3000000" cy="3000000"/>
        </p:xfrm>
        <a:graphic>
          <a:graphicData uri="http://schemas.openxmlformats.org/drawingml/2006/table">
            <a:tbl>
              <a:tblPr>
                <a:noFill/>
                <a:tableStyleId>{49A5C5A7-7FE1-4AB8-930D-E61A9C690F00}</a:tableStyleId>
              </a:tblPr>
              <a:tblGrid>
                <a:gridCol w="1845475"/>
                <a:gridCol w="6675125"/>
              </a:tblGrid>
              <a:tr h="465450">
                <a:tc>
                  <a:txBody>
                    <a:bodyPr/>
                    <a:lstStyle/>
                    <a:p>
                      <a:pPr indent="0" lvl="0" marL="0" rtl="0" algn="l">
                        <a:spcBef>
                          <a:spcPts val="0"/>
                        </a:spcBef>
                        <a:spcAft>
                          <a:spcPts val="0"/>
                        </a:spcAft>
                        <a:buNone/>
                      </a:pPr>
                      <a:r>
                        <a:rPr b="1" lang="en" sz="1800"/>
                        <a:t>Data Input</a:t>
                      </a:r>
                      <a:endParaRPr sz="1300"/>
                    </a:p>
                  </a:txBody>
                  <a:tcPr marT="91425" marB="91425" marR="91425" marL="91425">
                    <a:solidFill>
                      <a:srgbClr val="C9DAF8"/>
                    </a:solidFill>
                  </a:tcPr>
                </a:tc>
                <a:tc>
                  <a:txBody>
                    <a:bodyPr/>
                    <a:lstStyle/>
                    <a:p>
                      <a:pPr indent="0" lvl="0" marL="0" rtl="0" algn="l">
                        <a:spcBef>
                          <a:spcPts val="0"/>
                        </a:spcBef>
                        <a:spcAft>
                          <a:spcPts val="0"/>
                        </a:spcAft>
                        <a:buNone/>
                      </a:pPr>
                      <a:r>
                        <a:rPr b="1" lang="en" sz="1800"/>
                        <a:t>Expected Output </a:t>
                      </a:r>
                      <a:r>
                        <a:rPr lang="en" sz="1300">
                          <a:solidFill>
                            <a:schemeClr val="dk1"/>
                          </a:solidFill>
                        </a:rPr>
                        <a:t>(What should happen)</a:t>
                      </a:r>
                      <a:endParaRPr b="1" sz="1800"/>
                    </a:p>
                  </a:txBody>
                  <a:tcPr marT="91425" marB="91425" marR="91425" marL="91425">
                    <a:solidFill>
                      <a:srgbClr val="C9DAF8"/>
                    </a:solidFill>
                  </a:tcPr>
                </a:tc>
              </a:tr>
              <a:tr h="463500">
                <a:tc>
                  <a:txBody>
                    <a:bodyPr/>
                    <a:lstStyle/>
                    <a:p>
                      <a:pPr indent="0" lvl="0" marL="0" rtl="0" algn="l">
                        <a:spcBef>
                          <a:spcPts val="0"/>
                        </a:spcBef>
                        <a:spcAft>
                          <a:spcPts val="0"/>
                        </a:spcAft>
                        <a:buNone/>
                      </a:pPr>
                      <a:r>
                        <a:rPr lang="en" sz="1800"/>
                        <a:t>11</a:t>
                      </a:r>
                      <a:endParaRPr sz="1800"/>
                    </a:p>
                  </a:txBody>
                  <a:tcPr marT="91425" marB="91425" marR="91425" marL="91425">
                    <a:solidFill>
                      <a:schemeClr val="lt1"/>
                    </a:solidFill>
                  </a:tcPr>
                </a:tc>
                <a:tc>
                  <a:txBody>
                    <a:bodyPr/>
                    <a:lstStyle/>
                    <a:p>
                      <a:pPr indent="0" lvl="0" marL="0" rtl="0" algn="l">
                        <a:spcBef>
                          <a:spcPts val="0"/>
                        </a:spcBef>
                        <a:spcAft>
                          <a:spcPts val="0"/>
                        </a:spcAft>
                        <a:buNone/>
                      </a:pPr>
                      <a:r>
                        <a:rPr lang="en" sz="1800"/>
                        <a:t>Oops - please enter a number between 1 and 10.</a:t>
                      </a:r>
                      <a:endParaRPr sz="1800"/>
                    </a:p>
                  </a:txBody>
                  <a:tcPr marT="91425" marB="91425" marR="91425" marL="91425">
                    <a:solidFill>
                      <a:schemeClr val="lt1"/>
                    </a:solidFill>
                  </a:tcPr>
                </a:tc>
              </a:tr>
              <a:tr h="463500">
                <a:tc>
                  <a:txBody>
                    <a:bodyPr/>
                    <a:lstStyle/>
                    <a:p>
                      <a:pPr indent="0" lvl="0" marL="0" rtl="0" algn="l">
                        <a:spcBef>
                          <a:spcPts val="0"/>
                        </a:spcBef>
                        <a:spcAft>
                          <a:spcPts val="0"/>
                        </a:spcAft>
                        <a:buNone/>
                      </a:pPr>
                      <a:r>
                        <a:rPr lang="en" sz="1800"/>
                        <a:t>0</a:t>
                      </a:r>
                      <a:endParaRPr sz="1800"/>
                    </a:p>
                  </a:txBody>
                  <a:tcPr marT="91425" marB="91425" marR="91425" marL="91425">
                    <a:solidFill>
                      <a:schemeClr val="lt1"/>
                    </a:solidFill>
                  </a:tcPr>
                </a:tc>
                <a:tc>
                  <a:txBody>
                    <a:bodyPr/>
                    <a:lstStyle/>
                    <a:p>
                      <a:pPr indent="0" lvl="0" marL="0" rtl="0" algn="l">
                        <a:spcBef>
                          <a:spcPts val="0"/>
                        </a:spcBef>
                        <a:spcAft>
                          <a:spcPts val="0"/>
                        </a:spcAft>
                        <a:buNone/>
                      </a:pPr>
                      <a:r>
                        <a:rPr lang="en" sz="1800"/>
                        <a:t>Oops - please enter a number between 1 and 10.</a:t>
                      </a:r>
                      <a:endParaRPr sz="1800"/>
                    </a:p>
                  </a:txBody>
                  <a:tcPr marT="91425" marB="91425" marR="91425" marL="91425">
                    <a:solidFill>
                      <a:schemeClr val="lt1"/>
                    </a:solidFill>
                  </a:tcPr>
                </a:tc>
              </a:tr>
              <a:tr h="463500">
                <a:tc>
                  <a:txBody>
                    <a:bodyPr/>
                    <a:lstStyle/>
                    <a:p>
                      <a:pPr indent="0" lvl="0" marL="0" rtl="0" algn="l">
                        <a:spcBef>
                          <a:spcPts val="0"/>
                        </a:spcBef>
                        <a:spcAft>
                          <a:spcPts val="0"/>
                        </a:spcAft>
                        <a:buNone/>
                      </a:pPr>
                      <a:r>
                        <a:rPr lang="en" sz="1800"/>
                        <a:t>5.5</a:t>
                      </a:r>
                      <a:endParaRPr sz="1800"/>
                    </a:p>
                  </a:txBody>
                  <a:tcPr marT="91425" marB="91425" marR="91425" marL="91425">
                    <a:solidFill>
                      <a:schemeClr val="lt1"/>
                    </a:solidFill>
                  </a:tcPr>
                </a:tc>
                <a:tc>
                  <a:txBody>
                    <a:bodyPr/>
                    <a:lstStyle/>
                    <a:p>
                      <a:pPr indent="0" lvl="0" marL="0" rtl="0" algn="l">
                        <a:spcBef>
                          <a:spcPts val="0"/>
                        </a:spcBef>
                        <a:spcAft>
                          <a:spcPts val="0"/>
                        </a:spcAft>
                        <a:buNone/>
                      </a:pPr>
                      <a:r>
                        <a:rPr lang="en" sz="1800"/>
                        <a:t>Oops - please enter a number between 1 and 10.</a:t>
                      </a:r>
                      <a:endParaRPr sz="1800"/>
                    </a:p>
                  </a:txBody>
                  <a:tcPr marT="91425" marB="91425" marR="91425" marL="91425">
                    <a:solidFill>
                      <a:schemeClr val="lt1"/>
                    </a:solidFill>
                  </a:tcPr>
                </a:tc>
              </a:tr>
              <a:tr h="463500">
                <a:tc>
                  <a:txBody>
                    <a:bodyPr/>
                    <a:lstStyle/>
                    <a:p>
                      <a:pPr indent="0" lvl="0" marL="0" rtl="0" algn="l">
                        <a:spcBef>
                          <a:spcPts val="0"/>
                        </a:spcBef>
                        <a:spcAft>
                          <a:spcPts val="0"/>
                        </a:spcAft>
                        <a:buNone/>
                      </a:pPr>
                      <a:r>
                        <a:rPr lang="en" sz="1800"/>
                        <a:t>8</a:t>
                      </a:r>
                      <a:endParaRPr sz="1800"/>
                    </a:p>
                  </a:txBody>
                  <a:tcPr marT="91425" marB="91425" marR="91425" marL="91425">
                    <a:solidFill>
                      <a:schemeClr val="lt1"/>
                    </a:solidFill>
                  </a:tcPr>
                </a:tc>
                <a:tc>
                  <a:txBody>
                    <a:bodyPr/>
                    <a:lstStyle/>
                    <a:p>
                      <a:pPr indent="0" lvl="0" marL="0" rtl="0" algn="l">
                        <a:spcBef>
                          <a:spcPts val="0"/>
                        </a:spcBef>
                        <a:spcAft>
                          <a:spcPts val="0"/>
                        </a:spcAft>
                        <a:buNone/>
                      </a:pPr>
                      <a:r>
                        <a:rPr lang="en" sz="1800"/>
                        <a:t>You selected (pizza) $12</a:t>
                      </a:r>
                      <a:endParaRPr sz="1800"/>
                    </a:p>
                  </a:txBody>
                  <a:tcPr marT="91425" marB="91425" marR="91425" marL="91425">
                    <a:solidFill>
                      <a:schemeClr val="lt1"/>
                    </a:solidFill>
                  </a:tcPr>
                </a:tc>
              </a:tr>
            </a:tbl>
          </a:graphicData>
        </a:graphic>
      </p:graphicFrame>
      <p:graphicFrame>
        <p:nvGraphicFramePr>
          <p:cNvPr id="153" name="Google Shape;153;p27"/>
          <p:cNvGraphicFramePr/>
          <p:nvPr/>
        </p:nvGraphicFramePr>
        <p:xfrm>
          <a:off x="311700" y="3822475"/>
          <a:ext cx="3000000" cy="3000000"/>
        </p:xfrm>
        <a:graphic>
          <a:graphicData uri="http://schemas.openxmlformats.org/drawingml/2006/table">
            <a:tbl>
              <a:tblPr>
                <a:noFill/>
                <a:tableStyleId>{49A5C5A7-7FE1-4AB8-930D-E61A9C690F00}</a:tableStyleId>
              </a:tblPr>
              <a:tblGrid>
                <a:gridCol w="8520600"/>
              </a:tblGrid>
              <a:tr h="465450">
                <a:tc>
                  <a:txBody>
                    <a:bodyPr/>
                    <a:lstStyle/>
                    <a:p>
                      <a:pPr indent="0" lvl="0" marL="0" rtl="0" algn="ctr">
                        <a:spcBef>
                          <a:spcPts val="0"/>
                        </a:spcBef>
                        <a:spcAft>
                          <a:spcPts val="0"/>
                        </a:spcAft>
                        <a:buNone/>
                      </a:pPr>
                      <a:r>
                        <a:rPr b="1" lang="en" sz="1800"/>
                        <a:t>Actual Output </a:t>
                      </a:r>
                      <a:r>
                        <a:rPr lang="en" sz="1300">
                          <a:solidFill>
                            <a:schemeClr val="dk1"/>
                          </a:solidFill>
                        </a:rPr>
                        <a:t>(What actually happened)</a:t>
                      </a:r>
                      <a:endParaRPr b="1" sz="1800"/>
                    </a:p>
                  </a:txBody>
                  <a:tcPr marT="91425" marB="91425" marR="91425" marL="91425">
                    <a:solidFill>
                      <a:srgbClr val="C9DAF8"/>
                    </a:solidFill>
                  </a:tcPr>
                </a:tc>
              </a:tr>
              <a:tr h="463500">
                <a:tc>
                  <a:txBody>
                    <a:bodyPr/>
                    <a:lstStyle/>
                    <a:p>
                      <a:pPr indent="0" lvl="0" marL="0" rtl="0" algn="l">
                        <a:spcBef>
                          <a:spcPts val="0"/>
                        </a:spcBef>
                        <a:spcAft>
                          <a:spcPts val="0"/>
                        </a:spcAft>
                        <a:buNone/>
                      </a:pPr>
                      <a:r>
                        <a:t/>
                      </a:r>
                      <a:endParaRPr sz="1800"/>
                    </a:p>
                  </a:txBody>
                  <a:tcPr marT="91425" marB="91425" marR="91425" marL="91425">
                    <a:solidFill>
                      <a:schemeClr val="lt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57" name="Shape 157"/>
        <p:cNvGrpSpPr/>
        <p:nvPr/>
      </p:nvGrpSpPr>
      <p:grpSpPr>
        <a:xfrm>
          <a:off x="0" y="0"/>
          <a:ext cx="0" cy="0"/>
          <a:chOff x="0" y="0"/>
          <a:chExt cx="0" cy="0"/>
        </a:xfrm>
      </p:grpSpPr>
      <p:sp>
        <p:nvSpPr>
          <p:cNvPr id="158" name="Google Shape;158;p28"/>
          <p:cNvSpPr txBox="1"/>
          <p:nvPr>
            <p:ph type="title"/>
          </p:nvPr>
        </p:nvSpPr>
        <p:spPr>
          <a:xfrm>
            <a:off x="175625" y="148700"/>
            <a:ext cx="8520600" cy="5727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Testing - Component 3</a:t>
            </a:r>
            <a:endParaRPr/>
          </a:p>
        </p:txBody>
      </p:sp>
      <p:pic>
        <p:nvPicPr>
          <p:cNvPr id="159" name="Google Shape;159;p28"/>
          <p:cNvPicPr preferRelativeResize="0"/>
          <p:nvPr/>
        </p:nvPicPr>
        <p:blipFill>
          <a:blip r:embed="rId3">
            <a:alphaModFix/>
          </a:blip>
          <a:stretch>
            <a:fillRect/>
          </a:stretch>
        </p:blipFill>
        <p:spPr>
          <a:xfrm>
            <a:off x="152400" y="873800"/>
            <a:ext cx="4785170" cy="4117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63" name="Shape 163"/>
        <p:cNvGrpSpPr/>
        <p:nvPr/>
      </p:nvGrpSpPr>
      <p:grpSpPr>
        <a:xfrm>
          <a:off x="0" y="0"/>
          <a:ext cx="0" cy="0"/>
          <a:chOff x="0" y="0"/>
          <a:chExt cx="0" cy="0"/>
        </a:xfrm>
      </p:grpSpPr>
      <p:sp>
        <p:nvSpPr>
          <p:cNvPr id="164" name="Google Shape;164;p29"/>
          <p:cNvSpPr txBox="1"/>
          <p:nvPr>
            <p:ph idx="1" type="body"/>
          </p:nvPr>
        </p:nvSpPr>
        <p:spPr>
          <a:xfrm>
            <a:off x="311700" y="882650"/>
            <a:ext cx="8520600" cy="368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Trialing my String check function </a:t>
            </a:r>
            <a:endParaRPr/>
          </a:p>
        </p:txBody>
      </p:sp>
      <p:sp>
        <p:nvSpPr>
          <p:cNvPr id="165" name="Google Shape;165;p29"/>
          <p:cNvSpPr txBox="1"/>
          <p:nvPr/>
        </p:nvSpPr>
        <p:spPr>
          <a:xfrm>
            <a:off x="311700" y="142550"/>
            <a:ext cx="8520600" cy="634200"/>
          </a:xfrm>
          <a:prstGeom prst="rect">
            <a:avLst/>
          </a:prstGeom>
          <a:solidFill>
            <a:srgbClr val="FFD9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t>Component Trialing</a:t>
            </a:r>
            <a:endParaRPr sz="3400">
              <a:solidFill>
                <a:srgbClr val="000000"/>
              </a:solidFill>
            </a:endParaRPr>
          </a:p>
        </p:txBody>
      </p:sp>
      <p:pic>
        <p:nvPicPr>
          <p:cNvPr id="166" name="Google Shape;166;p29"/>
          <p:cNvPicPr preferRelativeResize="0"/>
          <p:nvPr/>
        </p:nvPicPr>
        <p:blipFill>
          <a:blip r:embed="rId3">
            <a:alphaModFix/>
          </a:blip>
          <a:stretch>
            <a:fillRect/>
          </a:stretch>
        </p:blipFill>
        <p:spPr>
          <a:xfrm>
            <a:off x="5357675" y="1831200"/>
            <a:ext cx="2672799" cy="1275650"/>
          </a:xfrm>
          <a:prstGeom prst="rect">
            <a:avLst/>
          </a:prstGeom>
          <a:noFill/>
          <a:ln>
            <a:noFill/>
          </a:ln>
        </p:spPr>
      </p:pic>
      <p:pic>
        <p:nvPicPr>
          <p:cNvPr id="167" name="Google Shape;167;p29"/>
          <p:cNvPicPr preferRelativeResize="0"/>
          <p:nvPr/>
        </p:nvPicPr>
        <p:blipFill>
          <a:blip r:embed="rId4">
            <a:alphaModFix/>
          </a:blip>
          <a:stretch>
            <a:fillRect/>
          </a:stretch>
        </p:blipFill>
        <p:spPr>
          <a:xfrm>
            <a:off x="5640625" y="3249620"/>
            <a:ext cx="2672800" cy="1318969"/>
          </a:xfrm>
          <a:prstGeom prst="rect">
            <a:avLst/>
          </a:prstGeom>
          <a:noFill/>
          <a:ln>
            <a:noFill/>
          </a:ln>
        </p:spPr>
      </p:pic>
      <p:pic>
        <p:nvPicPr>
          <p:cNvPr id="168" name="Google Shape;168;p29"/>
          <p:cNvPicPr preferRelativeResize="0"/>
          <p:nvPr/>
        </p:nvPicPr>
        <p:blipFill>
          <a:blip r:embed="rId5">
            <a:alphaModFix/>
          </a:blip>
          <a:stretch>
            <a:fillRect/>
          </a:stretch>
        </p:blipFill>
        <p:spPr>
          <a:xfrm>
            <a:off x="429075" y="2344850"/>
            <a:ext cx="4019550" cy="762000"/>
          </a:xfrm>
          <a:prstGeom prst="rect">
            <a:avLst/>
          </a:prstGeom>
          <a:noFill/>
          <a:ln>
            <a:noFill/>
          </a:ln>
        </p:spPr>
      </p:pic>
      <p:pic>
        <p:nvPicPr>
          <p:cNvPr id="169" name="Google Shape;169;p29"/>
          <p:cNvPicPr preferRelativeResize="0"/>
          <p:nvPr/>
        </p:nvPicPr>
        <p:blipFill>
          <a:blip r:embed="rId6">
            <a:alphaModFix/>
          </a:blip>
          <a:stretch>
            <a:fillRect/>
          </a:stretch>
        </p:blipFill>
        <p:spPr>
          <a:xfrm>
            <a:off x="311688" y="3494763"/>
            <a:ext cx="4162425" cy="828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148700"/>
            <a:ext cx="8520600" cy="5727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Work Log</a:t>
            </a:r>
            <a:endParaRPr/>
          </a:p>
        </p:txBody>
      </p:sp>
      <p:pic>
        <p:nvPicPr>
          <p:cNvPr id="175" name="Google Shape;175;p30"/>
          <p:cNvPicPr preferRelativeResize="0"/>
          <p:nvPr/>
        </p:nvPicPr>
        <p:blipFill>
          <a:blip r:embed="rId3">
            <a:alphaModFix/>
          </a:blip>
          <a:stretch>
            <a:fillRect/>
          </a:stretch>
        </p:blipFill>
        <p:spPr>
          <a:xfrm>
            <a:off x="311700" y="842625"/>
            <a:ext cx="2696025" cy="2084725"/>
          </a:xfrm>
          <a:prstGeom prst="rect">
            <a:avLst/>
          </a:prstGeom>
          <a:noFill/>
          <a:ln>
            <a:noFill/>
          </a:ln>
        </p:spPr>
      </p:pic>
      <p:pic>
        <p:nvPicPr>
          <p:cNvPr id="176" name="Google Shape;176;p30"/>
          <p:cNvPicPr preferRelativeResize="0"/>
          <p:nvPr/>
        </p:nvPicPr>
        <p:blipFill>
          <a:blip r:embed="rId4">
            <a:alphaModFix/>
          </a:blip>
          <a:stretch>
            <a:fillRect/>
          </a:stretch>
        </p:blipFill>
        <p:spPr>
          <a:xfrm>
            <a:off x="3254325" y="842625"/>
            <a:ext cx="2635376" cy="2084724"/>
          </a:xfrm>
          <a:prstGeom prst="rect">
            <a:avLst/>
          </a:prstGeom>
          <a:noFill/>
          <a:ln>
            <a:noFill/>
          </a:ln>
        </p:spPr>
      </p:pic>
      <p:pic>
        <p:nvPicPr>
          <p:cNvPr id="177" name="Google Shape;177;p30"/>
          <p:cNvPicPr preferRelativeResize="0"/>
          <p:nvPr/>
        </p:nvPicPr>
        <p:blipFill>
          <a:blip r:embed="rId5">
            <a:alphaModFix/>
          </a:blip>
          <a:stretch>
            <a:fillRect/>
          </a:stretch>
        </p:blipFill>
        <p:spPr>
          <a:xfrm>
            <a:off x="6030751" y="842625"/>
            <a:ext cx="2949499" cy="2703113"/>
          </a:xfrm>
          <a:prstGeom prst="rect">
            <a:avLst/>
          </a:prstGeom>
          <a:noFill/>
          <a:ln>
            <a:noFill/>
          </a:ln>
        </p:spPr>
      </p:pic>
      <p:sp>
        <p:nvSpPr>
          <p:cNvPr id="178" name="Google Shape;178;p30"/>
          <p:cNvSpPr txBox="1"/>
          <p:nvPr/>
        </p:nvSpPr>
        <p:spPr>
          <a:xfrm>
            <a:off x="533400" y="3352775"/>
            <a:ext cx="2847000" cy="8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I started working at 10:14 and worked on </a:t>
            </a:r>
            <a:r>
              <a:rPr lang="en" sz="1800">
                <a:solidFill>
                  <a:schemeClr val="dk2"/>
                </a:solidFill>
              </a:rPr>
              <a:t>finishing</a:t>
            </a:r>
            <a:r>
              <a:rPr lang="en" sz="1800">
                <a:solidFill>
                  <a:schemeClr val="dk2"/>
                </a:solidFill>
              </a:rPr>
              <a:t> extras: the ordering , the menu and the final list</a:t>
            </a:r>
            <a:endParaRPr sz="18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82" name="Shape 182"/>
        <p:cNvGrpSpPr/>
        <p:nvPr/>
      </p:nvGrpSpPr>
      <p:grpSpPr>
        <a:xfrm>
          <a:off x="0" y="0"/>
          <a:ext cx="0" cy="0"/>
          <a:chOff x="0" y="0"/>
          <a:chExt cx="0" cy="0"/>
        </a:xfrm>
      </p:grpSpPr>
      <p:sp>
        <p:nvSpPr>
          <p:cNvPr id="183" name="Google Shape;183;p31"/>
          <p:cNvSpPr txBox="1"/>
          <p:nvPr>
            <p:ph idx="1" type="body"/>
          </p:nvPr>
        </p:nvSpPr>
        <p:spPr>
          <a:xfrm>
            <a:off x="311700" y="882650"/>
            <a:ext cx="8520600" cy="368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Trialing my function for the user to pick ‘pickup’ or ‘delivery’ </a:t>
            </a:r>
            <a:endParaRPr/>
          </a:p>
        </p:txBody>
      </p:sp>
      <p:sp>
        <p:nvSpPr>
          <p:cNvPr id="184" name="Google Shape;184;p31"/>
          <p:cNvSpPr txBox="1"/>
          <p:nvPr/>
        </p:nvSpPr>
        <p:spPr>
          <a:xfrm>
            <a:off x="311700" y="142550"/>
            <a:ext cx="8520600" cy="634200"/>
          </a:xfrm>
          <a:prstGeom prst="rect">
            <a:avLst/>
          </a:prstGeom>
          <a:solidFill>
            <a:srgbClr val="FFD9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t>Component Trialing</a:t>
            </a:r>
            <a:endParaRPr sz="3400">
              <a:solidFill>
                <a:srgbClr val="000000"/>
              </a:solidFill>
            </a:endParaRPr>
          </a:p>
        </p:txBody>
      </p:sp>
      <p:pic>
        <p:nvPicPr>
          <p:cNvPr id="185" name="Google Shape;185;p31"/>
          <p:cNvPicPr preferRelativeResize="0"/>
          <p:nvPr/>
        </p:nvPicPr>
        <p:blipFill>
          <a:blip r:embed="rId3">
            <a:alphaModFix/>
          </a:blip>
          <a:stretch>
            <a:fillRect/>
          </a:stretch>
        </p:blipFill>
        <p:spPr>
          <a:xfrm>
            <a:off x="4812750" y="3769863"/>
            <a:ext cx="4019550" cy="733425"/>
          </a:xfrm>
          <a:prstGeom prst="rect">
            <a:avLst/>
          </a:prstGeom>
          <a:noFill/>
          <a:ln>
            <a:noFill/>
          </a:ln>
        </p:spPr>
      </p:pic>
      <p:pic>
        <p:nvPicPr>
          <p:cNvPr id="186" name="Google Shape;186;p31"/>
          <p:cNvPicPr preferRelativeResize="0"/>
          <p:nvPr/>
        </p:nvPicPr>
        <p:blipFill>
          <a:blip r:embed="rId4">
            <a:alphaModFix/>
          </a:blip>
          <a:stretch>
            <a:fillRect/>
          </a:stretch>
        </p:blipFill>
        <p:spPr>
          <a:xfrm>
            <a:off x="4669863" y="3188838"/>
            <a:ext cx="4162425" cy="581025"/>
          </a:xfrm>
          <a:prstGeom prst="rect">
            <a:avLst/>
          </a:prstGeom>
          <a:noFill/>
          <a:ln>
            <a:noFill/>
          </a:ln>
        </p:spPr>
      </p:pic>
      <p:pic>
        <p:nvPicPr>
          <p:cNvPr id="187" name="Google Shape;187;p31"/>
          <p:cNvPicPr preferRelativeResize="0"/>
          <p:nvPr/>
        </p:nvPicPr>
        <p:blipFill>
          <a:blip r:embed="rId5">
            <a:alphaModFix/>
          </a:blip>
          <a:stretch>
            <a:fillRect/>
          </a:stretch>
        </p:blipFill>
        <p:spPr>
          <a:xfrm>
            <a:off x="355813" y="3048700"/>
            <a:ext cx="3495675" cy="657225"/>
          </a:xfrm>
          <a:prstGeom prst="rect">
            <a:avLst/>
          </a:prstGeom>
          <a:noFill/>
          <a:ln>
            <a:noFill/>
          </a:ln>
        </p:spPr>
      </p:pic>
      <p:pic>
        <p:nvPicPr>
          <p:cNvPr id="188" name="Google Shape;188;p31"/>
          <p:cNvPicPr preferRelativeResize="0"/>
          <p:nvPr/>
        </p:nvPicPr>
        <p:blipFill>
          <a:blip r:embed="rId6">
            <a:alphaModFix/>
          </a:blip>
          <a:stretch>
            <a:fillRect/>
          </a:stretch>
        </p:blipFill>
        <p:spPr>
          <a:xfrm>
            <a:off x="365338" y="3883250"/>
            <a:ext cx="3476625" cy="685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05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 name goes here</a:t>
            </a:r>
            <a:endParaRPr/>
          </a:p>
        </p:txBody>
      </p:sp>
      <p:sp>
        <p:nvSpPr>
          <p:cNvPr id="61" name="Google Shape;61;p14"/>
          <p:cNvSpPr txBox="1"/>
          <p:nvPr>
            <p:ph idx="1" type="body"/>
          </p:nvPr>
        </p:nvSpPr>
        <p:spPr>
          <a:xfrm>
            <a:off x="311700" y="1235213"/>
            <a:ext cx="8520600" cy="1987500"/>
          </a:xfrm>
          <a:prstGeom prst="rect">
            <a:avLst/>
          </a:prstGeom>
          <a:solidFill>
            <a:srgbClr val="D9EAD3"/>
          </a:solidFill>
          <a:ln cap="flat" cmpd="sng" w="28575">
            <a:solidFill>
              <a:srgbClr val="274E1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000">
                <a:solidFill>
                  <a:srgbClr val="274E13"/>
                </a:solidFill>
              </a:rPr>
              <a:t>Link to github Repository: </a:t>
            </a:r>
            <a:endParaRPr b="1" sz="2000">
              <a:solidFill>
                <a:srgbClr val="274E13"/>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rgbClr val="274E13"/>
              </a:solidFill>
            </a:endParaRPr>
          </a:p>
          <a:p>
            <a:pPr indent="0" lvl="0" marL="0" rtl="0" algn="l">
              <a:lnSpc>
                <a:spcPct val="100000"/>
              </a:lnSpc>
              <a:spcBef>
                <a:spcPts val="0"/>
              </a:spcBef>
              <a:spcAft>
                <a:spcPts val="0"/>
              </a:spcAft>
              <a:buClr>
                <a:schemeClr val="dk1"/>
              </a:buClr>
              <a:buSzPts val="1100"/>
              <a:buFont typeface="Arial"/>
              <a:buNone/>
            </a:pPr>
            <a:r>
              <a:rPr b="1" lang="en" sz="2000">
                <a:solidFill>
                  <a:srgbClr val="274E13"/>
                </a:solidFill>
              </a:rPr>
              <a:t>Links to trello board / project management tools:</a:t>
            </a:r>
            <a:endParaRPr b="1" sz="2000">
              <a:solidFill>
                <a:srgbClr val="274E13"/>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rgbClr val="274E13"/>
              </a:solidFill>
            </a:endParaRPr>
          </a:p>
          <a:p>
            <a:pPr indent="0" lvl="0" marL="0" rtl="0" algn="l">
              <a:lnSpc>
                <a:spcPct val="100000"/>
              </a:lnSpc>
              <a:spcBef>
                <a:spcPts val="0"/>
              </a:spcBef>
              <a:spcAft>
                <a:spcPts val="0"/>
              </a:spcAft>
              <a:buClr>
                <a:schemeClr val="dk1"/>
              </a:buClr>
              <a:buSzPts val="1100"/>
              <a:buFont typeface="Arial"/>
              <a:buNone/>
            </a:pPr>
            <a:r>
              <a:rPr b="1" lang="en" sz="2000">
                <a:solidFill>
                  <a:srgbClr val="274E13"/>
                </a:solidFill>
              </a:rPr>
              <a:t>Link to a short (2-3 mins) program testing video:</a:t>
            </a:r>
            <a:endParaRPr b="1" sz="2000">
              <a:solidFill>
                <a:srgbClr val="274E13"/>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rgbClr val="274E13"/>
              </a:solidFill>
            </a:endParaRPr>
          </a:p>
          <a:p>
            <a:pPr indent="0" lvl="0" marL="0" rtl="0" algn="l">
              <a:lnSpc>
                <a:spcPct val="100000"/>
              </a:lnSpc>
              <a:spcBef>
                <a:spcPts val="0"/>
              </a:spcBef>
              <a:spcAft>
                <a:spcPts val="0"/>
              </a:spcAft>
              <a:buClr>
                <a:schemeClr val="dk1"/>
              </a:buClr>
              <a:buSzPts val="1100"/>
              <a:buFont typeface="Arial"/>
              <a:buNone/>
            </a:pPr>
            <a:r>
              <a:rPr b="1" lang="en" sz="2000">
                <a:solidFill>
                  <a:srgbClr val="274E13"/>
                </a:solidFill>
              </a:rPr>
              <a:t>Name of the final completed program: </a:t>
            </a:r>
            <a:endParaRPr b="1" sz="2000">
              <a:solidFill>
                <a:srgbClr val="274E13"/>
              </a:solidFill>
            </a:endParaRPr>
          </a:p>
        </p:txBody>
      </p:sp>
      <p:graphicFrame>
        <p:nvGraphicFramePr>
          <p:cNvPr id="62" name="Google Shape;62;p14"/>
          <p:cNvGraphicFramePr/>
          <p:nvPr/>
        </p:nvGraphicFramePr>
        <p:xfrm>
          <a:off x="311700" y="3479975"/>
          <a:ext cx="3000000" cy="3000000"/>
        </p:xfrm>
        <a:graphic>
          <a:graphicData uri="http://schemas.openxmlformats.org/drawingml/2006/table">
            <a:tbl>
              <a:tblPr>
                <a:noFill/>
                <a:tableStyleId>{589BD6D9-33D1-4B1C-82E9-0C9582ACE9EB}</a:tableStyleId>
              </a:tblPr>
              <a:tblGrid>
                <a:gridCol w="8520600"/>
              </a:tblGrid>
              <a:tr h="1173100">
                <a:tc>
                  <a:txBody>
                    <a:bodyPr/>
                    <a:lstStyle/>
                    <a:p>
                      <a:pPr indent="0" lvl="0" marL="0" rtl="0" algn="l">
                        <a:lnSpc>
                          <a:spcPct val="115000"/>
                        </a:lnSpc>
                        <a:spcBef>
                          <a:spcPts val="0"/>
                        </a:spcBef>
                        <a:spcAft>
                          <a:spcPts val="0"/>
                        </a:spcAft>
                        <a:buNone/>
                      </a:pPr>
                      <a:r>
                        <a:rPr b="1" i="1" lang="en" sz="1700">
                          <a:solidFill>
                            <a:srgbClr val="990000"/>
                          </a:solidFill>
                        </a:rPr>
                        <a:t>You MUST provide evidence showing how the problem has been decomposed, how the components have been developed and trialled, and of how they have been assembled and tested to create a final, working outcome.</a:t>
                      </a:r>
                      <a:endParaRPr b="1" i="1" sz="1700">
                        <a:solidFill>
                          <a:srgbClr val="990000"/>
                        </a:solidFill>
                      </a:endParaRPr>
                    </a:p>
                  </a:txBody>
                  <a:tcPr marT="63500" marB="63500" marR="63500" marL="63500">
                    <a:solidFill>
                      <a:srgbClr val="EA9999"/>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92" name="Shape 192"/>
        <p:cNvGrpSpPr/>
        <p:nvPr/>
      </p:nvGrpSpPr>
      <p:grpSpPr>
        <a:xfrm>
          <a:off x="0" y="0"/>
          <a:ext cx="0" cy="0"/>
          <a:chOff x="0" y="0"/>
          <a:chExt cx="0" cy="0"/>
        </a:xfrm>
      </p:grpSpPr>
      <p:sp>
        <p:nvSpPr>
          <p:cNvPr id="193" name="Google Shape;193;p32"/>
          <p:cNvSpPr txBox="1"/>
          <p:nvPr>
            <p:ph type="title"/>
          </p:nvPr>
        </p:nvSpPr>
        <p:spPr>
          <a:xfrm>
            <a:off x="311700" y="148700"/>
            <a:ext cx="8520600" cy="5727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Work Log</a:t>
            </a:r>
            <a:endParaRPr/>
          </a:p>
        </p:txBody>
      </p:sp>
      <p:pic>
        <p:nvPicPr>
          <p:cNvPr id="194" name="Google Shape;194;p32"/>
          <p:cNvPicPr preferRelativeResize="0"/>
          <p:nvPr/>
        </p:nvPicPr>
        <p:blipFill>
          <a:blip r:embed="rId3">
            <a:alphaModFix/>
          </a:blip>
          <a:stretch>
            <a:fillRect/>
          </a:stretch>
        </p:blipFill>
        <p:spPr>
          <a:xfrm>
            <a:off x="387125" y="2476800"/>
            <a:ext cx="4011226" cy="2491925"/>
          </a:xfrm>
          <a:prstGeom prst="rect">
            <a:avLst/>
          </a:prstGeom>
          <a:noFill/>
          <a:ln>
            <a:noFill/>
          </a:ln>
        </p:spPr>
      </p:pic>
      <p:pic>
        <p:nvPicPr>
          <p:cNvPr id="195" name="Google Shape;195;p32"/>
          <p:cNvPicPr preferRelativeResize="0"/>
          <p:nvPr/>
        </p:nvPicPr>
        <p:blipFill>
          <a:blip r:embed="rId4">
            <a:alphaModFix/>
          </a:blip>
          <a:stretch>
            <a:fillRect/>
          </a:stretch>
        </p:blipFill>
        <p:spPr>
          <a:xfrm>
            <a:off x="5037125" y="1466075"/>
            <a:ext cx="2255500" cy="1519776"/>
          </a:xfrm>
          <a:prstGeom prst="rect">
            <a:avLst/>
          </a:prstGeom>
          <a:noFill/>
          <a:ln>
            <a:noFill/>
          </a:ln>
        </p:spPr>
      </p:pic>
      <p:pic>
        <p:nvPicPr>
          <p:cNvPr id="196" name="Google Shape;196;p32"/>
          <p:cNvPicPr preferRelativeResize="0"/>
          <p:nvPr/>
        </p:nvPicPr>
        <p:blipFill>
          <a:blip r:embed="rId5">
            <a:alphaModFix/>
          </a:blip>
          <a:stretch>
            <a:fillRect/>
          </a:stretch>
        </p:blipFill>
        <p:spPr>
          <a:xfrm>
            <a:off x="4669919" y="2985850"/>
            <a:ext cx="2989900" cy="1985274"/>
          </a:xfrm>
          <a:prstGeom prst="rect">
            <a:avLst/>
          </a:prstGeom>
          <a:noFill/>
          <a:ln>
            <a:noFill/>
          </a:ln>
        </p:spPr>
      </p:pic>
      <p:sp>
        <p:nvSpPr>
          <p:cNvPr id="197" name="Google Shape;197;p32"/>
          <p:cNvSpPr txBox="1"/>
          <p:nvPr/>
        </p:nvSpPr>
        <p:spPr>
          <a:xfrm>
            <a:off x="436950" y="772575"/>
            <a:ext cx="2847000" cy="8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Today I started at 10:00 and worked on </a:t>
            </a:r>
            <a:r>
              <a:rPr lang="en" sz="1800">
                <a:solidFill>
                  <a:schemeClr val="dk2"/>
                </a:solidFill>
              </a:rPr>
              <a:t>developing</a:t>
            </a:r>
            <a:r>
              <a:rPr lang="en" sz="1800">
                <a:solidFill>
                  <a:schemeClr val="dk2"/>
                </a:solidFill>
              </a:rPr>
              <a:t> the payment function and implementing credit surcharges</a:t>
            </a:r>
            <a:endParaRPr sz="1800">
              <a:solidFill>
                <a:schemeClr val="dk2"/>
              </a:solidFill>
            </a:endParaRPr>
          </a:p>
        </p:txBody>
      </p:sp>
      <p:sp>
        <p:nvSpPr>
          <p:cNvPr id="198" name="Google Shape;198;p32"/>
          <p:cNvSpPr txBox="1"/>
          <p:nvPr/>
        </p:nvSpPr>
        <p:spPr>
          <a:xfrm>
            <a:off x="3205725" y="611675"/>
            <a:ext cx="2847000" cy="8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I also did some tweaks with ordering extras</a:t>
            </a:r>
            <a:endParaRPr sz="1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02" name="Shape 202"/>
        <p:cNvGrpSpPr/>
        <p:nvPr/>
      </p:nvGrpSpPr>
      <p:grpSpPr>
        <a:xfrm>
          <a:off x="0" y="0"/>
          <a:ext cx="0" cy="0"/>
          <a:chOff x="0" y="0"/>
          <a:chExt cx="0" cy="0"/>
        </a:xfrm>
      </p:grpSpPr>
      <p:sp>
        <p:nvSpPr>
          <p:cNvPr id="203" name="Google Shape;203;p33"/>
          <p:cNvSpPr txBox="1"/>
          <p:nvPr>
            <p:ph idx="1" type="body"/>
          </p:nvPr>
        </p:nvSpPr>
        <p:spPr>
          <a:xfrm>
            <a:off x="311700" y="882650"/>
            <a:ext cx="8520600" cy="368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I implemented version control by whenever I made a significant change I’d create a new version to have a backup </a:t>
            </a:r>
            <a:r>
              <a:rPr lang="en"/>
              <a:t>in case</a:t>
            </a:r>
            <a:r>
              <a:rPr lang="en"/>
              <a:t> the code broke, it also serves as a </a:t>
            </a:r>
            <a:r>
              <a:rPr lang="en"/>
              <a:t>reference</a:t>
            </a:r>
            <a:r>
              <a:rPr lang="en"/>
              <a:t> when I need to fix any previous code. </a:t>
            </a:r>
            <a:endParaRPr/>
          </a:p>
        </p:txBody>
      </p:sp>
      <p:sp>
        <p:nvSpPr>
          <p:cNvPr id="204" name="Google Shape;204;p33"/>
          <p:cNvSpPr txBox="1"/>
          <p:nvPr/>
        </p:nvSpPr>
        <p:spPr>
          <a:xfrm>
            <a:off x="311700" y="142550"/>
            <a:ext cx="8520600" cy="634200"/>
          </a:xfrm>
          <a:prstGeom prst="rect">
            <a:avLst/>
          </a:prstGeom>
          <a:solidFill>
            <a:srgbClr val="FFD9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t>Version Control</a:t>
            </a:r>
            <a:endParaRPr sz="3400">
              <a:solidFill>
                <a:srgbClr val="000000"/>
              </a:solidFill>
            </a:endParaRPr>
          </a:p>
        </p:txBody>
      </p:sp>
      <p:pic>
        <p:nvPicPr>
          <p:cNvPr id="205" name="Google Shape;205;p33"/>
          <p:cNvPicPr preferRelativeResize="0"/>
          <p:nvPr/>
        </p:nvPicPr>
        <p:blipFill>
          <a:blip r:embed="rId3">
            <a:alphaModFix/>
          </a:blip>
          <a:stretch>
            <a:fillRect/>
          </a:stretch>
        </p:blipFill>
        <p:spPr>
          <a:xfrm>
            <a:off x="170100" y="2324825"/>
            <a:ext cx="8858249" cy="2330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09" name="Shape 209"/>
        <p:cNvGrpSpPr/>
        <p:nvPr/>
      </p:nvGrpSpPr>
      <p:grpSpPr>
        <a:xfrm>
          <a:off x="0" y="0"/>
          <a:ext cx="0" cy="0"/>
          <a:chOff x="0" y="0"/>
          <a:chExt cx="0" cy="0"/>
        </a:xfrm>
      </p:grpSpPr>
      <p:sp>
        <p:nvSpPr>
          <p:cNvPr id="210" name="Google Shape;210;p34"/>
          <p:cNvSpPr txBox="1"/>
          <p:nvPr>
            <p:ph idx="1" type="body"/>
          </p:nvPr>
        </p:nvSpPr>
        <p:spPr>
          <a:xfrm>
            <a:off x="311700" y="882650"/>
            <a:ext cx="8520600" cy="7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lnSpc>
                <a:spcPct val="100000"/>
              </a:lnSpc>
              <a:spcBef>
                <a:spcPts val="1600"/>
              </a:spcBef>
              <a:spcAft>
                <a:spcPts val="0"/>
              </a:spcAft>
              <a:buNone/>
            </a:pPr>
            <a:r>
              <a:t/>
            </a:r>
            <a:endParaRPr sz="1100">
              <a:solidFill>
                <a:srgbClr val="000000"/>
              </a:solidFill>
            </a:endParaRPr>
          </a:p>
          <a:p>
            <a:pPr indent="0" lvl="0" marL="0" rtl="0" algn="l">
              <a:spcBef>
                <a:spcPts val="0"/>
              </a:spcBef>
              <a:spcAft>
                <a:spcPts val="1600"/>
              </a:spcAft>
              <a:buNone/>
            </a:pPr>
            <a:r>
              <a:t/>
            </a:r>
            <a:endParaRPr/>
          </a:p>
        </p:txBody>
      </p:sp>
      <p:sp>
        <p:nvSpPr>
          <p:cNvPr id="211" name="Google Shape;211;p34"/>
          <p:cNvSpPr txBox="1"/>
          <p:nvPr/>
        </p:nvSpPr>
        <p:spPr>
          <a:xfrm>
            <a:off x="311700" y="142550"/>
            <a:ext cx="8520600" cy="634200"/>
          </a:xfrm>
          <a:prstGeom prst="rect">
            <a:avLst/>
          </a:prstGeom>
          <a:solidFill>
            <a:srgbClr val="FFD9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t>Improvements &amp; Refinements</a:t>
            </a:r>
            <a:endParaRPr sz="3400">
              <a:solidFill>
                <a:srgbClr val="000000"/>
              </a:solidFill>
            </a:endParaRPr>
          </a:p>
        </p:txBody>
      </p:sp>
      <p:graphicFrame>
        <p:nvGraphicFramePr>
          <p:cNvPr id="212" name="Google Shape;212;p34"/>
          <p:cNvGraphicFramePr/>
          <p:nvPr/>
        </p:nvGraphicFramePr>
        <p:xfrm>
          <a:off x="311700" y="1273150"/>
          <a:ext cx="3000000" cy="3000000"/>
        </p:xfrm>
        <a:graphic>
          <a:graphicData uri="http://schemas.openxmlformats.org/drawingml/2006/table">
            <a:tbl>
              <a:tblPr>
                <a:noFill/>
                <a:tableStyleId>{589BD6D9-33D1-4B1C-82E9-0C9582ACE9EB}</a:tableStyleId>
              </a:tblPr>
              <a:tblGrid>
                <a:gridCol w="3858675"/>
                <a:gridCol w="4525425"/>
              </a:tblGrid>
              <a:tr h="12700">
                <a:tc>
                  <a:txBody>
                    <a:bodyPr/>
                    <a:lstStyle/>
                    <a:p>
                      <a:pPr indent="0" lvl="0" marL="0" rtl="0" algn="ctr">
                        <a:spcBef>
                          <a:spcPts val="0"/>
                        </a:spcBef>
                        <a:spcAft>
                          <a:spcPts val="0"/>
                        </a:spcAft>
                        <a:buNone/>
                      </a:pPr>
                      <a:r>
                        <a:rPr lang="en" sz="1100"/>
                        <a:t>Before</a:t>
                      </a:r>
                      <a:endParaRPr sz="1100"/>
                    </a:p>
                  </a:txBody>
                  <a:tcPr marT="63500" marB="63500" marR="63500" marL="63500">
                    <a:solidFill>
                      <a:srgbClr val="C9DAF8"/>
                    </a:solidFill>
                  </a:tcPr>
                </a:tc>
                <a:tc>
                  <a:txBody>
                    <a:bodyPr/>
                    <a:lstStyle/>
                    <a:p>
                      <a:pPr indent="0" lvl="0" marL="0" rtl="0" algn="ctr">
                        <a:spcBef>
                          <a:spcPts val="0"/>
                        </a:spcBef>
                        <a:spcAft>
                          <a:spcPts val="0"/>
                        </a:spcAft>
                        <a:buNone/>
                      </a:pPr>
                      <a:r>
                        <a:rPr lang="en" sz="1100"/>
                        <a:t>After</a:t>
                      </a:r>
                      <a:endParaRPr sz="1100"/>
                    </a:p>
                  </a:txBody>
                  <a:tcPr marT="63500" marB="63500" marR="63500" marL="63500">
                    <a:solidFill>
                      <a:srgbClr val="C9DAF8"/>
                    </a:solidFill>
                  </a:tcPr>
                </a:tc>
              </a:tr>
              <a:tr h="12700">
                <a:tc>
                  <a:txBody>
                    <a:bodyPr/>
                    <a:lstStyle/>
                    <a:p>
                      <a:pPr indent="0" lvl="0" marL="0" rtl="0" algn="l">
                        <a:spcBef>
                          <a:spcPts val="0"/>
                        </a:spcBef>
                        <a:spcAft>
                          <a:spcPts val="0"/>
                        </a:spcAft>
                        <a:buNone/>
                      </a:pPr>
                      <a:r>
                        <a:t/>
                      </a:r>
                      <a:endParaRPr sz="1100"/>
                    </a:p>
                  </a:txBody>
                  <a:tcPr marT="63500" marB="63500" marR="63500" marL="63500"/>
                </a:tc>
                <a:tc>
                  <a:txBody>
                    <a:bodyPr/>
                    <a:lstStyle/>
                    <a:p>
                      <a:pPr indent="0" lvl="0" marL="0" rtl="0" algn="l">
                        <a:spcBef>
                          <a:spcPts val="0"/>
                        </a:spcBef>
                        <a:spcAft>
                          <a:spcPts val="0"/>
                        </a:spcAft>
                        <a:buNone/>
                      </a:pPr>
                      <a:r>
                        <a:t/>
                      </a:r>
                      <a:endParaRPr sz="1100"/>
                    </a:p>
                  </a:txBody>
                  <a:tcPr marT="63500" marB="63500" marR="63500" marL="63500"/>
                </a:tc>
              </a:tr>
            </a:tbl>
          </a:graphicData>
        </a:graphic>
      </p:graphicFrame>
      <p:sp>
        <p:nvSpPr>
          <p:cNvPr id="213" name="Google Shape;213;p34"/>
          <p:cNvSpPr txBox="1"/>
          <p:nvPr/>
        </p:nvSpPr>
        <p:spPr>
          <a:xfrm>
            <a:off x="311700" y="915550"/>
            <a:ext cx="3000000" cy="35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t>Refinement: Improved …. Show total cost function </a:t>
            </a:r>
            <a:endParaRPr/>
          </a:p>
          <a:p>
            <a:pPr indent="0" lvl="0" marL="0" rtl="0" algn="l">
              <a:lnSpc>
                <a:spcPct val="115000"/>
              </a:lnSpc>
              <a:spcBef>
                <a:spcPts val="0"/>
              </a:spcBef>
              <a:spcAft>
                <a:spcPts val="0"/>
              </a:spcAft>
              <a:buNone/>
            </a:pPr>
            <a:r>
              <a:t/>
            </a:r>
            <a:endParaRPr sz="1100"/>
          </a:p>
        </p:txBody>
      </p:sp>
      <p:sp>
        <p:nvSpPr>
          <p:cNvPr id="214" name="Google Shape;214;p34"/>
          <p:cNvSpPr txBox="1"/>
          <p:nvPr/>
        </p:nvSpPr>
        <p:spPr>
          <a:xfrm>
            <a:off x="154250" y="3181925"/>
            <a:ext cx="6096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This improved the indexing in the dataframe in my </a:t>
            </a:r>
            <a:r>
              <a:rPr lang="en"/>
              <a:t>original</a:t>
            </a:r>
            <a:r>
              <a:rPr lang="en"/>
              <a:t> version the dataframe had the index starting at 0 instead of 1. In the improved version it starts at 1 making it more </a:t>
            </a:r>
            <a:r>
              <a:rPr lang="en"/>
              <a:t>readable</a:t>
            </a:r>
            <a:r>
              <a:rPr lang="en"/>
              <a:t> for users. Also the print() adds an extra line to prevent the Total Costs title from being right under the last displayed message. In the improved version, the code to </a:t>
            </a:r>
            <a:r>
              <a:rPr lang="en"/>
              <a:t>display</a:t>
            </a:r>
            <a:r>
              <a:rPr lang="en"/>
              <a:t> the users </a:t>
            </a:r>
            <a:r>
              <a:rPr lang="en"/>
              <a:t>receipt</a:t>
            </a:r>
            <a:r>
              <a:rPr lang="en"/>
              <a:t> is included, so users actually see the summary table of pizzas, extras, and costs. </a:t>
            </a:r>
            <a:br>
              <a:rPr lang="en">
                <a:solidFill>
                  <a:schemeClr val="dk2"/>
                </a:solidFill>
              </a:rPr>
            </a:br>
            <a:endParaRPr>
              <a:solidFill>
                <a:schemeClr val="dk2"/>
              </a:solidFill>
            </a:endParaRPr>
          </a:p>
        </p:txBody>
      </p:sp>
      <p:pic>
        <p:nvPicPr>
          <p:cNvPr id="215" name="Google Shape;215;p34"/>
          <p:cNvPicPr preferRelativeResize="0"/>
          <p:nvPr/>
        </p:nvPicPr>
        <p:blipFill>
          <a:blip r:embed="rId3">
            <a:alphaModFix/>
          </a:blip>
          <a:stretch>
            <a:fillRect/>
          </a:stretch>
        </p:blipFill>
        <p:spPr>
          <a:xfrm>
            <a:off x="311700" y="1571600"/>
            <a:ext cx="3897999" cy="1311875"/>
          </a:xfrm>
          <a:prstGeom prst="rect">
            <a:avLst/>
          </a:prstGeom>
          <a:noFill/>
          <a:ln>
            <a:noFill/>
          </a:ln>
        </p:spPr>
      </p:pic>
      <p:pic>
        <p:nvPicPr>
          <p:cNvPr id="216" name="Google Shape;216;p34"/>
          <p:cNvPicPr preferRelativeResize="0"/>
          <p:nvPr/>
        </p:nvPicPr>
        <p:blipFill rotWithShape="1">
          <a:blip r:embed="rId4">
            <a:alphaModFix/>
          </a:blip>
          <a:srcRect b="-38331" l="0" r="0" t="0"/>
          <a:stretch/>
        </p:blipFill>
        <p:spPr>
          <a:xfrm>
            <a:off x="4209699" y="1518863"/>
            <a:ext cx="4788801" cy="21057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20" name="Shape 220"/>
        <p:cNvGrpSpPr/>
        <p:nvPr/>
      </p:nvGrpSpPr>
      <p:grpSpPr>
        <a:xfrm>
          <a:off x="0" y="0"/>
          <a:ext cx="0" cy="0"/>
          <a:chOff x="0" y="0"/>
          <a:chExt cx="0" cy="0"/>
        </a:xfrm>
      </p:grpSpPr>
      <p:sp>
        <p:nvSpPr>
          <p:cNvPr id="221" name="Google Shape;221;p35"/>
          <p:cNvSpPr txBox="1"/>
          <p:nvPr>
            <p:ph idx="1" type="body"/>
          </p:nvPr>
        </p:nvSpPr>
        <p:spPr>
          <a:xfrm>
            <a:off x="311700" y="882650"/>
            <a:ext cx="8520600" cy="7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lnSpc>
                <a:spcPct val="100000"/>
              </a:lnSpc>
              <a:spcBef>
                <a:spcPts val="1600"/>
              </a:spcBef>
              <a:spcAft>
                <a:spcPts val="0"/>
              </a:spcAft>
              <a:buNone/>
            </a:pPr>
            <a:r>
              <a:t/>
            </a:r>
            <a:endParaRPr sz="1100">
              <a:solidFill>
                <a:srgbClr val="000000"/>
              </a:solidFill>
            </a:endParaRPr>
          </a:p>
          <a:p>
            <a:pPr indent="0" lvl="0" marL="0" rtl="0" algn="l">
              <a:spcBef>
                <a:spcPts val="0"/>
              </a:spcBef>
              <a:spcAft>
                <a:spcPts val="1600"/>
              </a:spcAft>
              <a:buNone/>
            </a:pPr>
            <a:r>
              <a:t/>
            </a:r>
            <a:endParaRPr/>
          </a:p>
        </p:txBody>
      </p:sp>
      <p:sp>
        <p:nvSpPr>
          <p:cNvPr id="222" name="Google Shape;222;p35"/>
          <p:cNvSpPr txBox="1"/>
          <p:nvPr/>
        </p:nvSpPr>
        <p:spPr>
          <a:xfrm>
            <a:off x="311700" y="142550"/>
            <a:ext cx="8520600" cy="634200"/>
          </a:xfrm>
          <a:prstGeom prst="rect">
            <a:avLst/>
          </a:prstGeom>
          <a:solidFill>
            <a:srgbClr val="FFD9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t>Improvements &amp; Refinements</a:t>
            </a:r>
            <a:endParaRPr sz="3400">
              <a:solidFill>
                <a:srgbClr val="000000"/>
              </a:solidFill>
            </a:endParaRPr>
          </a:p>
        </p:txBody>
      </p:sp>
      <p:graphicFrame>
        <p:nvGraphicFramePr>
          <p:cNvPr id="223" name="Google Shape;223;p35"/>
          <p:cNvGraphicFramePr/>
          <p:nvPr/>
        </p:nvGraphicFramePr>
        <p:xfrm>
          <a:off x="311700" y="1273150"/>
          <a:ext cx="3000000" cy="3000000"/>
        </p:xfrm>
        <a:graphic>
          <a:graphicData uri="http://schemas.openxmlformats.org/drawingml/2006/table">
            <a:tbl>
              <a:tblPr>
                <a:noFill/>
                <a:tableStyleId>{589BD6D9-33D1-4B1C-82E9-0C9582ACE9EB}</a:tableStyleId>
              </a:tblPr>
              <a:tblGrid>
                <a:gridCol w="3858675"/>
                <a:gridCol w="4525425"/>
              </a:tblGrid>
              <a:tr h="12700">
                <a:tc>
                  <a:txBody>
                    <a:bodyPr/>
                    <a:lstStyle/>
                    <a:p>
                      <a:pPr indent="0" lvl="0" marL="0" rtl="0" algn="ctr">
                        <a:spcBef>
                          <a:spcPts val="0"/>
                        </a:spcBef>
                        <a:spcAft>
                          <a:spcPts val="0"/>
                        </a:spcAft>
                        <a:buNone/>
                      </a:pPr>
                      <a:r>
                        <a:rPr lang="en" sz="1100"/>
                        <a:t>Before</a:t>
                      </a:r>
                      <a:endParaRPr sz="1100"/>
                    </a:p>
                  </a:txBody>
                  <a:tcPr marT="63500" marB="63500" marR="63500" marL="63500">
                    <a:solidFill>
                      <a:srgbClr val="C9DAF8"/>
                    </a:solidFill>
                  </a:tcPr>
                </a:tc>
                <a:tc>
                  <a:txBody>
                    <a:bodyPr/>
                    <a:lstStyle/>
                    <a:p>
                      <a:pPr indent="0" lvl="0" marL="0" rtl="0" algn="ctr">
                        <a:spcBef>
                          <a:spcPts val="0"/>
                        </a:spcBef>
                        <a:spcAft>
                          <a:spcPts val="0"/>
                        </a:spcAft>
                        <a:buNone/>
                      </a:pPr>
                      <a:r>
                        <a:rPr lang="en" sz="1100"/>
                        <a:t>After</a:t>
                      </a:r>
                      <a:endParaRPr sz="1100"/>
                    </a:p>
                  </a:txBody>
                  <a:tcPr marT="63500" marB="63500" marR="63500" marL="63500">
                    <a:solidFill>
                      <a:srgbClr val="C9DAF8"/>
                    </a:solidFill>
                  </a:tcPr>
                </a:tc>
              </a:tr>
              <a:tr h="12700">
                <a:tc>
                  <a:txBody>
                    <a:bodyPr/>
                    <a:lstStyle/>
                    <a:p>
                      <a:pPr indent="0" lvl="0" marL="0" rtl="0" algn="l">
                        <a:spcBef>
                          <a:spcPts val="0"/>
                        </a:spcBef>
                        <a:spcAft>
                          <a:spcPts val="0"/>
                        </a:spcAft>
                        <a:buNone/>
                      </a:pPr>
                      <a:r>
                        <a:t/>
                      </a:r>
                      <a:endParaRPr sz="1100"/>
                    </a:p>
                  </a:txBody>
                  <a:tcPr marT="63500" marB="63500" marR="63500" marL="63500"/>
                </a:tc>
                <a:tc>
                  <a:txBody>
                    <a:bodyPr/>
                    <a:lstStyle/>
                    <a:p>
                      <a:pPr indent="0" lvl="0" marL="0" rtl="0" algn="l">
                        <a:spcBef>
                          <a:spcPts val="0"/>
                        </a:spcBef>
                        <a:spcAft>
                          <a:spcPts val="0"/>
                        </a:spcAft>
                        <a:buNone/>
                      </a:pPr>
                      <a:r>
                        <a:t/>
                      </a:r>
                      <a:endParaRPr sz="1100"/>
                    </a:p>
                  </a:txBody>
                  <a:tcPr marT="63500" marB="63500" marR="63500" marL="63500"/>
                </a:tc>
              </a:tr>
            </a:tbl>
          </a:graphicData>
        </a:graphic>
      </p:graphicFrame>
      <p:sp>
        <p:nvSpPr>
          <p:cNvPr id="224" name="Google Shape;224;p35"/>
          <p:cNvSpPr txBox="1"/>
          <p:nvPr/>
        </p:nvSpPr>
        <p:spPr>
          <a:xfrm>
            <a:off x="311700" y="915550"/>
            <a:ext cx="3000000" cy="35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t>Refinement: Improved ….</a:t>
            </a:r>
            <a:endParaRPr/>
          </a:p>
          <a:p>
            <a:pPr indent="0" lvl="0" marL="0" rtl="0" algn="l">
              <a:lnSpc>
                <a:spcPct val="115000"/>
              </a:lnSpc>
              <a:spcBef>
                <a:spcPts val="0"/>
              </a:spcBef>
              <a:spcAft>
                <a:spcPts val="0"/>
              </a:spcAft>
              <a:buNone/>
            </a:pPr>
            <a:r>
              <a:t/>
            </a:r>
            <a:endParaRPr sz="1100"/>
          </a:p>
        </p:txBody>
      </p:sp>
      <p:sp>
        <p:nvSpPr>
          <p:cNvPr id="225" name="Google Shape;225;p35"/>
          <p:cNvSpPr txBox="1"/>
          <p:nvPr/>
        </p:nvSpPr>
        <p:spPr>
          <a:xfrm>
            <a:off x="92975" y="3122850"/>
            <a:ext cx="60891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refined version of this </a:t>
            </a:r>
            <a:r>
              <a:rPr lang="en"/>
              <a:t>function</a:t>
            </a:r>
            <a:r>
              <a:rPr lang="en"/>
              <a:t> is cleaner, more accurate, and easier to use. Instead of returning a list and a running total for just one item, it now directly returns a single extra and its cost as a tuple, which better reflects the actual function behavior. I also updated the docstring to clearly state that only one extra is selected, avoiding confusion (that caused a lot of </a:t>
            </a:r>
            <a:r>
              <a:rPr lang="en"/>
              <a:t>frustration</a:t>
            </a:r>
            <a:r>
              <a:rPr lang="en"/>
              <a:t>). I removed unnecessary variables and simplifying the return values, the improved code is shorter, more readable, and easier to maintain</a:t>
            </a:r>
            <a:r>
              <a:rPr lang="en"/>
              <a:t> while still giving the user clear feedback about their choice.</a:t>
            </a:r>
            <a:endParaRPr>
              <a:solidFill>
                <a:schemeClr val="dk2"/>
              </a:solidFill>
            </a:endParaRPr>
          </a:p>
        </p:txBody>
      </p:sp>
      <p:pic>
        <p:nvPicPr>
          <p:cNvPr id="226" name="Google Shape;226;p35"/>
          <p:cNvPicPr preferRelativeResize="0"/>
          <p:nvPr/>
        </p:nvPicPr>
        <p:blipFill>
          <a:blip r:embed="rId3">
            <a:alphaModFix/>
          </a:blip>
          <a:stretch>
            <a:fillRect/>
          </a:stretch>
        </p:blipFill>
        <p:spPr>
          <a:xfrm>
            <a:off x="4379200" y="1571598"/>
            <a:ext cx="4105275" cy="1468996"/>
          </a:xfrm>
          <a:prstGeom prst="rect">
            <a:avLst/>
          </a:prstGeom>
          <a:noFill/>
          <a:ln>
            <a:noFill/>
          </a:ln>
        </p:spPr>
      </p:pic>
      <p:pic>
        <p:nvPicPr>
          <p:cNvPr id="227" name="Google Shape;227;p35"/>
          <p:cNvPicPr preferRelativeResize="0"/>
          <p:nvPr/>
        </p:nvPicPr>
        <p:blipFill>
          <a:blip r:embed="rId4">
            <a:alphaModFix/>
          </a:blip>
          <a:stretch>
            <a:fillRect/>
          </a:stretch>
        </p:blipFill>
        <p:spPr>
          <a:xfrm>
            <a:off x="421825" y="1578525"/>
            <a:ext cx="3379099" cy="1544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31" name="Shape 231"/>
        <p:cNvGrpSpPr/>
        <p:nvPr/>
      </p:nvGrpSpPr>
      <p:grpSpPr>
        <a:xfrm>
          <a:off x="0" y="0"/>
          <a:ext cx="0" cy="0"/>
          <a:chOff x="0" y="0"/>
          <a:chExt cx="0" cy="0"/>
        </a:xfrm>
      </p:grpSpPr>
      <p:sp>
        <p:nvSpPr>
          <p:cNvPr id="232" name="Google Shape;232;p36"/>
          <p:cNvSpPr txBox="1"/>
          <p:nvPr>
            <p:ph type="title"/>
          </p:nvPr>
        </p:nvSpPr>
        <p:spPr>
          <a:xfrm>
            <a:off x="311700" y="191025"/>
            <a:ext cx="8464200" cy="572700"/>
          </a:xfrm>
          <a:prstGeom prst="rect">
            <a:avLst/>
          </a:prstGeom>
          <a:solidFill>
            <a:srgbClr val="FFD966"/>
          </a:solidFill>
        </p:spPr>
        <p:txBody>
          <a:bodyPr anchorCtr="0" anchor="t" bIns="91425" lIns="91425" spcFirstLastPara="1" rIns="91425" wrap="square" tIns="91425">
            <a:noAutofit/>
          </a:bodyPr>
          <a:lstStyle/>
          <a:p>
            <a:pPr indent="0" lvl="0" marL="0" rtl="0" algn="l">
              <a:spcBef>
                <a:spcPts val="0"/>
              </a:spcBef>
              <a:spcAft>
                <a:spcPts val="0"/>
              </a:spcAft>
              <a:buNone/>
            </a:pPr>
            <a:r>
              <a:rPr lang="en" sz="2500"/>
              <a:t>Comprehensive Testing</a:t>
            </a:r>
            <a:r>
              <a:rPr lang="en" sz="2500"/>
              <a:t> Evidence - Final Program Version</a:t>
            </a:r>
            <a:endParaRPr sz="2500"/>
          </a:p>
        </p:txBody>
      </p:sp>
      <p:sp>
        <p:nvSpPr>
          <p:cNvPr id="233" name="Google Shape;233;p36"/>
          <p:cNvSpPr txBox="1"/>
          <p:nvPr>
            <p:ph idx="1" type="body"/>
          </p:nvPr>
        </p:nvSpPr>
        <p:spPr>
          <a:xfrm>
            <a:off x="311700" y="961975"/>
            <a:ext cx="8464200" cy="373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i="1"/>
          </a:p>
        </p:txBody>
      </p:sp>
      <p:pic>
        <p:nvPicPr>
          <p:cNvPr id="234" name="Google Shape;234;p36"/>
          <p:cNvPicPr preferRelativeResize="0"/>
          <p:nvPr/>
        </p:nvPicPr>
        <p:blipFill>
          <a:blip r:embed="rId3">
            <a:alphaModFix/>
          </a:blip>
          <a:stretch>
            <a:fillRect/>
          </a:stretch>
        </p:blipFill>
        <p:spPr>
          <a:xfrm>
            <a:off x="311700" y="707575"/>
            <a:ext cx="2364450" cy="2018400"/>
          </a:xfrm>
          <a:prstGeom prst="rect">
            <a:avLst/>
          </a:prstGeom>
          <a:noFill/>
          <a:ln>
            <a:noFill/>
          </a:ln>
        </p:spPr>
      </p:pic>
      <p:pic>
        <p:nvPicPr>
          <p:cNvPr id="235" name="Google Shape;235;p36"/>
          <p:cNvPicPr preferRelativeResize="0"/>
          <p:nvPr/>
        </p:nvPicPr>
        <p:blipFill>
          <a:blip r:embed="rId4">
            <a:alphaModFix/>
          </a:blip>
          <a:stretch>
            <a:fillRect/>
          </a:stretch>
        </p:blipFill>
        <p:spPr>
          <a:xfrm>
            <a:off x="311697" y="2725975"/>
            <a:ext cx="1914101" cy="2150374"/>
          </a:xfrm>
          <a:prstGeom prst="rect">
            <a:avLst/>
          </a:prstGeom>
          <a:noFill/>
          <a:ln>
            <a:noFill/>
          </a:ln>
        </p:spPr>
      </p:pic>
      <p:pic>
        <p:nvPicPr>
          <p:cNvPr id="236" name="Google Shape;236;p36"/>
          <p:cNvPicPr preferRelativeResize="0"/>
          <p:nvPr/>
        </p:nvPicPr>
        <p:blipFill>
          <a:blip r:embed="rId5">
            <a:alphaModFix/>
          </a:blip>
          <a:stretch>
            <a:fillRect/>
          </a:stretch>
        </p:blipFill>
        <p:spPr>
          <a:xfrm>
            <a:off x="2728300" y="763725"/>
            <a:ext cx="2674499" cy="2347776"/>
          </a:xfrm>
          <a:prstGeom prst="rect">
            <a:avLst/>
          </a:prstGeom>
          <a:noFill/>
          <a:ln>
            <a:noFill/>
          </a:ln>
        </p:spPr>
      </p:pic>
      <p:pic>
        <p:nvPicPr>
          <p:cNvPr id="237" name="Google Shape;237;p36"/>
          <p:cNvPicPr preferRelativeResize="0"/>
          <p:nvPr/>
        </p:nvPicPr>
        <p:blipFill>
          <a:blip r:embed="rId6">
            <a:alphaModFix/>
          </a:blip>
          <a:stretch>
            <a:fillRect/>
          </a:stretch>
        </p:blipFill>
        <p:spPr>
          <a:xfrm>
            <a:off x="2582175" y="3111492"/>
            <a:ext cx="2225574" cy="1912500"/>
          </a:xfrm>
          <a:prstGeom prst="rect">
            <a:avLst/>
          </a:prstGeom>
          <a:noFill/>
          <a:ln>
            <a:noFill/>
          </a:ln>
        </p:spPr>
      </p:pic>
      <p:pic>
        <p:nvPicPr>
          <p:cNvPr id="238" name="Google Shape;238;p36"/>
          <p:cNvPicPr preferRelativeResize="0"/>
          <p:nvPr/>
        </p:nvPicPr>
        <p:blipFill>
          <a:blip r:embed="rId7">
            <a:alphaModFix/>
          </a:blip>
          <a:stretch>
            <a:fillRect/>
          </a:stretch>
        </p:blipFill>
        <p:spPr>
          <a:xfrm>
            <a:off x="5454952" y="763724"/>
            <a:ext cx="2476826" cy="2823950"/>
          </a:xfrm>
          <a:prstGeom prst="rect">
            <a:avLst/>
          </a:prstGeom>
          <a:noFill/>
          <a:ln>
            <a:noFill/>
          </a:ln>
        </p:spPr>
      </p:pic>
      <p:pic>
        <p:nvPicPr>
          <p:cNvPr id="239" name="Google Shape;239;p36"/>
          <p:cNvPicPr preferRelativeResize="0"/>
          <p:nvPr/>
        </p:nvPicPr>
        <p:blipFill>
          <a:blip r:embed="rId8">
            <a:alphaModFix/>
          </a:blip>
          <a:stretch>
            <a:fillRect/>
          </a:stretch>
        </p:blipFill>
        <p:spPr>
          <a:xfrm>
            <a:off x="4651050" y="3059218"/>
            <a:ext cx="1914100" cy="20170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43" name="Shape 243"/>
        <p:cNvGrpSpPr/>
        <p:nvPr/>
      </p:nvGrpSpPr>
      <p:grpSpPr>
        <a:xfrm>
          <a:off x="0" y="0"/>
          <a:ext cx="0" cy="0"/>
          <a:chOff x="0" y="0"/>
          <a:chExt cx="0" cy="0"/>
        </a:xfrm>
      </p:grpSpPr>
      <p:sp>
        <p:nvSpPr>
          <p:cNvPr id="244" name="Google Shape;244;p37"/>
          <p:cNvSpPr txBox="1"/>
          <p:nvPr>
            <p:ph type="title"/>
          </p:nvPr>
        </p:nvSpPr>
        <p:spPr>
          <a:xfrm>
            <a:off x="311700" y="191025"/>
            <a:ext cx="8464200" cy="572700"/>
          </a:xfrm>
          <a:prstGeom prst="rect">
            <a:avLst/>
          </a:prstGeom>
          <a:solidFill>
            <a:srgbClr val="FFD966"/>
          </a:solidFill>
        </p:spPr>
        <p:txBody>
          <a:bodyPr anchorCtr="0" anchor="t" bIns="91425" lIns="91425" spcFirstLastPara="1" rIns="91425" wrap="square" tIns="91425">
            <a:noAutofit/>
          </a:bodyPr>
          <a:lstStyle/>
          <a:p>
            <a:pPr indent="0" lvl="0" marL="0" rtl="0" algn="l">
              <a:spcBef>
                <a:spcPts val="0"/>
              </a:spcBef>
              <a:spcAft>
                <a:spcPts val="0"/>
              </a:spcAft>
              <a:buNone/>
            </a:pPr>
            <a:r>
              <a:rPr lang="en" sz="2500"/>
              <a:t>Comprehensive Testing Evidence - Final Program Version</a:t>
            </a:r>
            <a:endParaRPr sz="2500"/>
          </a:p>
        </p:txBody>
      </p:sp>
      <p:sp>
        <p:nvSpPr>
          <p:cNvPr id="245" name="Google Shape;245;p37"/>
          <p:cNvSpPr txBox="1"/>
          <p:nvPr>
            <p:ph idx="1" type="body"/>
          </p:nvPr>
        </p:nvSpPr>
        <p:spPr>
          <a:xfrm>
            <a:off x="311700" y="961975"/>
            <a:ext cx="8464200" cy="373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i="1"/>
          </a:p>
        </p:txBody>
      </p:sp>
      <p:pic>
        <p:nvPicPr>
          <p:cNvPr id="246" name="Google Shape;246;p37"/>
          <p:cNvPicPr preferRelativeResize="0"/>
          <p:nvPr/>
        </p:nvPicPr>
        <p:blipFill>
          <a:blip r:embed="rId3">
            <a:alphaModFix/>
          </a:blip>
          <a:stretch>
            <a:fillRect/>
          </a:stretch>
        </p:blipFill>
        <p:spPr>
          <a:xfrm>
            <a:off x="311700" y="780761"/>
            <a:ext cx="3185087" cy="4101625"/>
          </a:xfrm>
          <a:prstGeom prst="rect">
            <a:avLst/>
          </a:prstGeom>
          <a:noFill/>
          <a:ln>
            <a:noFill/>
          </a:ln>
        </p:spPr>
      </p:pic>
      <p:pic>
        <p:nvPicPr>
          <p:cNvPr id="247" name="Google Shape;247;p37"/>
          <p:cNvPicPr preferRelativeResize="0"/>
          <p:nvPr/>
        </p:nvPicPr>
        <p:blipFill>
          <a:blip r:embed="rId4">
            <a:alphaModFix/>
          </a:blip>
          <a:stretch>
            <a:fillRect/>
          </a:stretch>
        </p:blipFill>
        <p:spPr>
          <a:xfrm>
            <a:off x="3692623" y="1055823"/>
            <a:ext cx="4219350" cy="3389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51" name="Shape 251"/>
        <p:cNvGrpSpPr/>
        <p:nvPr/>
      </p:nvGrpSpPr>
      <p:grpSpPr>
        <a:xfrm>
          <a:off x="0" y="0"/>
          <a:ext cx="0" cy="0"/>
          <a:chOff x="0" y="0"/>
          <a:chExt cx="0" cy="0"/>
        </a:xfrm>
      </p:grpSpPr>
      <p:sp>
        <p:nvSpPr>
          <p:cNvPr id="252" name="Google Shape;252;p38"/>
          <p:cNvSpPr txBox="1"/>
          <p:nvPr>
            <p:ph idx="1" type="body"/>
          </p:nvPr>
        </p:nvSpPr>
        <p:spPr>
          <a:xfrm>
            <a:off x="311700" y="882650"/>
            <a:ext cx="8520600" cy="368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Two </a:t>
            </a:r>
            <a:r>
              <a:rPr lang="en"/>
              <a:t>significant</a:t>
            </a:r>
            <a:r>
              <a:rPr lang="en"/>
              <a:t> things that helped me code this program was planning, testing and trialing. I used trello for my entire plan as it was an easy to use and had very simple features to </a:t>
            </a:r>
            <a:r>
              <a:rPr lang="en"/>
              <a:t>understand</a:t>
            </a:r>
            <a:r>
              <a:rPr lang="en"/>
              <a:t> and use. My planning contained a four step </a:t>
            </a:r>
            <a:r>
              <a:rPr lang="en"/>
              <a:t>process</a:t>
            </a:r>
            <a:r>
              <a:rPr lang="en"/>
              <a:t> </a:t>
            </a:r>
            <a:r>
              <a:rPr lang="en"/>
              <a:t>which</a:t>
            </a:r>
            <a:r>
              <a:rPr lang="en"/>
              <a:t> followed the stages of Planning, To Do, Doing, and Done. All the features I was going to add was put in the planning, A couple examples from the planning section include “Display heading”, “Ask for their name”, “yes no”, and “integer </a:t>
            </a:r>
            <a:r>
              <a:rPr lang="en"/>
              <a:t>checker</a:t>
            </a:r>
            <a:r>
              <a:rPr lang="en"/>
              <a:t>”. The next step was moving the ones that I was going to do into </a:t>
            </a:r>
            <a:r>
              <a:rPr lang="en"/>
              <a:t>the to do phase. The next step was to move the ones I was currently coding into the doing phase to have it their while I coded to keep track of what feature I was on. The final step was to move them into the Done phase which was done once I completed a feature and integrated it into the code successfully. This planning allowed me to stay on top of my coding and keep track of my progress. </a:t>
            </a:r>
            <a:endParaRPr/>
          </a:p>
        </p:txBody>
      </p:sp>
      <p:sp>
        <p:nvSpPr>
          <p:cNvPr id="253" name="Google Shape;253;p38"/>
          <p:cNvSpPr txBox="1"/>
          <p:nvPr/>
        </p:nvSpPr>
        <p:spPr>
          <a:xfrm>
            <a:off x="311700" y="142550"/>
            <a:ext cx="8520600" cy="634200"/>
          </a:xfrm>
          <a:prstGeom prst="rect">
            <a:avLst/>
          </a:prstGeom>
          <a:solidFill>
            <a:srgbClr val="FFD9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t>Discussion</a:t>
            </a:r>
            <a:endParaRPr sz="34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57" name="Shape 257"/>
        <p:cNvGrpSpPr/>
        <p:nvPr/>
      </p:nvGrpSpPr>
      <p:grpSpPr>
        <a:xfrm>
          <a:off x="0" y="0"/>
          <a:ext cx="0" cy="0"/>
          <a:chOff x="0" y="0"/>
          <a:chExt cx="0" cy="0"/>
        </a:xfrm>
      </p:grpSpPr>
      <p:sp>
        <p:nvSpPr>
          <p:cNvPr id="258" name="Google Shape;258;p39"/>
          <p:cNvSpPr txBox="1"/>
          <p:nvPr>
            <p:ph idx="1" type="body"/>
          </p:nvPr>
        </p:nvSpPr>
        <p:spPr>
          <a:xfrm>
            <a:off x="311700" y="882650"/>
            <a:ext cx="8520600" cy="368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second significant thing that helped me code this program was testing and trialing. An example of this being done in my program was my total_costs function which I </a:t>
            </a:r>
            <a:r>
              <a:rPr lang="en"/>
              <a:t>constantly</a:t>
            </a:r>
            <a:r>
              <a:rPr lang="en"/>
              <a:t> had to make improvements to keep it working in the final program, testing brought forward errors and allowed me to go back and fix what needed to be fixed, the trialling let me work on the function to perfect it. What I did to test it was order pizzas and extras in different way and different wording to see what would break it and what wouldn’t.  An example of what broke it before I fixed it was ordering fries, instead of fries you would get Ice cream, in the final list so I looked at my code and found that a </a:t>
            </a:r>
            <a:r>
              <a:rPr lang="en"/>
              <a:t>variable</a:t>
            </a:r>
            <a:r>
              <a:rPr lang="en"/>
              <a:t> had the wrong value. This constant testing and trialling allowed me to identify problems early and stopped me from having to fix it all at the end. </a:t>
            </a:r>
            <a:endParaRPr/>
          </a:p>
        </p:txBody>
      </p:sp>
      <p:sp>
        <p:nvSpPr>
          <p:cNvPr id="259" name="Google Shape;259;p39"/>
          <p:cNvSpPr txBox="1"/>
          <p:nvPr/>
        </p:nvSpPr>
        <p:spPr>
          <a:xfrm>
            <a:off x="311700" y="142550"/>
            <a:ext cx="8520600" cy="634200"/>
          </a:xfrm>
          <a:prstGeom prst="rect">
            <a:avLst/>
          </a:prstGeom>
          <a:solidFill>
            <a:srgbClr val="FFD9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t>Discussion</a:t>
            </a:r>
            <a:endParaRPr sz="3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66" name="Shape 66"/>
        <p:cNvGrpSpPr/>
        <p:nvPr/>
      </p:nvGrpSpPr>
      <p:grpSpPr>
        <a:xfrm>
          <a:off x="0" y="0"/>
          <a:ext cx="0" cy="0"/>
          <a:chOff x="0" y="0"/>
          <a:chExt cx="0" cy="0"/>
        </a:xfrm>
      </p:grpSpPr>
      <p:sp>
        <p:nvSpPr>
          <p:cNvPr id="67" name="Google Shape;67;p15"/>
          <p:cNvSpPr/>
          <p:nvPr/>
        </p:nvSpPr>
        <p:spPr>
          <a:xfrm>
            <a:off x="179300" y="1140000"/>
            <a:ext cx="8785500" cy="1893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type="title"/>
          </p:nvPr>
        </p:nvSpPr>
        <p:spPr>
          <a:xfrm>
            <a:off x="254625" y="344150"/>
            <a:ext cx="8520600" cy="7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chemeClr val="lt1"/>
                </a:solidFill>
              </a:rPr>
              <a:t>Authenticity!!</a:t>
            </a:r>
            <a:endParaRPr b="1" sz="3800">
              <a:solidFill>
                <a:schemeClr val="lt1"/>
              </a:solidFill>
            </a:endParaRPr>
          </a:p>
        </p:txBody>
      </p:sp>
      <p:pic>
        <p:nvPicPr>
          <p:cNvPr id="69" name="Google Shape;69;p15"/>
          <p:cNvPicPr preferRelativeResize="0"/>
          <p:nvPr/>
        </p:nvPicPr>
        <p:blipFill>
          <a:blip r:embed="rId3">
            <a:alphaModFix/>
          </a:blip>
          <a:stretch>
            <a:fillRect/>
          </a:stretch>
        </p:blipFill>
        <p:spPr>
          <a:xfrm>
            <a:off x="368775" y="1400750"/>
            <a:ext cx="1352550" cy="1352550"/>
          </a:xfrm>
          <a:prstGeom prst="rect">
            <a:avLst/>
          </a:prstGeom>
          <a:noFill/>
          <a:ln>
            <a:noFill/>
          </a:ln>
        </p:spPr>
      </p:pic>
      <p:sp>
        <p:nvSpPr>
          <p:cNvPr id="70" name="Google Shape;70;p15"/>
          <p:cNvSpPr txBox="1"/>
          <p:nvPr/>
        </p:nvSpPr>
        <p:spPr>
          <a:xfrm>
            <a:off x="1850025" y="1071275"/>
            <a:ext cx="6925200" cy="226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120000"/>
              </a:lnSpc>
              <a:spcBef>
                <a:spcPts val="0"/>
              </a:spcBef>
              <a:spcAft>
                <a:spcPts val="0"/>
              </a:spcAft>
              <a:buNone/>
            </a:pPr>
            <a:r>
              <a:rPr lang="en" sz="1800">
                <a:solidFill>
                  <a:srgbClr val="595959"/>
                </a:solidFill>
              </a:rPr>
              <a:t>Using generative AI to 'help' is not allowed.  NZQA is interested in your knowledge and skills.  If you use external resources (like Stack OverFlow, W3C please cite / acknowledge the source).  </a:t>
            </a:r>
            <a:endParaRPr sz="1800">
              <a:solidFill>
                <a:srgbClr val="595959"/>
              </a:solidFill>
            </a:endParaRPr>
          </a:p>
          <a:p>
            <a:pPr indent="0" lvl="0" marL="0" rtl="0" algn="l">
              <a:lnSpc>
                <a:spcPct val="115000"/>
              </a:lnSpc>
              <a:spcBef>
                <a:spcPts val="0"/>
              </a:spcBef>
              <a:spcAft>
                <a:spcPts val="0"/>
              </a:spcAft>
              <a:buNone/>
            </a:pPr>
            <a:r>
              <a:t/>
            </a:r>
            <a:endParaRPr sz="1800">
              <a:solidFill>
                <a:srgbClr val="595959"/>
              </a:solidFill>
            </a:endParaRPr>
          </a:p>
        </p:txBody>
      </p:sp>
      <p:sp>
        <p:nvSpPr>
          <p:cNvPr id="71" name="Google Shape;71;p15"/>
          <p:cNvSpPr/>
          <p:nvPr/>
        </p:nvSpPr>
        <p:spPr>
          <a:xfrm>
            <a:off x="122175" y="3242225"/>
            <a:ext cx="8785500" cy="1625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t>By submitting this assessment, you declare that the work is your own.  This means that you have generated the content yourself and have not looked at any other student's work.  If you have used external sources, those have been clearly cited.</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75" name="Shape 75"/>
        <p:cNvGrpSpPr/>
        <p:nvPr/>
      </p:nvGrpSpPr>
      <p:grpSpPr>
        <a:xfrm>
          <a:off x="0" y="0"/>
          <a:ext cx="0" cy="0"/>
          <a:chOff x="0" y="0"/>
          <a:chExt cx="0" cy="0"/>
        </a:xfrm>
      </p:grpSpPr>
      <p:sp>
        <p:nvSpPr>
          <p:cNvPr id="76" name="Google Shape;76;p16"/>
          <p:cNvSpPr txBox="1"/>
          <p:nvPr>
            <p:ph idx="1" type="body"/>
          </p:nvPr>
        </p:nvSpPr>
        <p:spPr>
          <a:xfrm>
            <a:off x="382175" y="826200"/>
            <a:ext cx="8520600" cy="3491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 u="sng">
                <a:solidFill>
                  <a:srgbClr val="741B47"/>
                </a:solidFill>
              </a:rPr>
              <a:t>Explain</a:t>
            </a:r>
            <a:r>
              <a:rPr i="1" lang="en">
                <a:solidFill>
                  <a:srgbClr val="741B47"/>
                </a:solidFill>
              </a:rPr>
              <a:t> a relevant implication and how you addressed it. Please </a:t>
            </a:r>
            <a:r>
              <a:rPr i="1" lang="en" u="sng">
                <a:solidFill>
                  <a:schemeClr val="hlink"/>
                </a:solidFill>
                <a:hlinkClick r:id="rId3"/>
              </a:rPr>
              <a:t>watch this video</a:t>
            </a:r>
            <a:r>
              <a:rPr i="1" lang="en">
                <a:solidFill>
                  <a:srgbClr val="741B47"/>
                </a:solidFill>
              </a:rPr>
              <a:t> to learn how to do this.</a:t>
            </a:r>
            <a:br>
              <a:rPr i="1" lang="en">
                <a:solidFill>
                  <a:srgbClr val="741B47"/>
                </a:solidFill>
              </a:rPr>
            </a:br>
            <a:r>
              <a:rPr lang="en">
                <a:solidFill>
                  <a:srgbClr val="741B47"/>
                </a:solidFill>
              </a:rPr>
              <a:t>A </a:t>
            </a:r>
            <a:r>
              <a:rPr lang="en">
                <a:solidFill>
                  <a:srgbClr val="741B47"/>
                </a:solidFill>
              </a:rPr>
              <a:t>relevant</a:t>
            </a:r>
            <a:r>
              <a:rPr lang="en">
                <a:solidFill>
                  <a:srgbClr val="741B47"/>
                </a:solidFill>
              </a:rPr>
              <a:t> implication and how I addressed it in my program is </a:t>
            </a:r>
            <a:r>
              <a:rPr lang="en">
                <a:solidFill>
                  <a:srgbClr val="741B47"/>
                </a:solidFill>
              </a:rPr>
              <a:t>Functionality, what Functionality involves is ensuring that the program works as expected. The program should work for the expected, boundary testing, and the unexpected. </a:t>
            </a:r>
            <a:br>
              <a:rPr lang="en">
                <a:solidFill>
                  <a:srgbClr val="741B47"/>
                </a:solidFill>
              </a:rPr>
            </a:br>
            <a:br>
              <a:rPr lang="en">
                <a:solidFill>
                  <a:srgbClr val="741B47"/>
                </a:solidFill>
              </a:rPr>
            </a:br>
            <a:r>
              <a:rPr lang="en">
                <a:solidFill>
                  <a:srgbClr val="741B47"/>
                </a:solidFill>
              </a:rPr>
              <a:t>How my program addressed Functionality was with the asking how many pizzas the user wants. The program works for the sensible answers such as ‘2’, ‘3’, and ‘4’, it also accepts a low value of 1 and a high value of 5. The program should not crash if users put a decimal, text, or 0. </a:t>
            </a:r>
            <a:br>
              <a:rPr lang="en">
                <a:solidFill>
                  <a:srgbClr val="741B47"/>
                </a:solidFill>
              </a:rPr>
            </a:br>
            <a:br>
              <a:rPr lang="en">
                <a:solidFill>
                  <a:srgbClr val="741B47"/>
                </a:solidFill>
              </a:rPr>
            </a:br>
            <a:r>
              <a:rPr lang="en">
                <a:solidFill>
                  <a:srgbClr val="741B47"/>
                </a:solidFill>
              </a:rPr>
              <a:t>Functionality is key to developing a successful program as if the program crashes everytime a missinput is made the user will become frustrated with the program, incorrect programs can damage the developers reputation if it does not function correctly</a:t>
            </a:r>
            <a:endParaRPr/>
          </a:p>
        </p:txBody>
      </p:sp>
      <p:sp>
        <p:nvSpPr>
          <p:cNvPr id="77" name="Google Shape;77;p16"/>
          <p:cNvSpPr txBox="1"/>
          <p:nvPr/>
        </p:nvSpPr>
        <p:spPr>
          <a:xfrm>
            <a:off x="311700" y="112700"/>
            <a:ext cx="8520600" cy="806700"/>
          </a:xfrm>
          <a:prstGeom prst="rect">
            <a:avLst/>
          </a:prstGeom>
          <a:solidFill>
            <a:srgbClr val="D5A6B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rgbClr val="FFFFFF"/>
                </a:solidFill>
              </a:rPr>
              <a:t>Relevant Implication</a:t>
            </a:r>
            <a:endParaRPr sz="3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81" name="Shape 81"/>
        <p:cNvGrpSpPr/>
        <p:nvPr/>
      </p:nvGrpSpPr>
      <p:grpSpPr>
        <a:xfrm>
          <a:off x="0" y="0"/>
          <a:ext cx="0" cy="0"/>
          <a:chOff x="0" y="0"/>
          <a:chExt cx="0" cy="0"/>
        </a:xfrm>
      </p:grpSpPr>
      <p:sp>
        <p:nvSpPr>
          <p:cNvPr id="82" name="Google Shape;82;p17"/>
          <p:cNvSpPr txBox="1"/>
          <p:nvPr>
            <p:ph idx="1" type="body"/>
          </p:nvPr>
        </p:nvSpPr>
        <p:spPr>
          <a:xfrm>
            <a:off x="370425" y="650575"/>
            <a:ext cx="8520600" cy="200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 u="sng">
                <a:solidFill>
                  <a:srgbClr val="741B47"/>
                </a:solidFill>
              </a:rPr>
              <a:t>Explain</a:t>
            </a:r>
            <a:r>
              <a:rPr i="1" lang="en">
                <a:solidFill>
                  <a:srgbClr val="741B47"/>
                </a:solidFill>
              </a:rPr>
              <a:t> a relevant implication and how you addressed it. </a:t>
            </a:r>
            <a:endParaRPr i="1">
              <a:solidFill>
                <a:srgbClr val="741B47"/>
              </a:solidFill>
            </a:endParaRPr>
          </a:p>
          <a:p>
            <a:pPr indent="0" lvl="0" marL="0" rtl="0" algn="l">
              <a:lnSpc>
                <a:spcPct val="100000"/>
              </a:lnSpc>
              <a:spcBef>
                <a:spcPts val="0"/>
              </a:spcBef>
              <a:spcAft>
                <a:spcPts val="0"/>
              </a:spcAft>
              <a:buClr>
                <a:schemeClr val="dk1"/>
              </a:buClr>
              <a:buSzPts val="1100"/>
              <a:buFont typeface="Arial"/>
              <a:buNone/>
            </a:pPr>
            <a:r>
              <a:t/>
            </a:r>
            <a:endParaRPr i="1">
              <a:solidFill>
                <a:srgbClr val="741B47"/>
              </a:solidFill>
            </a:endParaRPr>
          </a:p>
          <a:p>
            <a:pPr indent="0" lvl="0" marL="0" rtl="0" algn="l">
              <a:lnSpc>
                <a:spcPct val="100000"/>
              </a:lnSpc>
              <a:spcBef>
                <a:spcPts val="0"/>
              </a:spcBef>
              <a:spcAft>
                <a:spcPts val="0"/>
              </a:spcAft>
              <a:buClr>
                <a:schemeClr val="dk1"/>
              </a:buClr>
              <a:buSzPts val="1100"/>
              <a:buFont typeface="Arial"/>
              <a:buNone/>
            </a:pPr>
            <a:r>
              <a:rPr lang="en">
                <a:solidFill>
                  <a:srgbClr val="741B47"/>
                </a:solidFill>
              </a:rPr>
              <a:t>A relevant implication and how I addressed it is </a:t>
            </a:r>
            <a:r>
              <a:rPr lang="en">
                <a:solidFill>
                  <a:srgbClr val="741B47"/>
                </a:solidFill>
              </a:rPr>
              <a:t>Usability. Usability is about how the user can complete tasks. It deals with issues like making instructions and error messages clear and easy for the user to understand. </a:t>
            </a:r>
            <a:endParaRPr>
              <a:solidFill>
                <a:srgbClr val="741B47"/>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741B47"/>
              </a:solidFill>
            </a:endParaRPr>
          </a:p>
          <a:p>
            <a:pPr indent="0" lvl="0" marL="0" rtl="0" algn="l">
              <a:lnSpc>
                <a:spcPct val="100000"/>
              </a:lnSpc>
              <a:spcBef>
                <a:spcPts val="0"/>
              </a:spcBef>
              <a:spcAft>
                <a:spcPts val="0"/>
              </a:spcAft>
              <a:buClr>
                <a:schemeClr val="dk1"/>
              </a:buClr>
              <a:buSzPts val="1100"/>
              <a:buFont typeface="Arial"/>
              <a:buNone/>
            </a:pPr>
            <a:r>
              <a:rPr lang="en">
                <a:solidFill>
                  <a:srgbClr val="741B47"/>
                </a:solidFill>
              </a:rPr>
              <a:t>The implication of Usability matters for programs because without clear instructions, and error messages explaining to the user what they did wrong, the user could get frustrated. This could again hurt the reputation of the developer. </a:t>
            </a:r>
            <a:br>
              <a:rPr lang="en">
                <a:solidFill>
                  <a:srgbClr val="741B47"/>
                </a:solidFill>
              </a:rPr>
            </a:br>
            <a:br>
              <a:rPr lang="en">
                <a:solidFill>
                  <a:srgbClr val="741B47"/>
                </a:solidFill>
              </a:rPr>
            </a:br>
            <a:r>
              <a:rPr lang="en">
                <a:solidFill>
                  <a:srgbClr val="741B47"/>
                </a:solidFill>
              </a:rPr>
              <a:t>I addressed Usability in my through clear instructions on how to use the program and developing safeguards for when the user makes an error a message will inform them on how to avoid it. An example is the program asks if he user would like to order extras, the program only accepts yes or no answers, so if the user said “maybe” an error message would pop up and tell the user to answer with ‘yes’ or ‘no’. </a:t>
            </a:r>
            <a:endParaRPr>
              <a:solidFill>
                <a:srgbClr val="741B47"/>
              </a:solidFill>
            </a:endParaRPr>
          </a:p>
        </p:txBody>
      </p:sp>
      <p:sp>
        <p:nvSpPr>
          <p:cNvPr id="83" name="Google Shape;83;p17"/>
          <p:cNvSpPr txBox="1"/>
          <p:nvPr/>
        </p:nvSpPr>
        <p:spPr>
          <a:xfrm>
            <a:off x="241250" y="0"/>
            <a:ext cx="8520600" cy="806700"/>
          </a:xfrm>
          <a:prstGeom prst="rect">
            <a:avLst/>
          </a:prstGeom>
          <a:solidFill>
            <a:srgbClr val="D5A6B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rgbClr val="FFFFFF"/>
                </a:solidFill>
              </a:rPr>
              <a:t>Relevant Implication</a:t>
            </a:r>
            <a:endParaRPr sz="34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87" name="Shape 87"/>
        <p:cNvGrpSpPr/>
        <p:nvPr/>
      </p:nvGrpSpPr>
      <p:grpSpPr>
        <a:xfrm>
          <a:off x="0" y="0"/>
          <a:ext cx="0" cy="0"/>
          <a:chOff x="0" y="0"/>
          <a:chExt cx="0" cy="0"/>
        </a:xfrm>
      </p:grpSpPr>
      <p:sp>
        <p:nvSpPr>
          <p:cNvPr id="88" name="Google Shape;88;p18"/>
          <p:cNvSpPr txBox="1"/>
          <p:nvPr>
            <p:ph idx="1" type="body"/>
          </p:nvPr>
        </p:nvSpPr>
        <p:spPr>
          <a:xfrm>
            <a:off x="264725" y="1070075"/>
            <a:ext cx="8520600" cy="386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 u="sng">
                <a:solidFill>
                  <a:srgbClr val="741B47"/>
                </a:solidFill>
              </a:rPr>
              <a:t>Explain</a:t>
            </a:r>
            <a:r>
              <a:rPr i="1" lang="en">
                <a:solidFill>
                  <a:srgbClr val="741B47"/>
                </a:solidFill>
              </a:rPr>
              <a:t> a relevant implication and how you addressed it.</a:t>
            </a:r>
            <a:br>
              <a:rPr i="1" lang="en">
                <a:solidFill>
                  <a:srgbClr val="741B47"/>
                </a:solidFill>
              </a:rPr>
            </a:br>
            <a:br>
              <a:rPr i="1" lang="en">
                <a:solidFill>
                  <a:srgbClr val="741B47"/>
                </a:solidFill>
              </a:rPr>
            </a:br>
            <a:r>
              <a:rPr lang="en">
                <a:solidFill>
                  <a:srgbClr val="741B47"/>
                </a:solidFill>
              </a:rPr>
              <a:t>A</a:t>
            </a:r>
            <a:r>
              <a:rPr lang="en">
                <a:solidFill>
                  <a:srgbClr val="741B47"/>
                </a:solidFill>
              </a:rPr>
              <a:t> relevant implication and how I addressed it is Aesthetics. </a:t>
            </a:r>
            <a:br>
              <a:rPr lang="en">
                <a:solidFill>
                  <a:srgbClr val="741B47"/>
                </a:solidFill>
              </a:rPr>
            </a:br>
            <a:r>
              <a:rPr lang="en">
                <a:solidFill>
                  <a:srgbClr val="741B47"/>
                </a:solidFill>
              </a:rPr>
              <a:t>Aesthetics involves an outcomes appearance. A program should have spaced out instructions, prompts and ‘decoration’ around key information is aesthetically pleasing to the user, instead of a program which has unspaced, plain text. </a:t>
            </a:r>
            <a:br>
              <a:rPr lang="en">
                <a:solidFill>
                  <a:srgbClr val="741B47"/>
                </a:solidFill>
              </a:rPr>
            </a:br>
            <a:br>
              <a:rPr lang="en">
                <a:solidFill>
                  <a:srgbClr val="741B47"/>
                </a:solidFill>
              </a:rPr>
            </a:br>
            <a:r>
              <a:rPr lang="en">
                <a:solidFill>
                  <a:srgbClr val="741B47"/>
                </a:solidFill>
              </a:rPr>
              <a:t>Aesthetics matter because users like an interface which are pleasing, rather than one that is plain and boring. </a:t>
            </a:r>
            <a:br>
              <a:rPr lang="en">
                <a:solidFill>
                  <a:srgbClr val="741B47"/>
                </a:solidFill>
              </a:rPr>
            </a:br>
            <a:br>
              <a:rPr lang="en">
                <a:solidFill>
                  <a:srgbClr val="741B47"/>
                </a:solidFill>
              </a:rPr>
            </a:br>
            <a:r>
              <a:rPr lang="en">
                <a:solidFill>
                  <a:srgbClr val="741B47"/>
                </a:solidFill>
              </a:rPr>
              <a:t>I addressed the relevant implication of Aesthetics, through my use of spacing in the instructions, and key messages to aesthetically please the user and prevent them from losing interest for lack of understanding of the format. My program uses Aesthetics to keep the program more professional and pleasing to the user. </a:t>
            </a:r>
            <a:endParaRPr>
              <a:solidFill>
                <a:srgbClr val="741B47"/>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741B47"/>
              </a:solidFill>
            </a:endParaRPr>
          </a:p>
        </p:txBody>
      </p:sp>
      <p:sp>
        <p:nvSpPr>
          <p:cNvPr id="89" name="Google Shape;89;p18"/>
          <p:cNvSpPr txBox="1"/>
          <p:nvPr/>
        </p:nvSpPr>
        <p:spPr>
          <a:xfrm>
            <a:off x="311700" y="112700"/>
            <a:ext cx="8520600" cy="806700"/>
          </a:xfrm>
          <a:prstGeom prst="rect">
            <a:avLst/>
          </a:prstGeom>
          <a:solidFill>
            <a:srgbClr val="D5A6B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rgbClr val="FFFFFF"/>
                </a:solidFill>
              </a:rPr>
              <a:t>Relevant Implication</a:t>
            </a:r>
            <a:endParaRPr sz="3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311700" y="116950"/>
            <a:ext cx="8520600" cy="5727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Decomposition</a:t>
            </a:r>
            <a:endParaRPr/>
          </a:p>
        </p:txBody>
      </p:sp>
      <p:sp>
        <p:nvSpPr>
          <p:cNvPr id="95" name="Google Shape;95;p19"/>
          <p:cNvSpPr txBox="1"/>
          <p:nvPr>
            <p:ph idx="1" type="body"/>
          </p:nvPr>
        </p:nvSpPr>
        <p:spPr>
          <a:xfrm>
            <a:off x="227550" y="940800"/>
            <a:ext cx="8424300" cy="118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6" name="Google Shape;96;p19"/>
          <p:cNvPicPr preferRelativeResize="0"/>
          <p:nvPr/>
        </p:nvPicPr>
        <p:blipFill>
          <a:blip r:embed="rId3">
            <a:alphaModFix/>
          </a:blip>
          <a:stretch>
            <a:fillRect/>
          </a:stretch>
        </p:blipFill>
        <p:spPr>
          <a:xfrm>
            <a:off x="227547" y="1003150"/>
            <a:ext cx="1743225" cy="374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301100"/>
            <a:ext cx="8520600" cy="5727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Updated Planning</a:t>
            </a:r>
            <a:endParaRPr/>
          </a:p>
        </p:txBody>
      </p:sp>
      <p:pic>
        <p:nvPicPr>
          <p:cNvPr id="102" name="Google Shape;102;p20"/>
          <p:cNvPicPr preferRelativeResize="0"/>
          <p:nvPr/>
        </p:nvPicPr>
        <p:blipFill>
          <a:blip r:embed="rId3">
            <a:alphaModFix/>
          </a:blip>
          <a:stretch>
            <a:fillRect/>
          </a:stretch>
        </p:blipFill>
        <p:spPr>
          <a:xfrm>
            <a:off x="152400" y="1026200"/>
            <a:ext cx="4495960" cy="3964901"/>
          </a:xfrm>
          <a:prstGeom prst="rect">
            <a:avLst/>
          </a:prstGeom>
          <a:noFill/>
          <a:ln>
            <a:noFill/>
          </a:ln>
        </p:spPr>
      </p:pic>
      <p:pic>
        <p:nvPicPr>
          <p:cNvPr id="103" name="Google Shape;103;p20"/>
          <p:cNvPicPr preferRelativeResize="0"/>
          <p:nvPr/>
        </p:nvPicPr>
        <p:blipFill>
          <a:blip r:embed="rId4">
            <a:alphaModFix/>
          </a:blip>
          <a:stretch>
            <a:fillRect/>
          </a:stretch>
        </p:blipFill>
        <p:spPr>
          <a:xfrm>
            <a:off x="5318085" y="1026200"/>
            <a:ext cx="2438400" cy="3790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148700"/>
            <a:ext cx="8520600" cy="5727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Planning - </a:t>
            </a:r>
            <a:r>
              <a:rPr lang="en"/>
              <a:t>Component 1</a:t>
            </a:r>
            <a:endParaRPr/>
          </a:p>
        </p:txBody>
      </p:sp>
      <p:pic>
        <p:nvPicPr>
          <p:cNvPr id="109" name="Google Shape;109;p21"/>
          <p:cNvPicPr preferRelativeResize="0"/>
          <p:nvPr/>
        </p:nvPicPr>
        <p:blipFill>
          <a:blip r:embed="rId3">
            <a:alphaModFix/>
          </a:blip>
          <a:stretch>
            <a:fillRect/>
          </a:stretch>
        </p:blipFill>
        <p:spPr>
          <a:xfrm>
            <a:off x="311700" y="1140275"/>
            <a:ext cx="2914650" cy="695325"/>
          </a:xfrm>
          <a:prstGeom prst="rect">
            <a:avLst/>
          </a:prstGeom>
          <a:noFill/>
          <a:ln>
            <a:noFill/>
          </a:ln>
        </p:spPr>
      </p:pic>
      <p:pic>
        <p:nvPicPr>
          <p:cNvPr id="110" name="Google Shape;110;p21"/>
          <p:cNvPicPr preferRelativeResize="0"/>
          <p:nvPr/>
        </p:nvPicPr>
        <p:blipFill>
          <a:blip r:embed="rId4">
            <a:alphaModFix/>
          </a:blip>
          <a:stretch>
            <a:fillRect/>
          </a:stretch>
        </p:blipFill>
        <p:spPr>
          <a:xfrm>
            <a:off x="3600450" y="1140275"/>
            <a:ext cx="2341750" cy="695325"/>
          </a:xfrm>
          <a:prstGeom prst="rect">
            <a:avLst/>
          </a:prstGeom>
          <a:noFill/>
          <a:ln>
            <a:noFill/>
          </a:ln>
        </p:spPr>
      </p:pic>
      <p:pic>
        <p:nvPicPr>
          <p:cNvPr id="111" name="Google Shape;111;p21"/>
          <p:cNvPicPr preferRelativeResize="0"/>
          <p:nvPr/>
        </p:nvPicPr>
        <p:blipFill>
          <a:blip r:embed="rId5">
            <a:alphaModFix/>
          </a:blip>
          <a:stretch>
            <a:fillRect/>
          </a:stretch>
        </p:blipFill>
        <p:spPr>
          <a:xfrm>
            <a:off x="6150525" y="1178375"/>
            <a:ext cx="1981200" cy="619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