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8651D4-962C-44C8-853C-40066218B951}">
  <a:tblStyle styleId="{5C8651D4-962C-44C8-853C-40066218B95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9734378-4C98-4CF1-A6DD-6BEA6C75213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d4dd0e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4dd0e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add links to your work on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be0866f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be0866f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wireframes for your program’s GUI.  Please place them on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c7341dcb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c7341dcb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diagram showing your program’s structure and outline the classes and functions that you plan on developing.  You are welcome to edit this slide once you start developing the outcome BUT when you do that, you should show what has changed and explain why those changes were needed.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ccc1d56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ccc1d56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diagram showing your program’s structure and outline the classes and functions that you plan on developing.  You are welcome to edit this slide once you start developing the outcome BUT when you do that, you should show what has changed and explain why those changes were needed.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c7341dc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c7341dc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 evidence showing that you have decomposed the task.  This can be in the form of a trello screenshot or a list of components.  If necessary, you may revisit this slide and add to it / edit it as you create your outcome.  When you make changes to this slide, please do so in a different colour, date the changes and explain why they were made (this can help provide evidence for M / E grades).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Hint: Use the structure you developed earlier to work out what components you need.  For each function, you should have at least one component.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c7341dc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c7341dc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c7341dcb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c7341dcb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00758ca3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00758ca3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00758ca3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400758ca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00758ca3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400758ca3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5aa6a4d5e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5aa6a4d5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4c364fe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4c364fe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solidFill>
                  <a:srgbClr val="595959"/>
                </a:solidFill>
              </a:rPr>
              <a:t>B</a:t>
            </a:r>
            <a:r>
              <a:rPr lang="en">
                <a:solidFill>
                  <a:srgbClr val="595959"/>
                </a:solidFill>
              </a:rPr>
              <a:t>rief description of the project management methodology</a:t>
            </a:r>
            <a:endParaRPr sz="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a3b116d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a3b116d4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5aa6a4d5e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5aa6a4d5e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5aa6a4d5e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5aa6a4d5e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b6064681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b6064681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5b037117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5b037117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00758ca3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400758ca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400758ca3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400758ca3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ada68104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ada68104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ada68104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ada68104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ada68104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ada68104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4c364feb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4c364fe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ada6810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ada6810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5b0371171c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5b0371171c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5b0371171c_2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5b0371171c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00758ca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400758ca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dfb0288dd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dfb0288d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ada6810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5ada6810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ada6810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ada6810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5ada68104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ada68104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7c7341dc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7c7341dc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d365eea6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d365eea6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15e410f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15e410f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7c7341dcb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7c7341dcb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5b0371171c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b0371171c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7c7341dcb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7c7341dcb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5cd13a33e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5cd13a33e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5b0371171c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5b0371171c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5bfa0793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5bfa0793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5b0371171c_2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b0371171c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5b0371171c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5b0371171c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5d365eea6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5d365eea6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7c7341dcb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7c7341dcb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 </a:t>
            </a:r>
            <a:endParaRPr/>
          </a:p>
          <a:p>
            <a:pPr indent="0" lvl="0" marL="0" rtl="0" algn="l">
              <a:spcBef>
                <a:spcPts val="0"/>
              </a:spcBef>
              <a:spcAft>
                <a:spcPts val="0"/>
              </a:spcAft>
              <a:buNone/>
            </a:pPr>
            <a:r>
              <a:rPr lang="en"/>
              <a:t>To synthesise means to “bring together” to create something new.</a:t>
            </a:r>
            <a:endParaRPr/>
          </a:p>
          <a:p>
            <a:pPr indent="0" lvl="0" marL="0" rtl="0" algn="l">
              <a:spcBef>
                <a:spcPts val="0"/>
              </a:spcBef>
              <a:spcAft>
                <a:spcPts val="0"/>
              </a:spcAft>
              <a:buNone/>
            </a:pPr>
            <a:r>
              <a:rPr lang="en"/>
              <a:t>To synthesise information, you need to look at the testing/trialling information from different components, or different stages of development, or from different kinds of testing, and bring together this information.</a:t>
            </a:r>
            <a:endParaRPr/>
          </a:p>
          <a:p>
            <a:pPr indent="0" lvl="0" marL="0" rtl="0" algn="l">
              <a:spcBef>
                <a:spcPts val="0"/>
              </a:spcBef>
              <a:spcAft>
                <a:spcPts val="0"/>
              </a:spcAft>
              <a:buNone/>
            </a:pPr>
            <a:r>
              <a:rPr lang="en"/>
              <a:t>You might need to compare contradictory information and work out the best solution.</a:t>
            </a:r>
            <a:endParaRPr/>
          </a:p>
          <a:p>
            <a:pPr indent="0" lvl="0" marL="0" rtl="0" algn="l">
              <a:spcBef>
                <a:spcPts val="0"/>
              </a:spcBef>
              <a:spcAft>
                <a:spcPts val="0"/>
              </a:spcAft>
              <a:buNone/>
            </a:pPr>
            <a:r>
              <a:rPr lang="en"/>
              <a:t>You could show how different tests all led to one unified conclusion, or led to new ideas</a:t>
            </a:r>
            <a:endParaRPr/>
          </a:p>
          <a:p>
            <a:pPr indent="0" lvl="0" marL="0" rtl="0" algn="l">
              <a:spcBef>
                <a:spcPts val="0"/>
              </a:spcBef>
              <a:spcAft>
                <a:spcPts val="0"/>
              </a:spcAft>
              <a:buNone/>
            </a:pPr>
            <a:r>
              <a:rPr lang="en"/>
              <a:t>You might need to come up with whole new ideas not originally tested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ada68104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ada68104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9b6d5223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9b6d5223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solidFill>
                <a:srgbClr val="595959"/>
              </a:solidFill>
            </a:endParaRPr>
          </a:p>
          <a:p>
            <a:pPr indent="0" lvl="0" marL="0" rtl="0" algn="l">
              <a:spcBef>
                <a:spcPts val="0"/>
              </a:spcBef>
              <a:spcAft>
                <a:spcPts val="0"/>
              </a:spcAft>
              <a:buNone/>
            </a:pPr>
            <a:r>
              <a:t/>
            </a:r>
            <a:endParaRPr>
              <a:solidFill>
                <a:srgbClr val="595959"/>
              </a:solidFill>
            </a:endParaRPr>
          </a:p>
          <a:p>
            <a:pPr indent="-285750" lvl="0" marL="457200" rtl="0" algn="l">
              <a:lnSpc>
                <a:spcPct val="115000"/>
              </a:lnSpc>
              <a:spcBef>
                <a:spcPts val="0"/>
              </a:spcBef>
              <a:spcAft>
                <a:spcPts val="0"/>
              </a:spcAft>
              <a:buClr>
                <a:schemeClr val="dk1"/>
              </a:buClr>
              <a:buSzPts val="900"/>
              <a:buChar char="●"/>
            </a:pPr>
            <a:r>
              <a:rPr lang="en" sz="1600">
                <a:solidFill>
                  <a:srgbClr val="595959"/>
                </a:solidFill>
              </a:rPr>
              <a:t>How your idea changed over time as new testing/trialling evidence was gained and what effect this had</a:t>
            </a:r>
            <a:endParaRPr sz="1600">
              <a:solidFill>
                <a:srgbClr val="595959"/>
              </a:solidFill>
            </a:endParaRPr>
          </a:p>
          <a:p>
            <a:pPr indent="-285750" lvl="0" marL="457200" rtl="0" algn="l">
              <a:lnSpc>
                <a:spcPct val="115000"/>
              </a:lnSpc>
              <a:spcBef>
                <a:spcPts val="0"/>
              </a:spcBef>
              <a:spcAft>
                <a:spcPts val="0"/>
              </a:spcAft>
              <a:buClr>
                <a:schemeClr val="dk1"/>
              </a:buClr>
              <a:buSzPts val="900"/>
              <a:buChar char="●"/>
            </a:pPr>
            <a:r>
              <a:rPr lang="en" sz="1600">
                <a:solidFill>
                  <a:srgbClr val="595959"/>
                </a:solidFill>
              </a:rPr>
              <a:t>How you tried different approaches and decided which was best and why</a:t>
            </a:r>
            <a:endParaRPr>
              <a:solidFill>
                <a:srgbClr val="595959"/>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5b0371171c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5b0371171c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 </a:t>
            </a:r>
            <a:endParaRPr/>
          </a:p>
          <a:p>
            <a:pPr indent="0" lvl="0" marL="0" rtl="0" algn="l">
              <a:spcBef>
                <a:spcPts val="0"/>
              </a:spcBef>
              <a:spcAft>
                <a:spcPts val="0"/>
              </a:spcAft>
              <a:buNone/>
            </a:pPr>
            <a:r>
              <a:rPr lang="en"/>
              <a:t>To synthesise means to “bring together” to create something new.</a:t>
            </a:r>
            <a:endParaRPr/>
          </a:p>
          <a:p>
            <a:pPr indent="0" lvl="0" marL="0" rtl="0" algn="l">
              <a:spcBef>
                <a:spcPts val="0"/>
              </a:spcBef>
              <a:spcAft>
                <a:spcPts val="0"/>
              </a:spcAft>
              <a:buNone/>
            </a:pPr>
            <a:r>
              <a:rPr lang="en"/>
              <a:t>To synthesise information, you need to look at the testing/trialling information from different components, or different stages of development, or from different kinds of testing, and bring together this information.</a:t>
            </a:r>
            <a:endParaRPr/>
          </a:p>
          <a:p>
            <a:pPr indent="0" lvl="0" marL="0" rtl="0" algn="l">
              <a:spcBef>
                <a:spcPts val="0"/>
              </a:spcBef>
              <a:spcAft>
                <a:spcPts val="0"/>
              </a:spcAft>
              <a:buNone/>
            </a:pPr>
            <a:r>
              <a:rPr lang="en"/>
              <a:t>You might need to compare contradictory information and work out the best solution.</a:t>
            </a:r>
            <a:endParaRPr/>
          </a:p>
          <a:p>
            <a:pPr indent="0" lvl="0" marL="0" rtl="0" algn="l">
              <a:spcBef>
                <a:spcPts val="0"/>
              </a:spcBef>
              <a:spcAft>
                <a:spcPts val="0"/>
              </a:spcAft>
              <a:buNone/>
            </a:pPr>
            <a:r>
              <a:rPr lang="en"/>
              <a:t>You could show how different tests all led to one unified conclusion, or led to new ideas</a:t>
            </a:r>
            <a:endParaRPr/>
          </a:p>
          <a:p>
            <a:pPr indent="0" lvl="0" marL="0" rtl="0" algn="l">
              <a:spcBef>
                <a:spcPts val="0"/>
              </a:spcBef>
              <a:spcAft>
                <a:spcPts val="0"/>
              </a:spcAft>
              <a:buNone/>
            </a:pPr>
            <a:r>
              <a:rPr lang="en"/>
              <a:t>You might need to come up with whole new ideas not originally tested</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5d365eea6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5d365eea6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 </a:t>
            </a:r>
            <a:endParaRPr/>
          </a:p>
          <a:p>
            <a:pPr indent="0" lvl="0" marL="0" rtl="0" algn="l">
              <a:spcBef>
                <a:spcPts val="0"/>
              </a:spcBef>
              <a:spcAft>
                <a:spcPts val="0"/>
              </a:spcAft>
              <a:buNone/>
            </a:pPr>
            <a:r>
              <a:rPr lang="en"/>
              <a:t>To synthesise means to “bring together” to create something new.</a:t>
            </a:r>
            <a:endParaRPr/>
          </a:p>
          <a:p>
            <a:pPr indent="0" lvl="0" marL="0" rtl="0" algn="l">
              <a:spcBef>
                <a:spcPts val="0"/>
              </a:spcBef>
              <a:spcAft>
                <a:spcPts val="0"/>
              </a:spcAft>
              <a:buNone/>
            </a:pPr>
            <a:r>
              <a:rPr lang="en"/>
              <a:t>To synthesise information, you need to look at the testing/trialling information from different components, or different stages of development, or from different kinds of testing, and bring together this information.</a:t>
            </a:r>
            <a:endParaRPr/>
          </a:p>
          <a:p>
            <a:pPr indent="0" lvl="0" marL="0" rtl="0" algn="l">
              <a:spcBef>
                <a:spcPts val="0"/>
              </a:spcBef>
              <a:spcAft>
                <a:spcPts val="0"/>
              </a:spcAft>
              <a:buNone/>
            </a:pPr>
            <a:r>
              <a:rPr lang="en"/>
              <a:t>You might need to compare contradictory information and work out the best solution.</a:t>
            </a:r>
            <a:endParaRPr/>
          </a:p>
          <a:p>
            <a:pPr indent="0" lvl="0" marL="0" rtl="0" algn="l">
              <a:spcBef>
                <a:spcPts val="0"/>
              </a:spcBef>
              <a:spcAft>
                <a:spcPts val="0"/>
              </a:spcAft>
              <a:buNone/>
            </a:pPr>
            <a:r>
              <a:rPr lang="en"/>
              <a:t>You could show how different tests all led to one unified conclusion, or led to new ideas</a:t>
            </a:r>
            <a:endParaRPr/>
          </a:p>
          <a:p>
            <a:pPr indent="0" lvl="0" marL="0" rtl="0" algn="l">
              <a:spcBef>
                <a:spcPts val="0"/>
              </a:spcBef>
              <a:spcAft>
                <a:spcPts val="0"/>
              </a:spcAft>
              <a:buNone/>
            </a:pPr>
            <a:r>
              <a:rPr lang="en"/>
              <a:t>You might need to come up with whole new ideas not originally tested</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15e410f4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15e410f4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330d927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330d927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ada68104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ada68104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5ada68104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ada68104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trello.com/invite/b/67e30bbf8234412ebe7e0454/ATTI511f2eba1976d9d5b5e2dbcc86d2bf5f579893F3/numberguesser" TargetMode="External"/><Relationship Id="rId4" Type="http://schemas.openxmlformats.org/officeDocument/2006/relationships/hyperlink" Target="https://github.com/amaya26/number_guesser" TargetMode="External"/><Relationship Id="rId5" Type="http://schemas.openxmlformats.org/officeDocument/2006/relationships/hyperlink" Target="https://drive.google.com/file/d/18mWOFAaWj2dfsDjRsHUUxwZ93P2bHdzx/view?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aw.io"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52.png"/><Relationship Id="rId5"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6.png"/><Relationship Id="rId4" Type="http://schemas.openxmlformats.org/officeDocument/2006/relationships/image" Target="../media/image46.png"/><Relationship Id="rId5"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62.png"/><Relationship Id="rId5" Type="http://schemas.openxmlformats.org/officeDocument/2006/relationships/image" Target="../media/image57.png"/><Relationship Id="rId6" Type="http://schemas.openxmlformats.org/officeDocument/2006/relationships/image" Target="../media/image39.png"/><Relationship Id="rId7"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3.png"/><Relationship Id="rId4" Type="http://schemas.openxmlformats.org/officeDocument/2006/relationships/image" Target="../media/image67.png"/><Relationship Id="rId5"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8.png"/><Relationship Id="rId4" Type="http://schemas.openxmlformats.org/officeDocument/2006/relationships/image" Target="../media/image54.png"/><Relationship Id="rId5" Type="http://schemas.openxmlformats.org/officeDocument/2006/relationships/image" Target="../media/image39.png"/><Relationship Id="rId6"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9.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5.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drive.google.com/file/d/18mWOFAaWj2dfsDjRsHUUxwZ93P2bHdzx/view?usp=sharing" TargetMode="External"/><Relationship Id="rId4" Type="http://schemas.openxmlformats.org/officeDocument/2006/relationships/hyperlink" Target="http://drive.google.com/file/d/18mWOFAaWj2dfsDjRsHUUxwZ93P2bHdzx/view" TargetMode="External"/><Relationship Id="rId5" Type="http://schemas.openxmlformats.org/officeDocument/2006/relationships/image" Target="../media/image6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developer.spotify.com/documentation/design" TargetMode="External"/><Relationship Id="rId4" Type="http://schemas.openxmlformats.org/officeDocument/2006/relationships/hyperlink" Target="https://trademarks.justia.com/790/37/spotify-79037568.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8.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3.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91906 &amp; 91907 Complex Programming</a:t>
            </a:r>
            <a:endParaRPr/>
          </a:p>
        </p:txBody>
      </p:sp>
      <p:sp>
        <p:nvSpPr>
          <p:cNvPr id="55" name="Google Shape;55;p13"/>
          <p:cNvSpPr txBox="1"/>
          <p:nvPr>
            <p:ph idx="1" type="body"/>
          </p:nvPr>
        </p:nvSpPr>
        <p:spPr>
          <a:xfrm>
            <a:off x="311700" y="1048500"/>
            <a:ext cx="8520600" cy="229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Trello board / Project Management: </a:t>
            </a:r>
            <a:r>
              <a:rPr lang="en" u="sng">
                <a:solidFill>
                  <a:schemeClr val="accent5"/>
                </a:solidFill>
                <a:hlinkClick r:id="rId3">
                  <a:extLst>
                    <a:ext uri="{A12FA001-AC4F-418D-AE19-62706E023703}">
                      <ahyp:hlinkClr val="tx"/>
                    </a:ext>
                  </a:extLst>
                </a:hlinkClick>
              </a:rPr>
              <a:t>https://trello.com/invite/b/67e30bbf8234412ebe7e0454/ATTI511f2eba1976d9d5b5e2dbcc86d2bf5f579893F3/numberguesser</a:t>
            </a:r>
            <a:endParaRPr b="1"/>
          </a:p>
          <a:p>
            <a:pPr indent="0" lvl="0" marL="0" rtl="0" algn="l">
              <a:spcBef>
                <a:spcPts val="1600"/>
              </a:spcBef>
              <a:spcAft>
                <a:spcPts val="0"/>
              </a:spcAft>
              <a:buNone/>
            </a:pPr>
            <a:r>
              <a:rPr lang="en"/>
              <a:t>The project on Github:  </a:t>
            </a:r>
            <a:r>
              <a:rPr lang="en" u="sng">
                <a:solidFill>
                  <a:schemeClr val="hlink"/>
                </a:solidFill>
                <a:hlinkClick r:id="rId4"/>
              </a:rPr>
              <a:t>https://github.com/amaya26/number_guesser</a:t>
            </a:r>
            <a:r>
              <a:rPr lang="en"/>
              <a:t> </a:t>
            </a:r>
            <a:endParaRPr/>
          </a:p>
          <a:p>
            <a:pPr indent="0" lvl="0" marL="0" rtl="0" algn="l">
              <a:spcBef>
                <a:spcPts val="1600"/>
              </a:spcBef>
              <a:spcAft>
                <a:spcPts val="0"/>
              </a:spcAft>
              <a:buNone/>
            </a:pPr>
            <a:r>
              <a:rPr lang="en"/>
              <a:t>Final Project Filename: number_guesser_v4</a:t>
            </a:r>
            <a:endParaRPr/>
          </a:p>
          <a:p>
            <a:pPr indent="0" lvl="0" marL="0" rtl="0" algn="l">
              <a:spcBef>
                <a:spcPts val="1600"/>
              </a:spcBef>
              <a:spcAft>
                <a:spcPts val="1600"/>
              </a:spcAft>
              <a:buClr>
                <a:schemeClr val="dk1"/>
              </a:buClr>
              <a:buSzPts val="1100"/>
              <a:buFont typeface="Arial"/>
              <a:buNone/>
            </a:pPr>
            <a:r>
              <a:rPr lang="en"/>
              <a:t>Final Testing Video: </a:t>
            </a:r>
            <a:r>
              <a:rPr lang="en" u="sng">
                <a:solidFill>
                  <a:schemeClr val="hlink"/>
                </a:solidFill>
                <a:hlinkClick r:id="rId5"/>
              </a:rPr>
              <a:t>Artist Guesser Testing.webm</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 User Interface Design...</a:t>
            </a:r>
            <a:endParaRPr/>
          </a:p>
        </p:txBody>
      </p:sp>
      <p:pic>
        <p:nvPicPr>
          <p:cNvPr id="124" name="Google Shape;124;p22"/>
          <p:cNvPicPr preferRelativeResize="0"/>
          <p:nvPr/>
        </p:nvPicPr>
        <p:blipFill>
          <a:blip r:embed="rId3">
            <a:alphaModFix/>
          </a:blip>
          <a:stretch>
            <a:fillRect/>
          </a:stretch>
        </p:blipFill>
        <p:spPr>
          <a:xfrm>
            <a:off x="5856900" y="4357893"/>
            <a:ext cx="3217449" cy="287650"/>
          </a:xfrm>
          <a:prstGeom prst="rect">
            <a:avLst/>
          </a:prstGeom>
          <a:noFill/>
          <a:ln>
            <a:noFill/>
          </a:ln>
        </p:spPr>
      </p:pic>
      <p:pic>
        <p:nvPicPr>
          <p:cNvPr id="125" name="Google Shape;125;p22"/>
          <p:cNvPicPr preferRelativeResize="0"/>
          <p:nvPr/>
        </p:nvPicPr>
        <p:blipFill>
          <a:blip r:embed="rId4">
            <a:alphaModFix/>
          </a:blip>
          <a:stretch>
            <a:fillRect/>
          </a:stretch>
        </p:blipFill>
        <p:spPr>
          <a:xfrm>
            <a:off x="5856900" y="4707250"/>
            <a:ext cx="3217450" cy="325588"/>
          </a:xfrm>
          <a:prstGeom prst="rect">
            <a:avLst/>
          </a:prstGeom>
          <a:noFill/>
          <a:ln>
            <a:noFill/>
          </a:ln>
        </p:spPr>
      </p:pic>
      <p:pic>
        <p:nvPicPr>
          <p:cNvPr id="126" name="Google Shape;126;p22"/>
          <p:cNvPicPr preferRelativeResize="0"/>
          <p:nvPr/>
        </p:nvPicPr>
        <p:blipFill rotWithShape="1">
          <a:blip r:embed="rId5">
            <a:alphaModFix/>
          </a:blip>
          <a:srcRect b="0" l="0" r="28962" t="0"/>
          <a:stretch/>
        </p:blipFill>
        <p:spPr>
          <a:xfrm>
            <a:off x="249600" y="1171575"/>
            <a:ext cx="4973450" cy="3032475"/>
          </a:xfrm>
          <a:prstGeom prst="rect">
            <a:avLst/>
          </a:prstGeom>
          <a:noFill/>
          <a:ln>
            <a:noFill/>
          </a:ln>
        </p:spPr>
      </p:pic>
      <p:pic>
        <p:nvPicPr>
          <p:cNvPr id="127" name="Google Shape;127;p22"/>
          <p:cNvPicPr preferRelativeResize="0"/>
          <p:nvPr/>
        </p:nvPicPr>
        <p:blipFill>
          <a:blip r:embed="rId6">
            <a:alphaModFix/>
          </a:blip>
          <a:stretch>
            <a:fillRect/>
          </a:stretch>
        </p:blipFill>
        <p:spPr>
          <a:xfrm>
            <a:off x="249594" y="4357897"/>
            <a:ext cx="5453831" cy="572700"/>
          </a:xfrm>
          <a:prstGeom prst="rect">
            <a:avLst/>
          </a:prstGeom>
          <a:noFill/>
          <a:ln>
            <a:noFill/>
          </a:ln>
        </p:spPr>
      </p:pic>
      <p:sp>
        <p:nvSpPr>
          <p:cNvPr id="128" name="Google Shape;128;p22"/>
          <p:cNvSpPr txBox="1"/>
          <p:nvPr/>
        </p:nvSpPr>
        <p:spPr>
          <a:xfrm>
            <a:off x="5329100" y="1171575"/>
            <a:ext cx="35031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I considered the colour </a:t>
            </a:r>
            <a:r>
              <a:rPr lang="en" sz="1700">
                <a:solidFill>
                  <a:schemeClr val="dk2"/>
                </a:solidFill>
              </a:rPr>
              <a:t>palettes</a:t>
            </a:r>
            <a:r>
              <a:rPr lang="en" sz="1700">
                <a:solidFill>
                  <a:schemeClr val="dk2"/>
                </a:solidFill>
              </a:rPr>
              <a:t> below as I </a:t>
            </a:r>
            <a:r>
              <a:rPr lang="en" sz="1700">
                <a:solidFill>
                  <a:schemeClr val="dk2"/>
                </a:solidFill>
              </a:rPr>
              <a:t>wanted</a:t>
            </a:r>
            <a:r>
              <a:rPr lang="en" sz="1700">
                <a:solidFill>
                  <a:schemeClr val="dk2"/>
                </a:solidFill>
              </a:rPr>
              <a:t> a soft, modern look. Eventually I went with the green one as it’s similar to the colours used by Spotify, making the connection clear to the user, </a:t>
            </a:r>
            <a:r>
              <a:rPr lang="en" sz="1700">
                <a:solidFill>
                  <a:schemeClr val="dk2"/>
                </a:solidFill>
              </a:rPr>
              <a:t>without</a:t>
            </a:r>
            <a:r>
              <a:rPr lang="en" sz="1700">
                <a:solidFill>
                  <a:schemeClr val="dk2"/>
                </a:solidFill>
              </a:rPr>
              <a:t> infringing copyright.  </a:t>
            </a:r>
            <a:endParaRPr sz="17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2" name="Shape 132"/>
        <p:cNvGrpSpPr/>
        <p:nvPr/>
      </p:nvGrpSpPr>
      <p:grpSpPr>
        <a:xfrm>
          <a:off x="0" y="0"/>
          <a:ext cx="0" cy="0"/>
          <a:chOff x="0" y="0"/>
          <a:chExt cx="0" cy="0"/>
        </a:xfrm>
      </p:grpSpPr>
      <p:pic>
        <p:nvPicPr>
          <p:cNvPr id="133" name="Google Shape;133;p23" title="Screenshot 2025-05-24 at 5.04.42 PM.png"/>
          <p:cNvPicPr preferRelativeResize="0"/>
          <p:nvPr/>
        </p:nvPicPr>
        <p:blipFill>
          <a:blip r:embed="rId3">
            <a:alphaModFix/>
          </a:blip>
          <a:stretch>
            <a:fillRect/>
          </a:stretch>
        </p:blipFill>
        <p:spPr>
          <a:xfrm>
            <a:off x="6460225" y="0"/>
            <a:ext cx="155925" cy="5143500"/>
          </a:xfrm>
          <a:prstGeom prst="rect">
            <a:avLst/>
          </a:prstGeom>
          <a:noFill/>
          <a:ln>
            <a:noFill/>
          </a:ln>
        </p:spPr>
      </p:pic>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Structure</a:t>
            </a:r>
            <a:endParaRPr/>
          </a:p>
        </p:txBody>
      </p:sp>
      <p:sp>
        <p:nvSpPr>
          <p:cNvPr id="135" name="Google Shape;135;p23"/>
          <p:cNvSpPr txBox="1"/>
          <p:nvPr/>
        </p:nvSpPr>
        <p:spPr>
          <a:xfrm>
            <a:off x="311700" y="1317025"/>
            <a:ext cx="3794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After user feedback, I added one more button to this structure. If the user clicks the end button (available next to stats and hints), the game interface closes and the start screen appears, prompting the user to enter a number of rounds. </a:t>
            </a:r>
            <a:endParaRPr sz="1800">
              <a:solidFill>
                <a:schemeClr val="dk2"/>
              </a:solidFill>
            </a:endParaRPr>
          </a:p>
        </p:txBody>
      </p:sp>
      <p:pic>
        <p:nvPicPr>
          <p:cNvPr id="136" name="Google Shape;136;p23" title="programstructure1.drawio.png"/>
          <p:cNvPicPr preferRelativeResize="0"/>
          <p:nvPr/>
        </p:nvPicPr>
        <p:blipFill>
          <a:blip r:embed="rId4">
            <a:alphaModFix/>
          </a:blip>
          <a:stretch>
            <a:fillRect/>
          </a:stretch>
        </p:blipFill>
        <p:spPr>
          <a:xfrm>
            <a:off x="4617139" y="0"/>
            <a:ext cx="1919623"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Structure</a:t>
            </a:r>
            <a:endParaRPr/>
          </a:p>
        </p:txBody>
      </p:sp>
      <p:sp>
        <p:nvSpPr>
          <p:cNvPr id="142" name="Google Shape;142;p24"/>
          <p:cNvSpPr txBox="1"/>
          <p:nvPr/>
        </p:nvSpPr>
        <p:spPr>
          <a:xfrm>
            <a:off x="311700" y="1317025"/>
            <a:ext cx="3794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Here is the final program </a:t>
            </a:r>
            <a:r>
              <a:rPr lang="en" sz="1800">
                <a:solidFill>
                  <a:schemeClr val="dk2"/>
                </a:solidFill>
              </a:rPr>
              <a:t>structure</a:t>
            </a:r>
            <a:r>
              <a:rPr lang="en" sz="1800">
                <a:solidFill>
                  <a:schemeClr val="dk2"/>
                </a:solidFill>
              </a:rPr>
              <a:t> after changes</a:t>
            </a:r>
            <a:r>
              <a:rPr lang="en" sz="1800">
                <a:solidFill>
                  <a:schemeClr val="dk2"/>
                </a:solidFill>
              </a:rPr>
              <a:t> (highlighted in yellow)</a:t>
            </a:r>
            <a:endParaRPr sz="1800">
              <a:solidFill>
                <a:schemeClr val="dk2"/>
              </a:solidFill>
            </a:endParaRPr>
          </a:p>
        </p:txBody>
      </p:sp>
      <p:pic>
        <p:nvPicPr>
          <p:cNvPr id="143" name="Google Shape;143;p24" title="Screenshot 2025-05-24 at 5.04.42 PM.png"/>
          <p:cNvPicPr preferRelativeResize="0"/>
          <p:nvPr/>
        </p:nvPicPr>
        <p:blipFill>
          <a:blip r:embed="rId3">
            <a:alphaModFix/>
          </a:blip>
          <a:stretch>
            <a:fillRect/>
          </a:stretch>
        </p:blipFill>
        <p:spPr>
          <a:xfrm>
            <a:off x="4105800" y="70000"/>
            <a:ext cx="155925" cy="5003500"/>
          </a:xfrm>
          <a:prstGeom prst="rect">
            <a:avLst/>
          </a:prstGeom>
          <a:noFill/>
          <a:ln>
            <a:noFill/>
          </a:ln>
        </p:spPr>
      </p:pic>
      <p:pic>
        <p:nvPicPr>
          <p:cNvPr id="144" name="Google Shape;144;p24" title="Screenshot 2025-05-24 at 5.04.42 PM.png"/>
          <p:cNvPicPr preferRelativeResize="0"/>
          <p:nvPr/>
        </p:nvPicPr>
        <p:blipFill>
          <a:blip r:embed="rId3">
            <a:alphaModFix/>
          </a:blip>
          <a:stretch>
            <a:fillRect/>
          </a:stretch>
        </p:blipFill>
        <p:spPr>
          <a:xfrm>
            <a:off x="6528525" y="70000"/>
            <a:ext cx="155925" cy="5003500"/>
          </a:xfrm>
          <a:prstGeom prst="rect">
            <a:avLst/>
          </a:prstGeom>
          <a:noFill/>
          <a:ln>
            <a:noFill/>
          </a:ln>
        </p:spPr>
      </p:pic>
      <p:pic>
        <p:nvPicPr>
          <p:cNvPr id="145" name="Google Shape;145;p24" title="Copy of programstructure1.drawio.png"/>
          <p:cNvPicPr preferRelativeResize="0"/>
          <p:nvPr/>
        </p:nvPicPr>
        <p:blipFill>
          <a:blip r:embed="rId4">
            <a:alphaModFix/>
          </a:blip>
          <a:stretch>
            <a:fillRect/>
          </a:stretch>
        </p:blipFill>
        <p:spPr>
          <a:xfrm>
            <a:off x="4191450" y="70000"/>
            <a:ext cx="2400085" cy="5003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Decomposition</a:t>
            </a:r>
            <a:endParaRPr/>
          </a:p>
        </p:txBody>
      </p:sp>
      <p:pic>
        <p:nvPicPr>
          <p:cNvPr id="151" name="Google Shape;151;p25" title="Screenshot 2025-05-21 at 3.28.16 PM.png"/>
          <p:cNvPicPr preferRelativeResize="0"/>
          <p:nvPr/>
        </p:nvPicPr>
        <p:blipFill>
          <a:blip r:embed="rId3">
            <a:alphaModFix/>
          </a:blip>
          <a:stretch>
            <a:fillRect/>
          </a:stretch>
        </p:blipFill>
        <p:spPr>
          <a:xfrm>
            <a:off x="432150" y="1126725"/>
            <a:ext cx="2541375" cy="3624151"/>
          </a:xfrm>
          <a:prstGeom prst="rect">
            <a:avLst/>
          </a:prstGeom>
          <a:noFill/>
          <a:ln>
            <a:noFill/>
          </a:ln>
        </p:spPr>
      </p:pic>
      <p:sp>
        <p:nvSpPr>
          <p:cNvPr id="152" name="Google Shape;152;p25"/>
          <p:cNvSpPr txBox="1"/>
          <p:nvPr/>
        </p:nvSpPr>
        <p:spPr>
          <a:xfrm>
            <a:off x="3136275" y="1161575"/>
            <a:ext cx="5761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My original components are listed here. After user testing, I added a component that ends the game. </a:t>
            </a:r>
            <a:endParaRPr sz="1800">
              <a:solidFill>
                <a:schemeClr val="dk2"/>
              </a:solidFill>
            </a:endParaRPr>
          </a:p>
        </p:txBody>
      </p:sp>
      <p:pic>
        <p:nvPicPr>
          <p:cNvPr id="153" name="Google Shape;153;p25" title="Screenshot 2025-05-22 at 8.55.18 PM.png"/>
          <p:cNvPicPr preferRelativeResize="0"/>
          <p:nvPr/>
        </p:nvPicPr>
        <p:blipFill>
          <a:blip r:embed="rId4">
            <a:alphaModFix/>
          </a:blip>
          <a:stretch>
            <a:fillRect/>
          </a:stretch>
        </p:blipFill>
        <p:spPr>
          <a:xfrm>
            <a:off x="3197475" y="2089550"/>
            <a:ext cx="2749061" cy="266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7" name="Shape 157"/>
        <p:cNvGrpSpPr/>
        <p:nvPr/>
      </p:nvGrpSpPr>
      <p:grpSpPr>
        <a:xfrm>
          <a:off x="0" y="0"/>
          <a:ext cx="0" cy="0"/>
          <a:chOff x="0" y="0"/>
          <a:chExt cx="0" cy="0"/>
        </a:xfrm>
      </p:grpSpPr>
      <p:sp>
        <p:nvSpPr>
          <p:cNvPr id="158" name="Google Shape;15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1 - Get rounds</a:t>
            </a:r>
            <a:endParaRPr/>
          </a:p>
        </p:txBody>
      </p:sp>
      <p:pic>
        <p:nvPicPr>
          <p:cNvPr id="159" name="Google Shape;159;p26"/>
          <p:cNvPicPr preferRelativeResize="0"/>
          <p:nvPr/>
        </p:nvPicPr>
        <p:blipFill>
          <a:blip r:embed="rId3">
            <a:alphaModFix/>
          </a:blip>
          <a:stretch>
            <a:fillRect/>
          </a:stretch>
        </p:blipFill>
        <p:spPr>
          <a:xfrm>
            <a:off x="311700" y="1282950"/>
            <a:ext cx="1965253" cy="2906650"/>
          </a:xfrm>
          <a:prstGeom prst="rect">
            <a:avLst/>
          </a:prstGeom>
          <a:noFill/>
          <a:ln>
            <a:noFill/>
          </a:ln>
        </p:spPr>
      </p:pic>
      <p:sp>
        <p:nvSpPr>
          <p:cNvPr id="160" name="Google Shape;160;p26"/>
          <p:cNvSpPr txBox="1"/>
          <p:nvPr/>
        </p:nvSpPr>
        <p:spPr>
          <a:xfrm>
            <a:off x="2590325" y="1335825"/>
            <a:ext cx="6242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 made two versions of this component. Version 2 has a limit to the number of rounds the user can enter. This was to avoid overloading the program and to </a:t>
            </a:r>
            <a:r>
              <a:rPr lang="en" sz="1800">
                <a:solidFill>
                  <a:schemeClr val="dk2"/>
                </a:solidFill>
              </a:rPr>
              <a:t>address</a:t>
            </a:r>
            <a:r>
              <a:rPr lang="en" sz="1800">
                <a:solidFill>
                  <a:schemeClr val="dk2"/>
                </a:solidFill>
              </a:rPr>
              <a:t> the ethical implication of users spending too long on the game, which could negatively impact mental health.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Rounds</a:t>
            </a:r>
            <a:r>
              <a:rPr lang="en"/>
              <a:t> Test Plan - version 1</a:t>
            </a:r>
            <a:endParaRPr/>
          </a:p>
        </p:txBody>
      </p:sp>
      <p:graphicFrame>
        <p:nvGraphicFramePr>
          <p:cNvPr id="166" name="Google Shape;166;p27"/>
          <p:cNvGraphicFramePr/>
          <p:nvPr/>
        </p:nvGraphicFramePr>
        <p:xfrm>
          <a:off x="311700" y="1201675"/>
          <a:ext cx="3000000" cy="3000000"/>
        </p:xfrm>
        <a:graphic>
          <a:graphicData uri="http://schemas.openxmlformats.org/drawingml/2006/table">
            <a:tbl>
              <a:tblPr>
                <a:noFill/>
                <a:tableStyleId>{D9734378-4C98-4CF1-A6DD-6BEA6C752134}</a:tableStyleId>
              </a:tblPr>
              <a:tblGrid>
                <a:gridCol w="1177725"/>
                <a:gridCol w="2834050"/>
              </a:tblGrid>
              <a:tr h="436225">
                <a:tc>
                  <a:txBody>
                    <a:bodyPr/>
                    <a:lstStyle/>
                    <a:p>
                      <a:pPr indent="0" lvl="0" marL="0" rtl="0" algn="l">
                        <a:spcBef>
                          <a:spcPts val="0"/>
                        </a:spcBef>
                        <a:spcAft>
                          <a:spcPts val="0"/>
                        </a:spcAft>
                        <a:buNone/>
                      </a:pPr>
                      <a:r>
                        <a:rPr b="1" lang="en" sz="1600"/>
                        <a:t>Data input</a:t>
                      </a:r>
                      <a:endParaRPr b="1" sz="1600"/>
                    </a:p>
                  </a:txBody>
                  <a:tcPr marT="91425" marB="91425" marR="91425" marL="91425"/>
                </a:tc>
                <a:tc>
                  <a:txBody>
                    <a:bodyPr/>
                    <a:lstStyle/>
                    <a:p>
                      <a:pPr indent="0" lvl="0" marL="0" rtl="0" algn="l">
                        <a:spcBef>
                          <a:spcPts val="0"/>
                        </a:spcBef>
                        <a:spcAft>
                          <a:spcPts val="0"/>
                        </a:spcAft>
                        <a:buNone/>
                      </a:pPr>
                      <a:r>
                        <a:rPr b="1" lang="en" sz="1600"/>
                        <a:t>Expected output</a:t>
                      </a:r>
                      <a:endParaRPr b="1" sz="1600"/>
                    </a:p>
                  </a:txBody>
                  <a:tcPr marT="91425" marB="91425" marR="91425" marL="91425"/>
                </a:tc>
              </a:tr>
              <a:tr h="315875">
                <a:tc>
                  <a:txBody>
                    <a:bodyPr/>
                    <a:lstStyle/>
                    <a:p>
                      <a:pPr indent="0" lvl="0" marL="0" rtl="0" algn="l">
                        <a:spcBef>
                          <a:spcPts val="0"/>
                        </a:spcBef>
                        <a:spcAft>
                          <a:spcPts val="0"/>
                        </a:spcAft>
                        <a:buNone/>
                      </a:pPr>
                      <a:r>
                        <a:rPr lang="en" sz="1200"/>
                        <a:t>ten</a:t>
                      </a:r>
                      <a:endParaRPr sz="1200"/>
                    </a:p>
                  </a:txBody>
                  <a:tcPr marT="91425" marB="91425" marR="91425" marL="91425"/>
                </a:tc>
                <a:tc>
                  <a:txBody>
                    <a:bodyPr/>
                    <a:lstStyle/>
                    <a:p>
                      <a:pPr indent="0" lvl="0" marL="0" rtl="0" algn="l">
                        <a:spcBef>
                          <a:spcPts val="0"/>
                        </a:spcBef>
                        <a:spcAft>
                          <a:spcPts val="0"/>
                        </a:spcAft>
                        <a:buNone/>
                      </a:pPr>
                      <a:r>
                        <a:rPr lang="en" sz="1200"/>
                        <a:t>Error - ten (GUI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0</a:t>
                      </a:r>
                      <a:endParaRPr sz="1200"/>
                    </a:p>
                  </a:txBody>
                  <a:tcPr marT="91425" marB="91425" marR="91425" marL="91425"/>
                </a:tc>
                <a:tc>
                  <a:txBody>
                    <a:bodyPr/>
                    <a:lstStyle/>
                    <a:p>
                      <a:pPr indent="0" lvl="0" marL="0" rtl="0" algn="l">
                        <a:spcBef>
                          <a:spcPts val="0"/>
                        </a:spcBef>
                        <a:spcAft>
                          <a:spcPts val="0"/>
                        </a:spcAft>
                        <a:buNone/>
                      </a:pPr>
                      <a:r>
                        <a:rPr lang="en" sz="1200"/>
                        <a:t>Error - 0 </a:t>
                      </a:r>
                      <a:r>
                        <a:rPr lang="en" sz="1200">
                          <a:solidFill>
                            <a:schemeClr val="dk1"/>
                          </a:solidFill>
                        </a:rPr>
                        <a:t>(GUI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-5</a:t>
                      </a:r>
                      <a:endParaRPr sz="1200"/>
                    </a:p>
                  </a:txBody>
                  <a:tcPr marT="91425" marB="91425" marR="91425" marL="91425"/>
                </a:tc>
                <a:tc>
                  <a:txBody>
                    <a:bodyPr/>
                    <a:lstStyle/>
                    <a:p>
                      <a:pPr indent="0" lvl="0" marL="0" rtl="0" algn="l">
                        <a:spcBef>
                          <a:spcPts val="0"/>
                        </a:spcBef>
                        <a:spcAft>
                          <a:spcPts val="0"/>
                        </a:spcAft>
                        <a:buNone/>
                      </a:pPr>
                      <a:r>
                        <a:rPr lang="en" sz="1200"/>
                        <a:t>Error - -5 </a:t>
                      </a:r>
                      <a:r>
                        <a:rPr lang="en" sz="1200">
                          <a:solidFill>
                            <a:schemeClr val="dk1"/>
                          </a:solidFill>
                        </a:rPr>
                        <a:t>(GUI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a:t>
                      </a:r>
                      <a:endParaRPr sz="1200"/>
                    </a:p>
                  </a:txBody>
                  <a:tcPr marT="91425" marB="91425" marR="91425" marL="91425"/>
                </a:tc>
                <a:tc>
                  <a:txBody>
                    <a:bodyPr/>
                    <a:lstStyle/>
                    <a:p>
                      <a:pPr indent="0" lvl="0" marL="0" rtl="0" algn="l">
                        <a:spcBef>
                          <a:spcPts val="0"/>
                        </a:spcBef>
                        <a:spcAft>
                          <a:spcPts val="0"/>
                        </a:spcAft>
                        <a:buNone/>
                      </a:pPr>
                      <a:r>
                        <a:rPr lang="en" sz="1200"/>
                        <a:t>Error - $ </a:t>
                      </a:r>
                      <a:r>
                        <a:rPr lang="en" sz="1200">
                          <a:solidFill>
                            <a:schemeClr val="dk1"/>
                          </a:solidFill>
                        </a:rPr>
                        <a:t>(GUI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(blank)</a:t>
                      </a:r>
                      <a:endParaRPr sz="1200"/>
                    </a:p>
                  </a:txBody>
                  <a:tcPr marT="91425" marB="91425" marR="91425" marL="91425"/>
                </a:tc>
                <a:tc>
                  <a:txBody>
                    <a:bodyPr/>
                    <a:lstStyle/>
                    <a:p>
                      <a:pPr indent="0" lvl="0" marL="0" rtl="0" algn="l">
                        <a:spcBef>
                          <a:spcPts val="0"/>
                        </a:spcBef>
                        <a:spcAft>
                          <a:spcPts val="0"/>
                        </a:spcAft>
                        <a:buNone/>
                      </a:pPr>
                      <a:r>
                        <a:rPr lang="en" sz="1200"/>
                        <a:t>Error -  </a:t>
                      </a:r>
                      <a:r>
                        <a:rPr lang="en" sz="1200">
                          <a:solidFill>
                            <a:schemeClr val="dk1"/>
                          </a:solidFill>
                        </a:rPr>
                        <a:t>(GUI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5.5</a:t>
                      </a:r>
                      <a:endParaRPr sz="1200"/>
                    </a:p>
                  </a:txBody>
                  <a:tcPr marT="91425" marB="91425" marR="91425" marL="91425"/>
                </a:tc>
                <a:tc>
                  <a:txBody>
                    <a:bodyPr/>
                    <a:lstStyle/>
                    <a:p>
                      <a:pPr indent="0" lvl="0" marL="0" rtl="0" algn="l">
                        <a:spcBef>
                          <a:spcPts val="0"/>
                        </a:spcBef>
                        <a:spcAft>
                          <a:spcPts val="0"/>
                        </a:spcAft>
                        <a:buNone/>
                      </a:pPr>
                      <a:r>
                        <a:rPr lang="en" sz="1200"/>
                        <a:t>Error - 5.5 </a:t>
                      </a:r>
                      <a:r>
                        <a:rPr lang="en" sz="1200">
                          <a:solidFill>
                            <a:schemeClr val="dk1"/>
                          </a:solidFill>
                        </a:rPr>
                        <a:t>(GUI displays error message)</a:t>
                      </a:r>
                      <a:endParaRPr sz="1200"/>
                    </a:p>
                  </a:txBody>
                  <a:tcPr marT="91425" marB="91425" marR="91425" marL="91425"/>
                </a:tc>
              </a:tr>
              <a:tr h="315875">
                <a:tc>
                  <a:txBody>
                    <a:bodyPr/>
                    <a:lstStyle/>
                    <a:p>
                      <a:pPr indent="0" lvl="0" marL="0" rtl="0" algn="l">
                        <a:spcBef>
                          <a:spcPts val="0"/>
                        </a:spcBef>
                        <a:spcAft>
                          <a:spcPts val="0"/>
                        </a:spcAft>
                        <a:buNone/>
                      </a:pPr>
                      <a:r>
                        <a:rPr lang="en" sz="1200"/>
                        <a:t>5</a:t>
                      </a:r>
                      <a:endParaRPr sz="1200"/>
                    </a:p>
                  </a:txBody>
                  <a:tcPr marT="91425" marB="91425" marR="91425" marL="91425"/>
                </a:tc>
                <a:tc>
                  <a:txBody>
                    <a:bodyPr/>
                    <a:lstStyle/>
                    <a:p>
                      <a:pPr indent="0" lvl="0" marL="0" rtl="0" algn="l">
                        <a:spcBef>
                          <a:spcPts val="0"/>
                        </a:spcBef>
                        <a:spcAft>
                          <a:spcPts val="0"/>
                        </a:spcAft>
                        <a:buNone/>
                      </a:pPr>
                      <a:r>
                        <a:rPr lang="en" sz="1200"/>
                        <a:t>Program continues - 5 (GUI displays message)</a:t>
                      </a:r>
                      <a:endParaRPr sz="1200"/>
                    </a:p>
                  </a:txBody>
                  <a:tcPr marT="91425" marB="91425" marR="91425" marL="91425"/>
                </a:tc>
              </a:tr>
            </a:tbl>
          </a:graphicData>
        </a:graphic>
      </p:graphicFrame>
      <p:pic>
        <p:nvPicPr>
          <p:cNvPr id="167" name="Google Shape;167;p27"/>
          <p:cNvPicPr preferRelativeResize="0"/>
          <p:nvPr/>
        </p:nvPicPr>
        <p:blipFill>
          <a:blip r:embed="rId3">
            <a:alphaModFix/>
          </a:blip>
          <a:stretch>
            <a:fillRect/>
          </a:stretch>
        </p:blipFill>
        <p:spPr>
          <a:xfrm>
            <a:off x="4467650" y="1201663"/>
            <a:ext cx="1790700" cy="1533525"/>
          </a:xfrm>
          <a:prstGeom prst="rect">
            <a:avLst/>
          </a:prstGeom>
          <a:noFill/>
          <a:ln>
            <a:noFill/>
          </a:ln>
        </p:spPr>
      </p:pic>
      <p:pic>
        <p:nvPicPr>
          <p:cNvPr id="168" name="Google Shape;168;p27"/>
          <p:cNvPicPr preferRelativeResize="0"/>
          <p:nvPr/>
        </p:nvPicPr>
        <p:blipFill>
          <a:blip r:embed="rId4">
            <a:alphaModFix/>
          </a:blip>
          <a:stretch>
            <a:fillRect/>
          </a:stretch>
        </p:blipFill>
        <p:spPr>
          <a:xfrm>
            <a:off x="6402525" y="1951800"/>
            <a:ext cx="2426350" cy="1791015"/>
          </a:xfrm>
          <a:prstGeom prst="rect">
            <a:avLst/>
          </a:prstGeom>
          <a:noFill/>
          <a:ln>
            <a:noFill/>
          </a:ln>
        </p:spPr>
      </p:pic>
      <p:pic>
        <p:nvPicPr>
          <p:cNvPr id="169" name="Google Shape;169;p27"/>
          <p:cNvPicPr preferRelativeResize="0"/>
          <p:nvPr/>
        </p:nvPicPr>
        <p:blipFill>
          <a:blip r:embed="rId5">
            <a:alphaModFix/>
          </a:blip>
          <a:stretch>
            <a:fillRect/>
          </a:stretch>
        </p:blipFill>
        <p:spPr>
          <a:xfrm>
            <a:off x="6402533" y="179463"/>
            <a:ext cx="2426338" cy="1609725"/>
          </a:xfrm>
          <a:prstGeom prst="rect">
            <a:avLst/>
          </a:prstGeom>
          <a:noFill/>
          <a:ln>
            <a:noFill/>
          </a:ln>
        </p:spPr>
      </p:pic>
      <p:sp>
        <p:nvSpPr>
          <p:cNvPr id="170" name="Google Shape;170;p27"/>
          <p:cNvSpPr txBox="1"/>
          <p:nvPr/>
        </p:nvSpPr>
        <p:spPr>
          <a:xfrm>
            <a:off x="4467650" y="3417150"/>
            <a:ext cx="45999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“Error” corresponds to the message displayed in the GUI. </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“Program continues” is a placeholder which will lead to the game interface window opening once incorporated into the final outcome. </a:t>
            </a:r>
            <a:endParaRPr sz="1300">
              <a:solidFill>
                <a:schemeClr val="dk2"/>
              </a:solidFill>
            </a:endParaRPr>
          </a:p>
        </p:txBody>
      </p:sp>
      <p:sp>
        <p:nvSpPr>
          <p:cNvPr id="171" name="Google Shape;171;p27"/>
          <p:cNvSpPr txBox="1"/>
          <p:nvPr/>
        </p:nvSpPr>
        <p:spPr>
          <a:xfrm>
            <a:off x="4467650" y="2800825"/>
            <a:ext cx="1935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For testing purposes, the program printed the user input, and how the system would respond.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Rounds Test Plan - version 2</a:t>
            </a:r>
            <a:endParaRPr/>
          </a:p>
        </p:txBody>
      </p:sp>
      <p:grpSp>
        <p:nvGrpSpPr>
          <p:cNvPr id="177" name="Google Shape;177;p28"/>
          <p:cNvGrpSpPr/>
          <p:nvPr/>
        </p:nvGrpSpPr>
        <p:grpSpPr>
          <a:xfrm>
            <a:off x="4511843" y="1879422"/>
            <a:ext cx="3243073" cy="1384657"/>
            <a:chOff x="152400" y="3361325"/>
            <a:chExt cx="3817176" cy="1629775"/>
          </a:xfrm>
        </p:grpSpPr>
        <p:pic>
          <p:nvPicPr>
            <p:cNvPr id="178" name="Google Shape;178;p28"/>
            <p:cNvPicPr preferRelativeResize="0"/>
            <p:nvPr/>
          </p:nvPicPr>
          <p:blipFill>
            <a:blip r:embed="rId3">
              <a:alphaModFix/>
            </a:blip>
            <a:stretch>
              <a:fillRect/>
            </a:stretch>
          </p:blipFill>
          <p:spPr>
            <a:xfrm>
              <a:off x="152400" y="3656650"/>
              <a:ext cx="1931825" cy="1334450"/>
            </a:xfrm>
            <a:prstGeom prst="rect">
              <a:avLst/>
            </a:prstGeom>
            <a:noFill/>
            <a:ln>
              <a:noFill/>
            </a:ln>
          </p:spPr>
        </p:pic>
        <p:pic>
          <p:nvPicPr>
            <p:cNvPr id="179" name="Google Shape;179;p28"/>
            <p:cNvPicPr preferRelativeResize="0"/>
            <p:nvPr/>
          </p:nvPicPr>
          <p:blipFill>
            <a:blip r:embed="rId4">
              <a:alphaModFix/>
            </a:blip>
            <a:stretch>
              <a:fillRect/>
            </a:stretch>
          </p:blipFill>
          <p:spPr>
            <a:xfrm>
              <a:off x="152400" y="3361325"/>
              <a:ext cx="2181225" cy="219075"/>
            </a:xfrm>
            <a:prstGeom prst="rect">
              <a:avLst/>
            </a:prstGeom>
            <a:noFill/>
            <a:ln>
              <a:noFill/>
            </a:ln>
          </p:spPr>
        </p:pic>
        <p:pic>
          <p:nvPicPr>
            <p:cNvPr id="180" name="Google Shape;180;p28"/>
            <p:cNvPicPr preferRelativeResize="0"/>
            <p:nvPr/>
          </p:nvPicPr>
          <p:blipFill>
            <a:blip r:embed="rId5">
              <a:alphaModFix/>
            </a:blip>
            <a:stretch>
              <a:fillRect/>
            </a:stretch>
          </p:blipFill>
          <p:spPr>
            <a:xfrm>
              <a:off x="2161750" y="3656650"/>
              <a:ext cx="1807825" cy="1334450"/>
            </a:xfrm>
            <a:prstGeom prst="rect">
              <a:avLst/>
            </a:prstGeom>
            <a:noFill/>
            <a:ln>
              <a:noFill/>
            </a:ln>
          </p:spPr>
        </p:pic>
      </p:grpSp>
      <p:pic>
        <p:nvPicPr>
          <p:cNvPr id="181" name="Google Shape;181;p28"/>
          <p:cNvPicPr preferRelativeResize="0"/>
          <p:nvPr/>
        </p:nvPicPr>
        <p:blipFill>
          <a:blip r:embed="rId6">
            <a:alphaModFix/>
          </a:blip>
          <a:stretch>
            <a:fillRect/>
          </a:stretch>
        </p:blipFill>
        <p:spPr>
          <a:xfrm>
            <a:off x="6960528" y="4256176"/>
            <a:ext cx="1704875" cy="1131075"/>
          </a:xfrm>
          <a:prstGeom prst="rect">
            <a:avLst/>
          </a:prstGeom>
          <a:noFill/>
          <a:ln>
            <a:noFill/>
          </a:ln>
        </p:spPr>
      </p:pic>
      <p:sp>
        <p:nvSpPr>
          <p:cNvPr id="182" name="Google Shape;182;p28"/>
          <p:cNvSpPr txBox="1"/>
          <p:nvPr/>
        </p:nvSpPr>
        <p:spPr>
          <a:xfrm>
            <a:off x="4449700" y="1017725"/>
            <a:ext cx="4541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I added a limit of 100 rounds. Previously, the user could play unlimited rounds, which could lead to overloading the program. </a:t>
            </a:r>
            <a:endParaRPr sz="1600">
              <a:solidFill>
                <a:schemeClr val="dk2"/>
              </a:solidFill>
            </a:endParaRPr>
          </a:p>
        </p:txBody>
      </p:sp>
      <p:sp>
        <p:nvSpPr>
          <p:cNvPr id="183" name="Google Shape;183;p28"/>
          <p:cNvSpPr txBox="1"/>
          <p:nvPr/>
        </p:nvSpPr>
        <p:spPr>
          <a:xfrm>
            <a:off x="6861501" y="3348863"/>
            <a:ext cx="2219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The program now displays an error message when the user enters a number higher than 100. </a:t>
            </a:r>
            <a:endParaRPr sz="1300">
              <a:solidFill>
                <a:schemeClr val="dk2"/>
              </a:solidFill>
            </a:endParaRPr>
          </a:p>
        </p:txBody>
      </p:sp>
      <p:pic>
        <p:nvPicPr>
          <p:cNvPr id="184" name="Google Shape;184;p28"/>
          <p:cNvPicPr preferRelativeResize="0"/>
          <p:nvPr/>
        </p:nvPicPr>
        <p:blipFill>
          <a:blip r:embed="rId7">
            <a:alphaModFix/>
          </a:blip>
          <a:stretch>
            <a:fillRect/>
          </a:stretch>
        </p:blipFill>
        <p:spPr>
          <a:xfrm>
            <a:off x="4511850" y="3394400"/>
            <a:ext cx="2219325" cy="1714500"/>
          </a:xfrm>
          <a:prstGeom prst="rect">
            <a:avLst/>
          </a:prstGeom>
          <a:noFill/>
          <a:ln>
            <a:noFill/>
          </a:ln>
        </p:spPr>
      </p:pic>
      <p:graphicFrame>
        <p:nvGraphicFramePr>
          <p:cNvPr id="185" name="Google Shape;185;p28"/>
          <p:cNvGraphicFramePr/>
          <p:nvPr/>
        </p:nvGraphicFramePr>
        <p:xfrm>
          <a:off x="230375" y="1108600"/>
          <a:ext cx="3000000" cy="3000000"/>
        </p:xfrm>
        <a:graphic>
          <a:graphicData uri="http://schemas.openxmlformats.org/drawingml/2006/table">
            <a:tbl>
              <a:tblPr>
                <a:noFill/>
                <a:tableStyleId>{D9734378-4C98-4CF1-A6DD-6BEA6C752134}</a:tableStyleId>
              </a:tblPr>
              <a:tblGrid>
                <a:gridCol w="1177725"/>
                <a:gridCol w="2834050"/>
              </a:tblGrid>
              <a:tr h="240400">
                <a:tc>
                  <a:txBody>
                    <a:bodyPr/>
                    <a:lstStyle/>
                    <a:p>
                      <a:pPr indent="0" lvl="0" marL="0" rtl="0" algn="l">
                        <a:spcBef>
                          <a:spcPts val="0"/>
                        </a:spcBef>
                        <a:spcAft>
                          <a:spcPts val="0"/>
                        </a:spcAft>
                        <a:buNone/>
                      </a:pPr>
                      <a:r>
                        <a:rPr b="1" lang="en" sz="1100"/>
                        <a:t>Data input</a:t>
                      </a:r>
                      <a:endParaRPr b="1" sz="1100"/>
                    </a:p>
                  </a:txBody>
                  <a:tcPr marT="91425" marB="91425" marR="91425" marL="91425"/>
                </a:tc>
                <a:tc>
                  <a:txBody>
                    <a:bodyPr/>
                    <a:lstStyle/>
                    <a:p>
                      <a:pPr indent="0" lvl="0" marL="0" rtl="0" algn="l">
                        <a:spcBef>
                          <a:spcPts val="0"/>
                        </a:spcBef>
                        <a:spcAft>
                          <a:spcPts val="0"/>
                        </a:spcAft>
                        <a:buNone/>
                      </a:pPr>
                      <a:r>
                        <a:rPr b="1" lang="en" sz="1100"/>
                        <a:t>Expected output</a:t>
                      </a:r>
                      <a:endParaRPr b="1" sz="1100"/>
                    </a:p>
                  </a:txBody>
                  <a:tcPr marT="91425" marB="91425" marR="91425" marL="91425"/>
                </a:tc>
              </a:tr>
              <a:tr h="302325">
                <a:tc>
                  <a:txBody>
                    <a:bodyPr/>
                    <a:lstStyle/>
                    <a:p>
                      <a:pPr indent="0" lvl="0" marL="0" rtl="0" algn="l">
                        <a:spcBef>
                          <a:spcPts val="0"/>
                        </a:spcBef>
                        <a:spcAft>
                          <a:spcPts val="0"/>
                        </a:spcAft>
                        <a:buNone/>
                      </a:pPr>
                      <a:r>
                        <a:rPr lang="en" sz="1100"/>
                        <a:t>ten</a:t>
                      </a:r>
                      <a:endParaRPr sz="1100"/>
                    </a:p>
                  </a:txBody>
                  <a:tcPr marT="91425" marB="91425" marR="91425" marL="91425"/>
                </a:tc>
                <a:tc>
                  <a:txBody>
                    <a:bodyPr/>
                    <a:lstStyle/>
                    <a:p>
                      <a:pPr indent="0" lvl="0" marL="0" rtl="0" algn="l">
                        <a:spcBef>
                          <a:spcPts val="0"/>
                        </a:spcBef>
                        <a:spcAft>
                          <a:spcPts val="0"/>
                        </a:spcAft>
                        <a:buNone/>
                      </a:pPr>
                      <a:r>
                        <a:rPr lang="en" sz="1100"/>
                        <a:t>Error - ten (GUI displays error message)</a:t>
                      </a:r>
                      <a:endParaRPr sz="1100"/>
                    </a:p>
                  </a:txBody>
                  <a:tcPr marT="91425" marB="91425" marR="91425" marL="91425"/>
                </a:tc>
              </a:tr>
              <a:tr h="201550">
                <a:tc>
                  <a:txBody>
                    <a:bodyPr/>
                    <a:lstStyle/>
                    <a:p>
                      <a:pPr indent="0" lvl="0" marL="0" rtl="0" algn="l">
                        <a:spcBef>
                          <a:spcPts val="0"/>
                        </a:spcBef>
                        <a:spcAft>
                          <a:spcPts val="0"/>
                        </a:spcAft>
                        <a:buNone/>
                      </a:pPr>
                      <a:r>
                        <a:rPr lang="en" sz="1100"/>
                        <a:t>0</a:t>
                      </a:r>
                      <a:endParaRPr sz="1100"/>
                    </a:p>
                  </a:txBody>
                  <a:tcPr marT="91425" marB="91425" marR="91425" marL="91425"/>
                </a:tc>
                <a:tc>
                  <a:txBody>
                    <a:bodyPr/>
                    <a:lstStyle/>
                    <a:p>
                      <a:pPr indent="0" lvl="0" marL="0" rtl="0" algn="l">
                        <a:spcBef>
                          <a:spcPts val="0"/>
                        </a:spcBef>
                        <a:spcAft>
                          <a:spcPts val="0"/>
                        </a:spcAft>
                        <a:buNone/>
                      </a:pPr>
                      <a:r>
                        <a:rPr lang="en" sz="1100"/>
                        <a:t>Error - 0 </a:t>
                      </a:r>
                      <a:r>
                        <a:rPr lang="en" sz="1100">
                          <a:solidFill>
                            <a:schemeClr val="dk1"/>
                          </a:solidFill>
                        </a:rPr>
                        <a:t>(GUI displays error message)</a:t>
                      </a:r>
                      <a:endParaRPr sz="1100"/>
                    </a:p>
                  </a:txBody>
                  <a:tcPr marT="91425" marB="91425" marR="91425" marL="91425"/>
                </a:tc>
              </a:tr>
              <a:tr h="201550">
                <a:tc>
                  <a:txBody>
                    <a:bodyPr/>
                    <a:lstStyle/>
                    <a:p>
                      <a:pPr indent="0" lvl="0" marL="0" rtl="0" algn="l">
                        <a:spcBef>
                          <a:spcPts val="0"/>
                        </a:spcBef>
                        <a:spcAft>
                          <a:spcPts val="0"/>
                        </a:spcAft>
                        <a:buNone/>
                      </a:pPr>
                      <a:r>
                        <a:rPr lang="en" sz="1100"/>
                        <a:t>-5</a:t>
                      </a:r>
                      <a:endParaRPr sz="1100"/>
                    </a:p>
                  </a:txBody>
                  <a:tcPr marT="91425" marB="91425" marR="91425" marL="91425"/>
                </a:tc>
                <a:tc>
                  <a:txBody>
                    <a:bodyPr/>
                    <a:lstStyle/>
                    <a:p>
                      <a:pPr indent="0" lvl="0" marL="0" rtl="0" algn="l">
                        <a:spcBef>
                          <a:spcPts val="0"/>
                        </a:spcBef>
                        <a:spcAft>
                          <a:spcPts val="0"/>
                        </a:spcAft>
                        <a:buNone/>
                      </a:pPr>
                      <a:r>
                        <a:rPr lang="en" sz="1100"/>
                        <a:t>Error - -5 </a:t>
                      </a:r>
                      <a:r>
                        <a:rPr lang="en" sz="1100">
                          <a:solidFill>
                            <a:schemeClr val="dk1"/>
                          </a:solidFill>
                        </a:rPr>
                        <a:t>(GUI displays error message)</a:t>
                      </a:r>
                      <a:endParaRPr sz="1100"/>
                    </a:p>
                  </a:txBody>
                  <a:tcPr marT="91425" marB="91425" marR="91425" marL="91425"/>
                </a:tc>
              </a:tr>
              <a:tr h="201550">
                <a:tc>
                  <a:txBody>
                    <a:bodyPr/>
                    <a:lstStyle/>
                    <a:p>
                      <a:pPr indent="0" lvl="0" marL="0" rtl="0" algn="l">
                        <a:spcBef>
                          <a:spcPts val="0"/>
                        </a:spcBef>
                        <a:spcAft>
                          <a:spcPts val="0"/>
                        </a:spcAft>
                        <a:buNone/>
                      </a:pPr>
                      <a:r>
                        <a:rPr lang="en" sz="1100"/>
                        <a:t>$</a:t>
                      </a:r>
                      <a:endParaRPr sz="1100"/>
                    </a:p>
                  </a:txBody>
                  <a:tcPr marT="91425" marB="91425" marR="91425" marL="91425"/>
                </a:tc>
                <a:tc>
                  <a:txBody>
                    <a:bodyPr/>
                    <a:lstStyle/>
                    <a:p>
                      <a:pPr indent="0" lvl="0" marL="0" rtl="0" algn="l">
                        <a:spcBef>
                          <a:spcPts val="0"/>
                        </a:spcBef>
                        <a:spcAft>
                          <a:spcPts val="0"/>
                        </a:spcAft>
                        <a:buNone/>
                      </a:pPr>
                      <a:r>
                        <a:rPr lang="en" sz="1100"/>
                        <a:t>Error - $ </a:t>
                      </a:r>
                      <a:r>
                        <a:rPr lang="en" sz="1100">
                          <a:solidFill>
                            <a:schemeClr val="dk1"/>
                          </a:solidFill>
                        </a:rPr>
                        <a:t>(GUI displays error message)</a:t>
                      </a:r>
                      <a:endParaRPr sz="1100"/>
                    </a:p>
                  </a:txBody>
                  <a:tcPr marT="91425" marB="91425" marR="91425" marL="91425"/>
                </a:tc>
              </a:tr>
              <a:tr h="201550">
                <a:tc>
                  <a:txBody>
                    <a:bodyPr/>
                    <a:lstStyle/>
                    <a:p>
                      <a:pPr indent="0" lvl="0" marL="0" rtl="0" algn="l">
                        <a:spcBef>
                          <a:spcPts val="0"/>
                        </a:spcBef>
                        <a:spcAft>
                          <a:spcPts val="0"/>
                        </a:spcAft>
                        <a:buNone/>
                      </a:pPr>
                      <a:r>
                        <a:rPr lang="en" sz="1100"/>
                        <a:t>(blank)</a:t>
                      </a:r>
                      <a:endParaRPr sz="1100"/>
                    </a:p>
                  </a:txBody>
                  <a:tcPr marT="91425" marB="91425" marR="91425" marL="91425"/>
                </a:tc>
                <a:tc>
                  <a:txBody>
                    <a:bodyPr/>
                    <a:lstStyle/>
                    <a:p>
                      <a:pPr indent="0" lvl="0" marL="0" rtl="0" algn="l">
                        <a:spcBef>
                          <a:spcPts val="0"/>
                        </a:spcBef>
                        <a:spcAft>
                          <a:spcPts val="0"/>
                        </a:spcAft>
                        <a:buNone/>
                      </a:pPr>
                      <a:r>
                        <a:rPr lang="en" sz="1100"/>
                        <a:t>Error -  </a:t>
                      </a:r>
                      <a:r>
                        <a:rPr lang="en" sz="1100">
                          <a:solidFill>
                            <a:schemeClr val="dk1"/>
                          </a:solidFill>
                        </a:rPr>
                        <a:t>(GUI displays error message)</a:t>
                      </a:r>
                      <a:endParaRPr sz="1100"/>
                    </a:p>
                  </a:txBody>
                  <a:tcPr marT="91425" marB="91425" marR="91425" marL="91425"/>
                </a:tc>
              </a:tr>
              <a:tr h="302325">
                <a:tc>
                  <a:txBody>
                    <a:bodyPr/>
                    <a:lstStyle/>
                    <a:p>
                      <a:pPr indent="0" lvl="0" marL="0" rtl="0" algn="l">
                        <a:spcBef>
                          <a:spcPts val="0"/>
                        </a:spcBef>
                        <a:spcAft>
                          <a:spcPts val="0"/>
                        </a:spcAft>
                        <a:buNone/>
                      </a:pPr>
                      <a:r>
                        <a:rPr lang="en" sz="1100"/>
                        <a:t>5.5</a:t>
                      </a:r>
                      <a:endParaRPr sz="1100"/>
                    </a:p>
                  </a:txBody>
                  <a:tcPr marT="91425" marB="91425" marR="91425" marL="91425"/>
                </a:tc>
                <a:tc>
                  <a:txBody>
                    <a:bodyPr/>
                    <a:lstStyle/>
                    <a:p>
                      <a:pPr indent="0" lvl="0" marL="0" rtl="0" algn="l">
                        <a:spcBef>
                          <a:spcPts val="0"/>
                        </a:spcBef>
                        <a:spcAft>
                          <a:spcPts val="0"/>
                        </a:spcAft>
                        <a:buNone/>
                      </a:pPr>
                      <a:r>
                        <a:rPr lang="en" sz="1100"/>
                        <a:t>Error - 5.5 </a:t>
                      </a:r>
                      <a:r>
                        <a:rPr lang="en" sz="1100">
                          <a:solidFill>
                            <a:schemeClr val="dk1"/>
                          </a:solidFill>
                        </a:rPr>
                        <a:t>(GUI displays error message)</a:t>
                      </a:r>
                      <a:endParaRPr sz="1100"/>
                    </a:p>
                  </a:txBody>
                  <a:tcPr marT="91425" marB="91425" marR="91425" marL="91425"/>
                </a:tc>
              </a:tr>
              <a:tr h="302325">
                <a:tc>
                  <a:txBody>
                    <a:bodyPr/>
                    <a:lstStyle/>
                    <a:p>
                      <a:pPr indent="0" lvl="0" marL="0" rtl="0" algn="l">
                        <a:spcBef>
                          <a:spcPts val="0"/>
                        </a:spcBef>
                        <a:spcAft>
                          <a:spcPts val="0"/>
                        </a:spcAft>
                        <a:buNone/>
                      </a:pPr>
                      <a:r>
                        <a:rPr lang="en" sz="1100"/>
                        <a:t>5</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Program continues - 5 (GUI displays message)</a:t>
                      </a:r>
                      <a:endParaRPr sz="1100"/>
                    </a:p>
                  </a:txBody>
                  <a:tcPr marT="91425" marB="91425" marR="91425" marL="91425">
                    <a:lnB cap="flat" cmpd="sng" w="9525">
                      <a:solidFill>
                        <a:srgbClr val="9E9E9E"/>
                      </a:solidFill>
                      <a:prstDash val="solid"/>
                      <a:round/>
                      <a:headEnd len="sm" w="sm" type="none"/>
                      <a:tailEnd len="sm" w="sm" type="none"/>
                    </a:lnB>
                  </a:tcPr>
                </a:tc>
              </a:tr>
              <a:tr h="302325">
                <a:tc>
                  <a:txBody>
                    <a:bodyPr/>
                    <a:lstStyle/>
                    <a:p>
                      <a:pPr indent="0" lvl="0" marL="0" rtl="0" algn="l">
                        <a:spcBef>
                          <a:spcPts val="0"/>
                        </a:spcBef>
                        <a:spcAft>
                          <a:spcPts val="0"/>
                        </a:spcAft>
                        <a:buNone/>
                      </a:pPr>
                      <a:r>
                        <a:rPr lang="en" sz="1100"/>
                        <a:t>101</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Error - 101 (GUI displays error message)</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2325">
                <a:tc>
                  <a:txBody>
                    <a:bodyPr/>
                    <a:lstStyle/>
                    <a:p>
                      <a:pPr indent="0" lvl="0" marL="0" rtl="0" algn="l">
                        <a:spcBef>
                          <a:spcPts val="0"/>
                        </a:spcBef>
                        <a:spcAft>
                          <a:spcPts val="0"/>
                        </a:spcAft>
                        <a:buNone/>
                      </a:pPr>
                      <a:r>
                        <a:rPr lang="en" sz="1100"/>
                        <a:t>100</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Program continues - 100 (GUI displays message)</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2 - Get artists</a:t>
            </a:r>
            <a:endParaRPr/>
          </a:p>
        </p:txBody>
      </p:sp>
      <p:pic>
        <p:nvPicPr>
          <p:cNvPr id="191" name="Google Shape;191;p29" title="Screenshot 2025-05-19 at 11.47.44 AM.png"/>
          <p:cNvPicPr preferRelativeResize="0"/>
          <p:nvPr/>
        </p:nvPicPr>
        <p:blipFill>
          <a:blip r:embed="rId3">
            <a:alphaModFix/>
          </a:blip>
          <a:stretch>
            <a:fillRect/>
          </a:stretch>
        </p:blipFill>
        <p:spPr>
          <a:xfrm>
            <a:off x="152400" y="1262500"/>
            <a:ext cx="2301925" cy="3728599"/>
          </a:xfrm>
          <a:prstGeom prst="rect">
            <a:avLst/>
          </a:prstGeom>
          <a:noFill/>
          <a:ln>
            <a:noFill/>
          </a:ln>
        </p:spPr>
      </p:pic>
      <p:sp>
        <p:nvSpPr>
          <p:cNvPr id="192" name="Google Shape;192;p29"/>
          <p:cNvSpPr txBox="1"/>
          <p:nvPr/>
        </p:nvSpPr>
        <p:spPr>
          <a:xfrm>
            <a:off x="2593925" y="1262500"/>
            <a:ext cx="6295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This component stores all the data from the csv in a list, then chooses two </a:t>
            </a:r>
            <a:r>
              <a:rPr lang="en" sz="1600">
                <a:solidFill>
                  <a:schemeClr val="dk2"/>
                </a:solidFill>
              </a:rPr>
              <a:t>artists</a:t>
            </a:r>
            <a:r>
              <a:rPr lang="en" sz="1600">
                <a:solidFill>
                  <a:schemeClr val="dk2"/>
                </a:solidFill>
              </a:rPr>
              <a:t> to display to the user. I was initially planning on having this component and the get answers component </a:t>
            </a:r>
            <a:r>
              <a:rPr lang="en" sz="1600">
                <a:solidFill>
                  <a:schemeClr val="dk2"/>
                </a:solidFill>
              </a:rPr>
              <a:t>combined</a:t>
            </a:r>
            <a:r>
              <a:rPr lang="en" sz="1600">
                <a:solidFill>
                  <a:schemeClr val="dk2"/>
                </a:solidFill>
              </a:rPr>
              <a:t>, but I found breaking them down further was more effective in being able to test and </a:t>
            </a:r>
            <a:r>
              <a:rPr lang="en" sz="1600">
                <a:solidFill>
                  <a:schemeClr val="dk2"/>
                </a:solidFill>
              </a:rPr>
              <a:t>improve</a:t>
            </a:r>
            <a:r>
              <a:rPr lang="en" sz="1600">
                <a:solidFill>
                  <a:schemeClr val="dk2"/>
                </a:solidFill>
              </a:rPr>
              <a:t> them. </a:t>
            </a:r>
            <a:endParaRPr sz="1600">
              <a:solidFill>
                <a:schemeClr val="dk2"/>
              </a:solidFill>
            </a:endParaRPr>
          </a:p>
          <a:p>
            <a:pPr indent="0" lvl="0" marL="0" rtl="0" algn="l">
              <a:spcBef>
                <a:spcPts val="0"/>
              </a:spcBef>
              <a:spcAft>
                <a:spcPts val="0"/>
              </a:spcAft>
              <a:buNone/>
            </a:pPr>
            <a:r>
              <a:rPr lang="en" sz="1600">
                <a:solidFill>
                  <a:schemeClr val="dk2"/>
                </a:solidFill>
              </a:rPr>
              <a:t>This means the last two cards on my trello board are handled in the next component. </a:t>
            </a:r>
            <a:endParaRPr sz="12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artists testing - version 1</a:t>
            </a:r>
            <a:endParaRPr/>
          </a:p>
        </p:txBody>
      </p:sp>
      <p:sp>
        <p:nvSpPr>
          <p:cNvPr id="198" name="Google Shape;198;p30"/>
          <p:cNvSpPr txBox="1"/>
          <p:nvPr/>
        </p:nvSpPr>
        <p:spPr>
          <a:xfrm>
            <a:off x="409425" y="1087550"/>
            <a:ext cx="8422800" cy="12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2"/>
                </a:solidFill>
              </a:rPr>
              <a:t>To test this I initially used a CSV file with only three artists. </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rPr lang="en" sz="1600">
                <a:solidFill>
                  <a:schemeClr val="dk2"/>
                </a:solidFill>
              </a:rPr>
              <a:t>This was to check that my program could get the artists from the csv file and correctly add them to a list, then choose two random artists from the list.</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rPr lang="en" sz="1600">
                <a:solidFill>
                  <a:schemeClr val="dk2"/>
                </a:solidFill>
              </a:rPr>
              <a:t>Since it’s random, the output can’t be predicted, and there’s no user input, to test, I ran </a:t>
            </a:r>
            <a:r>
              <a:rPr lang="en" sz="1600">
                <a:solidFill>
                  <a:schemeClr val="dk2"/>
                </a:solidFill>
              </a:rPr>
              <a:t>the</a:t>
            </a:r>
            <a:r>
              <a:rPr lang="en" sz="1600">
                <a:solidFill>
                  <a:schemeClr val="dk2"/>
                </a:solidFill>
              </a:rPr>
              <a:t> program and checked that the list content was correct. </a:t>
            </a:r>
            <a:endParaRPr sz="1600">
              <a:solidFill>
                <a:schemeClr val="dk2"/>
              </a:solidFill>
            </a:endParaRPr>
          </a:p>
        </p:txBody>
      </p:sp>
      <p:sp>
        <p:nvSpPr>
          <p:cNvPr id="199" name="Google Shape;199;p30"/>
          <p:cNvSpPr txBox="1"/>
          <p:nvPr/>
        </p:nvSpPr>
        <p:spPr>
          <a:xfrm>
            <a:off x="391200" y="4219750"/>
            <a:ext cx="8361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I discovered that the user could be given two of the same artist to choose between. I fixed this in version 2. </a:t>
            </a:r>
            <a:endParaRPr sz="1500">
              <a:solidFill>
                <a:schemeClr val="dk2"/>
              </a:solidFill>
            </a:endParaRPr>
          </a:p>
          <a:p>
            <a:pPr indent="0" lvl="0" marL="0" rtl="0" algn="l">
              <a:spcBef>
                <a:spcPts val="0"/>
              </a:spcBef>
              <a:spcAft>
                <a:spcPts val="0"/>
              </a:spcAft>
              <a:buNone/>
            </a:pPr>
            <a:r>
              <a:rPr lang="en" sz="1500">
                <a:solidFill>
                  <a:schemeClr val="dk2"/>
                </a:solidFill>
              </a:rPr>
              <a:t>The program got the artists from the csv file correctly. </a:t>
            </a:r>
            <a:endParaRPr sz="1500">
              <a:solidFill>
                <a:schemeClr val="dk2"/>
              </a:solidFill>
            </a:endParaRPr>
          </a:p>
        </p:txBody>
      </p:sp>
      <p:pic>
        <p:nvPicPr>
          <p:cNvPr id="200" name="Google Shape;200;p30"/>
          <p:cNvPicPr preferRelativeResize="0"/>
          <p:nvPr/>
        </p:nvPicPr>
        <p:blipFill>
          <a:blip r:embed="rId3">
            <a:alphaModFix/>
          </a:blip>
          <a:stretch>
            <a:fillRect/>
          </a:stretch>
        </p:blipFill>
        <p:spPr>
          <a:xfrm>
            <a:off x="520500" y="1519150"/>
            <a:ext cx="2195936" cy="776150"/>
          </a:xfrm>
          <a:prstGeom prst="rect">
            <a:avLst/>
          </a:prstGeom>
          <a:noFill/>
          <a:ln>
            <a:noFill/>
          </a:ln>
        </p:spPr>
      </p:pic>
      <p:pic>
        <p:nvPicPr>
          <p:cNvPr id="201" name="Google Shape;201;p30"/>
          <p:cNvPicPr preferRelativeResize="0"/>
          <p:nvPr/>
        </p:nvPicPr>
        <p:blipFill>
          <a:blip r:embed="rId4">
            <a:alphaModFix/>
          </a:blip>
          <a:stretch>
            <a:fillRect/>
          </a:stretch>
        </p:blipFill>
        <p:spPr>
          <a:xfrm>
            <a:off x="520500" y="3791125"/>
            <a:ext cx="7639050" cy="428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5" name="Shape 205"/>
        <p:cNvGrpSpPr/>
        <p:nvPr/>
      </p:nvGrpSpPr>
      <p:grpSpPr>
        <a:xfrm>
          <a:off x="0" y="0"/>
          <a:ext cx="0" cy="0"/>
          <a:chOff x="0" y="0"/>
          <a:chExt cx="0" cy="0"/>
        </a:xfrm>
      </p:grpSpPr>
      <p:sp>
        <p:nvSpPr>
          <p:cNvPr id="206" name="Google Shape;20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artists testing - version 2</a:t>
            </a:r>
            <a:endParaRPr/>
          </a:p>
        </p:txBody>
      </p:sp>
      <p:sp>
        <p:nvSpPr>
          <p:cNvPr id="207" name="Google Shape;207;p31"/>
          <p:cNvSpPr txBox="1"/>
          <p:nvPr/>
        </p:nvSpPr>
        <p:spPr>
          <a:xfrm>
            <a:off x="409425" y="1087550"/>
            <a:ext cx="7523400" cy="12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In this version I fixed the issue with the same artist printing twice. </a:t>
            </a:r>
            <a:endParaRPr i="1" sz="1800">
              <a:solidFill>
                <a:schemeClr val="dk2"/>
              </a:solidFill>
            </a:endParaRPr>
          </a:p>
        </p:txBody>
      </p:sp>
      <p:pic>
        <p:nvPicPr>
          <p:cNvPr id="208" name="Google Shape;208;p31"/>
          <p:cNvPicPr preferRelativeResize="0"/>
          <p:nvPr/>
        </p:nvPicPr>
        <p:blipFill>
          <a:blip r:embed="rId3">
            <a:alphaModFix/>
          </a:blip>
          <a:stretch>
            <a:fillRect/>
          </a:stretch>
        </p:blipFill>
        <p:spPr>
          <a:xfrm>
            <a:off x="495400" y="1611200"/>
            <a:ext cx="5252025" cy="2033850"/>
          </a:xfrm>
          <a:prstGeom prst="rect">
            <a:avLst/>
          </a:prstGeom>
          <a:noFill/>
          <a:ln>
            <a:noFill/>
          </a:ln>
        </p:spPr>
      </p:pic>
      <p:pic>
        <p:nvPicPr>
          <p:cNvPr id="209" name="Google Shape;209;p31"/>
          <p:cNvPicPr preferRelativeResize="0"/>
          <p:nvPr/>
        </p:nvPicPr>
        <p:blipFill>
          <a:blip r:embed="rId4">
            <a:alphaModFix/>
          </a:blip>
          <a:stretch>
            <a:fillRect/>
          </a:stretch>
        </p:blipFill>
        <p:spPr>
          <a:xfrm>
            <a:off x="495400" y="3707707"/>
            <a:ext cx="5252026" cy="1225488"/>
          </a:xfrm>
          <a:prstGeom prst="rect">
            <a:avLst/>
          </a:prstGeom>
          <a:noFill/>
          <a:ln>
            <a:noFill/>
          </a:ln>
        </p:spPr>
      </p:pic>
      <p:sp>
        <p:nvSpPr>
          <p:cNvPr id="210" name="Google Shape;210;p31"/>
          <p:cNvSpPr txBox="1"/>
          <p:nvPr/>
        </p:nvSpPr>
        <p:spPr>
          <a:xfrm>
            <a:off x="5864550" y="1611200"/>
            <a:ext cx="3082500" cy="24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This component output is random so instead of a test plan, I made the program print whether the artist was already in the list of artists that round.</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Running the program a few times showed that it was correctly checking for the artist.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a:t>
            </a:r>
            <a:endParaRPr/>
          </a:p>
        </p:txBody>
      </p:sp>
      <p:sp>
        <p:nvSpPr>
          <p:cNvPr id="61" name="Google Shape;61;p14"/>
          <p:cNvSpPr txBox="1"/>
          <p:nvPr>
            <p:ph idx="1" type="body"/>
          </p:nvPr>
        </p:nvSpPr>
        <p:spPr>
          <a:xfrm>
            <a:off x="211800" y="1078825"/>
            <a:ext cx="8720400" cy="39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I am using Trello to manage my project because it allows me to sort my tasks into </a:t>
            </a:r>
            <a:r>
              <a:rPr lang="en" sz="1500"/>
              <a:t>separate</a:t>
            </a:r>
            <a:r>
              <a:rPr lang="en" sz="1500"/>
              <a:t> components and break them down. I can also check off tasks that have been completed to keep track of what I need to do. This aids with time management and ensures I complete everything in a logical sequence, without forgetting any steps or components. </a:t>
            </a:r>
            <a:endParaRPr sz="1500"/>
          </a:p>
          <a:p>
            <a:pPr indent="0" lvl="0" marL="0" rtl="0" algn="l">
              <a:spcBef>
                <a:spcPts val="1600"/>
              </a:spcBef>
              <a:spcAft>
                <a:spcPts val="0"/>
              </a:spcAft>
              <a:buNone/>
            </a:pPr>
            <a:r>
              <a:rPr lang="en" sz="1500"/>
              <a:t>Using this tool helped me to follow </a:t>
            </a:r>
            <a:r>
              <a:rPr lang="en" sz="1500"/>
              <a:t>the Agile project management methodology. Trello allowed me to break the program into small components, which then enabled me to iteratively develop, test, and </a:t>
            </a:r>
            <a:r>
              <a:rPr lang="en" sz="1500"/>
              <a:t>improve</a:t>
            </a:r>
            <a:r>
              <a:rPr lang="en" sz="1500"/>
              <a:t> each component </a:t>
            </a:r>
            <a:r>
              <a:rPr lang="en" sz="1500"/>
              <a:t>separately. Breaking it into smaller tasks also allowed me to easily plan my sprints (short cycles of developing and testing) to ensure that each component was completed within the time frame. Without this approach to project management, I would have struggled to know how to begin the project and likely would have run out of time to build a fully functional program. </a:t>
            </a:r>
            <a:endParaRPr sz="1500"/>
          </a:p>
          <a:p>
            <a:pPr indent="0" lvl="0" marL="0" rtl="0" algn="l">
              <a:spcBef>
                <a:spcPts val="1600"/>
              </a:spcBef>
              <a:spcAft>
                <a:spcPts val="1600"/>
              </a:spcAft>
              <a:buNone/>
            </a:pPr>
            <a:r>
              <a:rPr lang="en" sz="1500"/>
              <a:t>I used the following sprint tracking slides as another project management tool to ensure I met my target dates for completion, and always knew what the next steps were.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artists testing - version 2 (continued)</a:t>
            </a:r>
            <a:endParaRPr/>
          </a:p>
        </p:txBody>
      </p:sp>
      <p:sp>
        <p:nvSpPr>
          <p:cNvPr id="216" name="Google Shape;216;p32"/>
          <p:cNvSpPr txBox="1"/>
          <p:nvPr/>
        </p:nvSpPr>
        <p:spPr>
          <a:xfrm>
            <a:off x="409425" y="10875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2"/>
                </a:solidFill>
              </a:rPr>
              <a:t>Once version 2 was working, I switched from my test csv to the actual csv file. When I switched to the actual artists csv file, I encountered an error.</a:t>
            </a:r>
            <a:endParaRPr sz="1600">
              <a:solidFill>
                <a:schemeClr val="dk2"/>
              </a:solidFill>
            </a:endParaRPr>
          </a:p>
        </p:txBody>
      </p:sp>
      <p:sp>
        <p:nvSpPr>
          <p:cNvPr id="217" name="Google Shape;217;p32"/>
          <p:cNvSpPr txBox="1"/>
          <p:nvPr/>
        </p:nvSpPr>
        <p:spPr>
          <a:xfrm>
            <a:off x="409425" y="2741313"/>
            <a:ext cx="8422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I discovered this was because the </a:t>
            </a:r>
            <a:r>
              <a:rPr lang="en" sz="1500">
                <a:solidFill>
                  <a:schemeClr val="dk2"/>
                </a:solidFill>
              </a:rPr>
              <a:t>characters</a:t>
            </a:r>
            <a:r>
              <a:rPr lang="en" sz="1500">
                <a:solidFill>
                  <a:schemeClr val="dk2"/>
                </a:solidFill>
              </a:rPr>
              <a:t> from my google spreadsheet were changed when the sheet was downloaded to a csv file.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I changed these characters and the error was resolved. </a:t>
            </a:r>
            <a:endParaRPr sz="1500">
              <a:solidFill>
                <a:schemeClr val="dk2"/>
              </a:solidFill>
            </a:endParaRPr>
          </a:p>
        </p:txBody>
      </p:sp>
      <p:pic>
        <p:nvPicPr>
          <p:cNvPr id="218" name="Google Shape;218;p32"/>
          <p:cNvPicPr preferRelativeResize="0"/>
          <p:nvPr/>
        </p:nvPicPr>
        <p:blipFill>
          <a:blip r:embed="rId3">
            <a:alphaModFix/>
          </a:blip>
          <a:stretch>
            <a:fillRect/>
          </a:stretch>
        </p:blipFill>
        <p:spPr>
          <a:xfrm>
            <a:off x="516675" y="1757325"/>
            <a:ext cx="5455126" cy="886925"/>
          </a:xfrm>
          <a:prstGeom prst="rect">
            <a:avLst/>
          </a:prstGeom>
          <a:noFill/>
          <a:ln>
            <a:noFill/>
          </a:ln>
        </p:spPr>
      </p:pic>
      <p:pic>
        <p:nvPicPr>
          <p:cNvPr id="219" name="Google Shape;219;p32"/>
          <p:cNvPicPr preferRelativeResize="0"/>
          <p:nvPr/>
        </p:nvPicPr>
        <p:blipFill>
          <a:blip r:embed="rId4">
            <a:alphaModFix/>
          </a:blip>
          <a:stretch>
            <a:fillRect/>
          </a:stretch>
        </p:blipFill>
        <p:spPr>
          <a:xfrm>
            <a:off x="516675" y="3383850"/>
            <a:ext cx="1981200" cy="257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23" name="Shape 223"/>
        <p:cNvGrpSpPr/>
        <p:nvPr/>
      </p:nvGrpSpPr>
      <p:grpSpPr>
        <a:xfrm>
          <a:off x="0" y="0"/>
          <a:ext cx="0" cy="0"/>
          <a:chOff x="0" y="0"/>
          <a:chExt cx="0" cy="0"/>
        </a:xfrm>
      </p:grpSpPr>
      <p:sp>
        <p:nvSpPr>
          <p:cNvPr id="224" name="Google Shape;22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4 - Get answer</a:t>
            </a:r>
            <a:endParaRPr/>
          </a:p>
        </p:txBody>
      </p:sp>
      <p:pic>
        <p:nvPicPr>
          <p:cNvPr id="225" name="Google Shape;225;p33" title="Screenshot 2025-05-21 at 3.59.10 PM.png"/>
          <p:cNvPicPr preferRelativeResize="0"/>
          <p:nvPr/>
        </p:nvPicPr>
        <p:blipFill rotWithShape="1">
          <a:blip r:embed="rId3">
            <a:alphaModFix/>
          </a:blip>
          <a:srcRect b="0" l="0" r="0" t="58074"/>
          <a:stretch/>
        </p:blipFill>
        <p:spPr>
          <a:xfrm>
            <a:off x="369300" y="1315100"/>
            <a:ext cx="3027450" cy="2156425"/>
          </a:xfrm>
          <a:prstGeom prst="rect">
            <a:avLst/>
          </a:prstGeom>
          <a:noFill/>
          <a:ln>
            <a:noFill/>
          </a:ln>
        </p:spPr>
      </p:pic>
      <p:sp>
        <p:nvSpPr>
          <p:cNvPr id="226" name="Google Shape;226;p33"/>
          <p:cNvSpPr txBox="1"/>
          <p:nvPr/>
        </p:nvSpPr>
        <p:spPr>
          <a:xfrm>
            <a:off x="3545100" y="1315100"/>
            <a:ext cx="51579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component added on to the </a:t>
            </a:r>
            <a:r>
              <a:rPr lang="en" sz="1800">
                <a:solidFill>
                  <a:schemeClr val="dk2"/>
                </a:solidFill>
              </a:rPr>
              <a:t>preexisting</a:t>
            </a:r>
            <a:r>
              <a:rPr lang="en" sz="1800">
                <a:solidFill>
                  <a:schemeClr val="dk2"/>
                </a:solidFill>
              </a:rPr>
              <a:t> get artists component. It takes the artist list and finds the highest monthly listeners, then uses that to identify the name of the correct artist.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30" name="Shape 230"/>
        <p:cNvGrpSpPr/>
        <p:nvPr/>
      </p:nvGrpSpPr>
      <p:grpSpPr>
        <a:xfrm>
          <a:off x="0" y="0"/>
          <a:ext cx="0" cy="0"/>
          <a:chOff x="0" y="0"/>
          <a:chExt cx="0" cy="0"/>
        </a:xfrm>
      </p:grpSpPr>
      <p:sp>
        <p:nvSpPr>
          <p:cNvPr id="231" name="Google Shape;23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answer test plan - version 1</a:t>
            </a:r>
            <a:endParaRPr/>
          </a:p>
        </p:txBody>
      </p:sp>
      <p:sp>
        <p:nvSpPr>
          <p:cNvPr id="232" name="Google Shape;232;p34"/>
          <p:cNvSpPr txBox="1"/>
          <p:nvPr/>
        </p:nvSpPr>
        <p:spPr>
          <a:xfrm>
            <a:off x="84150" y="2376438"/>
            <a:ext cx="8975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The program compared the monthly listeners incorrectly sometimes, causing it to mix up the correct answer, as seen in the testing below. I discovered that it was treating the monthly listeners as a string instead of an integer, meaning it compared the first digit. Eg. 900 is higher than 1000 as it begins with 9. I fixed this in version 2.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233" name="Google Shape;233;p34"/>
          <p:cNvPicPr preferRelativeResize="0"/>
          <p:nvPr/>
        </p:nvPicPr>
        <p:blipFill>
          <a:blip r:embed="rId3">
            <a:alphaModFix/>
          </a:blip>
          <a:stretch>
            <a:fillRect/>
          </a:stretch>
        </p:blipFill>
        <p:spPr>
          <a:xfrm>
            <a:off x="197567" y="1128527"/>
            <a:ext cx="5534338" cy="576498"/>
          </a:xfrm>
          <a:prstGeom prst="rect">
            <a:avLst/>
          </a:prstGeom>
          <a:noFill/>
          <a:ln>
            <a:noFill/>
          </a:ln>
        </p:spPr>
      </p:pic>
      <p:pic>
        <p:nvPicPr>
          <p:cNvPr id="234" name="Google Shape;234;p34"/>
          <p:cNvPicPr preferRelativeResize="0"/>
          <p:nvPr/>
        </p:nvPicPr>
        <p:blipFill>
          <a:blip r:embed="rId4">
            <a:alphaModFix/>
          </a:blip>
          <a:stretch>
            <a:fillRect/>
          </a:stretch>
        </p:blipFill>
        <p:spPr>
          <a:xfrm>
            <a:off x="197575" y="1815830"/>
            <a:ext cx="5534331" cy="560621"/>
          </a:xfrm>
          <a:prstGeom prst="rect">
            <a:avLst/>
          </a:prstGeom>
          <a:noFill/>
          <a:ln>
            <a:noFill/>
          </a:ln>
        </p:spPr>
      </p:pic>
      <p:graphicFrame>
        <p:nvGraphicFramePr>
          <p:cNvPr id="235" name="Google Shape;235;p34"/>
          <p:cNvGraphicFramePr/>
          <p:nvPr/>
        </p:nvGraphicFramePr>
        <p:xfrm>
          <a:off x="152913" y="3288075"/>
          <a:ext cx="3000000" cy="3000000"/>
        </p:xfrm>
        <a:graphic>
          <a:graphicData uri="http://schemas.openxmlformats.org/drawingml/2006/table">
            <a:tbl>
              <a:tblPr>
                <a:noFill/>
                <a:tableStyleId>{D9734378-4C98-4CF1-A6DD-6BEA6C752134}</a:tableStyleId>
              </a:tblPr>
              <a:tblGrid>
                <a:gridCol w="2946050"/>
                <a:gridCol w="2946050"/>
                <a:gridCol w="2946050"/>
              </a:tblGrid>
              <a:tr h="232350">
                <a:tc>
                  <a:txBody>
                    <a:bodyPr/>
                    <a:lstStyle/>
                    <a:p>
                      <a:pPr indent="0" lvl="0" marL="0" rtl="0" algn="l">
                        <a:spcBef>
                          <a:spcPts val="0"/>
                        </a:spcBef>
                        <a:spcAft>
                          <a:spcPts val="0"/>
                        </a:spcAft>
                        <a:buNone/>
                      </a:pPr>
                      <a:r>
                        <a:rPr b="1" lang="en" sz="1100"/>
                        <a:t>Input (contents of round artists list)</a:t>
                      </a:r>
                      <a:endParaRPr b="1" sz="1100"/>
                    </a:p>
                  </a:txBody>
                  <a:tcPr marT="91425" marB="91425" marR="91425" marL="91425"/>
                </a:tc>
                <a:tc>
                  <a:txBody>
                    <a:bodyPr/>
                    <a:lstStyle/>
                    <a:p>
                      <a:pPr indent="0" lvl="0" marL="0" rtl="0" algn="l">
                        <a:spcBef>
                          <a:spcPts val="0"/>
                        </a:spcBef>
                        <a:spcAft>
                          <a:spcPts val="0"/>
                        </a:spcAft>
                        <a:buNone/>
                      </a:pPr>
                      <a:r>
                        <a:rPr b="1" lang="en" sz="1100"/>
                        <a:t>Expected output (correct and incorrect)</a:t>
                      </a:r>
                      <a:endParaRPr b="1" sz="1100"/>
                    </a:p>
                  </a:txBody>
                  <a:tcPr marT="91425" marB="91425" marR="91425" marL="91425"/>
                </a:tc>
                <a:tc>
                  <a:txBody>
                    <a:bodyPr/>
                    <a:lstStyle/>
                    <a:p>
                      <a:pPr indent="0" lvl="0" marL="0" rtl="0" algn="l">
                        <a:spcBef>
                          <a:spcPts val="0"/>
                        </a:spcBef>
                        <a:spcAft>
                          <a:spcPts val="0"/>
                        </a:spcAft>
                        <a:buNone/>
                      </a:pPr>
                      <a:r>
                        <a:rPr b="1" lang="en" sz="1100"/>
                        <a:t>Actual output</a:t>
                      </a:r>
                      <a:endParaRPr b="1" sz="1100"/>
                    </a:p>
                  </a:txBody>
                  <a:tcPr marT="91425" marB="91425" marR="91425" marL="91425"/>
                </a:tc>
              </a:tr>
              <a:tr h="315975">
                <a:tc>
                  <a:txBody>
                    <a:bodyPr/>
                    <a:lstStyle/>
                    <a:p>
                      <a:pPr indent="0" lvl="0" marL="0" rtl="0" algn="l">
                        <a:spcBef>
                          <a:spcPts val="0"/>
                        </a:spcBef>
                        <a:spcAft>
                          <a:spcPts val="0"/>
                        </a:spcAft>
                        <a:buNone/>
                      </a:pPr>
                      <a:r>
                        <a:rPr lang="en" sz="1100"/>
                        <a:t>Lady Gaga, 120187307, Billie Eilish, 90187307</a:t>
                      </a:r>
                      <a:endParaRPr sz="1100"/>
                    </a:p>
                  </a:txBody>
                  <a:tcPr marT="91425" marB="91425" marR="91425" marL="91425"/>
                </a:tc>
                <a:tc>
                  <a:txBody>
                    <a:bodyPr/>
                    <a:lstStyle/>
                    <a:p>
                      <a:pPr indent="0" lvl="0" marL="0" rtl="0" algn="l">
                        <a:spcBef>
                          <a:spcPts val="0"/>
                        </a:spcBef>
                        <a:spcAft>
                          <a:spcPts val="0"/>
                        </a:spcAft>
                        <a:buNone/>
                      </a:pPr>
                      <a:r>
                        <a:rPr lang="en" sz="1100"/>
                        <a:t>Correct: Lady Gaga</a:t>
                      </a:r>
                      <a:endParaRPr sz="1100"/>
                    </a:p>
                    <a:p>
                      <a:pPr indent="0" lvl="0" marL="0" rtl="0" algn="l">
                        <a:spcBef>
                          <a:spcPts val="0"/>
                        </a:spcBef>
                        <a:spcAft>
                          <a:spcPts val="0"/>
                        </a:spcAft>
                        <a:buNone/>
                      </a:pPr>
                      <a:r>
                        <a:rPr lang="en" sz="1100"/>
                        <a:t>Incorrect: Billie Eilish</a:t>
                      </a:r>
                      <a:endParaRPr sz="1100"/>
                    </a:p>
                  </a:txBody>
                  <a:tcPr marT="91425" marB="91425" marR="91425" marL="91425"/>
                </a:tc>
                <a:tc>
                  <a:txBody>
                    <a:bodyPr/>
                    <a:lstStyle/>
                    <a:p>
                      <a:pPr indent="0" lvl="0" marL="0" rtl="0" algn="l">
                        <a:spcBef>
                          <a:spcPts val="0"/>
                        </a:spcBef>
                        <a:spcAft>
                          <a:spcPts val="0"/>
                        </a:spcAft>
                        <a:buNone/>
                      </a:pPr>
                      <a:r>
                        <a:rPr lang="en" sz="1100"/>
                        <a:t>Correct: Billie Eilish</a:t>
                      </a:r>
                      <a:endParaRPr sz="1100"/>
                    </a:p>
                    <a:p>
                      <a:pPr indent="0" lvl="0" marL="0" rtl="0" algn="l">
                        <a:spcBef>
                          <a:spcPts val="0"/>
                        </a:spcBef>
                        <a:spcAft>
                          <a:spcPts val="0"/>
                        </a:spcAft>
                        <a:buNone/>
                      </a:pPr>
                      <a:r>
                        <a:rPr lang="en" sz="1100"/>
                        <a:t>Incorrect: Lady Gaga</a:t>
                      </a:r>
                      <a:endParaRPr sz="1100"/>
                    </a:p>
                  </a:txBody>
                  <a:tcPr marT="91425" marB="91425" marR="91425" marL="91425">
                    <a:solidFill>
                      <a:srgbClr val="F4CCCC"/>
                    </a:solidFill>
                  </a:tcPr>
                </a:tc>
              </a:tr>
              <a:tr h="315975">
                <a:tc>
                  <a:txBody>
                    <a:bodyPr/>
                    <a:lstStyle/>
                    <a:p>
                      <a:pPr indent="0" lvl="0" marL="0" rtl="0" algn="l">
                        <a:spcBef>
                          <a:spcPts val="0"/>
                        </a:spcBef>
                        <a:spcAft>
                          <a:spcPts val="0"/>
                        </a:spcAft>
                        <a:buNone/>
                      </a:pPr>
                      <a:r>
                        <a:rPr lang="en" sz="1100"/>
                        <a:t>Bad Bunny, 8953339, </a:t>
                      </a:r>
                      <a:r>
                        <a:rPr lang="en" sz="1100">
                          <a:solidFill>
                            <a:schemeClr val="dk1"/>
                          </a:solidFill>
                        </a:rPr>
                        <a:t>Billie Eilish, 90187307</a:t>
                      </a:r>
                      <a:endParaRPr sz="1100"/>
                    </a:p>
                  </a:txBody>
                  <a:tcPr marT="91425" marB="91425" marR="91425" marL="91425"/>
                </a:tc>
                <a:tc>
                  <a:txBody>
                    <a:bodyPr/>
                    <a:lstStyle/>
                    <a:p>
                      <a:pPr indent="0" lvl="0" marL="0" rtl="0" algn="l">
                        <a:spcBef>
                          <a:spcPts val="0"/>
                        </a:spcBef>
                        <a:spcAft>
                          <a:spcPts val="0"/>
                        </a:spcAft>
                        <a:buNone/>
                      </a:pPr>
                      <a:r>
                        <a:rPr lang="en" sz="1100"/>
                        <a:t>Correct: Billie Eilish</a:t>
                      </a:r>
                      <a:endParaRPr sz="1100"/>
                    </a:p>
                    <a:p>
                      <a:pPr indent="0" lvl="0" marL="0" rtl="0" algn="l">
                        <a:spcBef>
                          <a:spcPts val="0"/>
                        </a:spcBef>
                        <a:spcAft>
                          <a:spcPts val="0"/>
                        </a:spcAft>
                        <a:buNone/>
                      </a:pPr>
                      <a:r>
                        <a:rPr lang="en" sz="1100"/>
                        <a:t>Incorrect: Bad Bunny</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Correct: Billie Eilish</a:t>
                      </a:r>
                      <a:endParaRPr sz="1100">
                        <a:solidFill>
                          <a:schemeClr val="dk1"/>
                        </a:solidFill>
                      </a:endParaRPr>
                    </a:p>
                    <a:p>
                      <a:pPr indent="0" lvl="0" marL="0" rtl="0" algn="l">
                        <a:spcBef>
                          <a:spcPts val="0"/>
                        </a:spcBef>
                        <a:spcAft>
                          <a:spcPts val="0"/>
                        </a:spcAft>
                        <a:buNone/>
                      </a:pPr>
                      <a:r>
                        <a:rPr lang="en" sz="1100">
                          <a:solidFill>
                            <a:schemeClr val="dk1"/>
                          </a:solidFill>
                        </a:rPr>
                        <a:t>Incorrect: Bad Bunny</a:t>
                      </a:r>
                      <a:endParaRPr sz="1100"/>
                    </a:p>
                  </a:txBody>
                  <a:tcPr marT="91425" marB="91425" marR="91425" marL="91425">
                    <a:solidFill>
                      <a:srgbClr val="D9EAD3"/>
                    </a:solidFill>
                  </a:tcPr>
                </a:tc>
              </a:tr>
            </a:tbl>
          </a:graphicData>
        </a:graphic>
      </p:graphicFrame>
      <p:sp>
        <p:nvSpPr>
          <p:cNvPr id="236" name="Google Shape;236;p34"/>
          <p:cNvSpPr txBox="1"/>
          <p:nvPr/>
        </p:nvSpPr>
        <p:spPr>
          <a:xfrm>
            <a:off x="197575" y="4632300"/>
            <a:ext cx="8471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(Billie Eilish and Lady Gaga gave the incorrect answer, while Billie Eilish and Bad Bunny worked)</a:t>
            </a:r>
            <a:endParaRPr sz="13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40" name="Shape 240"/>
        <p:cNvGrpSpPr/>
        <p:nvPr/>
      </p:nvGrpSpPr>
      <p:grpSpPr>
        <a:xfrm>
          <a:off x="0" y="0"/>
          <a:ext cx="0" cy="0"/>
          <a:chOff x="0" y="0"/>
          <a:chExt cx="0" cy="0"/>
        </a:xfrm>
      </p:grpSpPr>
      <p:sp>
        <p:nvSpPr>
          <p:cNvPr id="241" name="Google Shape;24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answer test plan - version 2</a:t>
            </a:r>
            <a:endParaRPr/>
          </a:p>
        </p:txBody>
      </p:sp>
      <p:sp>
        <p:nvSpPr>
          <p:cNvPr id="242" name="Google Shape;242;p35"/>
          <p:cNvSpPr txBox="1"/>
          <p:nvPr/>
        </p:nvSpPr>
        <p:spPr>
          <a:xfrm>
            <a:off x="196525" y="1078650"/>
            <a:ext cx="5848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Previously, the program compared the artists monthly listeners </a:t>
            </a:r>
            <a:r>
              <a:rPr lang="en">
                <a:solidFill>
                  <a:schemeClr val="dk2"/>
                </a:solidFill>
              </a:rPr>
              <a:t>incorrectly as shown below…</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Converting the listeners value to an integer fixed this issue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I ran the program a few times with the test data, printing the lists each time to check that this fix worked.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243" name="Google Shape;243;p35"/>
          <p:cNvPicPr preferRelativeResize="0"/>
          <p:nvPr/>
        </p:nvPicPr>
        <p:blipFill>
          <a:blip r:embed="rId3">
            <a:alphaModFix/>
          </a:blip>
          <a:stretch>
            <a:fillRect/>
          </a:stretch>
        </p:blipFill>
        <p:spPr>
          <a:xfrm>
            <a:off x="253249" y="2517900"/>
            <a:ext cx="5027026" cy="511600"/>
          </a:xfrm>
          <a:prstGeom prst="rect">
            <a:avLst/>
          </a:prstGeom>
          <a:noFill/>
          <a:ln>
            <a:noFill/>
          </a:ln>
        </p:spPr>
      </p:pic>
      <p:pic>
        <p:nvPicPr>
          <p:cNvPr id="244" name="Google Shape;244;p35"/>
          <p:cNvPicPr preferRelativeResize="0"/>
          <p:nvPr/>
        </p:nvPicPr>
        <p:blipFill>
          <a:blip r:embed="rId4">
            <a:alphaModFix/>
          </a:blip>
          <a:stretch>
            <a:fillRect/>
          </a:stretch>
        </p:blipFill>
        <p:spPr>
          <a:xfrm>
            <a:off x="253250" y="1656804"/>
            <a:ext cx="4911599" cy="511600"/>
          </a:xfrm>
          <a:prstGeom prst="rect">
            <a:avLst/>
          </a:prstGeom>
          <a:noFill/>
          <a:ln>
            <a:noFill/>
          </a:ln>
        </p:spPr>
      </p:pic>
      <p:graphicFrame>
        <p:nvGraphicFramePr>
          <p:cNvPr id="245" name="Google Shape;245;p35"/>
          <p:cNvGraphicFramePr/>
          <p:nvPr/>
        </p:nvGraphicFramePr>
        <p:xfrm>
          <a:off x="152913" y="3652450"/>
          <a:ext cx="3000000" cy="3000000"/>
        </p:xfrm>
        <a:graphic>
          <a:graphicData uri="http://schemas.openxmlformats.org/drawingml/2006/table">
            <a:tbl>
              <a:tblPr>
                <a:noFill/>
                <a:tableStyleId>{D9734378-4C98-4CF1-A6DD-6BEA6C752134}</a:tableStyleId>
              </a:tblPr>
              <a:tblGrid>
                <a:gridCol w="2946050"/>
                <a:gridCol w="2946050"/>
                <a:gridCol w="2946050"/>
              </a:tblGrid>
              <a:tr h="232350">
                <a:tc>
                  <a:txBody>
                    <a:bodyPr/>
                    <a:lstStyle/>
                    <a:p>
                      <a:pPr indent="0" lvl="0" marL="0" rtl="0" algn="l">
                        <a:spcBef>
                          <a:spcPts val="0"/>
                        </a:spcBef>
                        <a:spcAft>
                          <a:spcPts val="0"/>
                        </a:spcAft>
                        <a:buNone/>
                      </a:pPr>
                      <a:r>
                        <a:rPr b="1" lang="en" sz="1100"/>
                        <a:t>Input (contents of round artists list)</a:t>
                      </a:r>
                      <a:endParaRPr b="1" sz="1100"/>
                    </a:p>
                  </a:txBody>
                  <a:tcPr marT="91425" marB="91425" marR="91425" marL="91425"/>
                </a:tc>
                <a:tc>
                  <a:txBody>
                    <a:bodyPr/>
                    <a:lstStyle/>
                    <a:p>
                      <a:pPr indent="0" lvl="0" marL="0" rtl="0" algn="l">
                        <a:spcBef>
                          <a:spcPts val="0"/>
                        </a:spcBef>
                        <a:spcAft>
                          <a:spcPts val="0"/>
                        </a:spcAft>
                        <a:buNone/>
                      </a:pPr>
                      <a:r>
                        <a:rPr b="1" lang="en" sz="1100"/>
                        <a:t>Expected output (correct and incorrect)</a:t>
                      </a:r>
                      <a:endParaRPr b="1" sz="1100"/>
                    </a:p>
                  </a:txBody>
                  <a:tcPr marT="91425" marB="91425" marR="91425" marL="91425"/>
                </a:tc>
                <a:tc>
                  <a:txBody>
                    <a:bodyPr/>
                    <a:lstStyle/>
                    <a:p>
                      <a:pPr indent="0" lvl="0" marL="0" rtl="0" algn="l">
                        <a:spcBef>
                          <a:spcPts val="0"/>
                        </a:spcBef>
                        <a:spcAft>
                          <a:spcPts val="0"/>
                        </a:spcAft>
                        <a:buNone/>
                      </a:pPr>
                      <a:r>
                        <a:rPr b="1" lang="en" sz="1100"/>
                        <a:t>Actual output</a:t>
                      </a:r>
                      <a:endParaRPr b="1" sz="1100"/>
                    </a:p>
                  </a:txBody>
                  <a:tcPr marT="91425" marB="91425" marR="91425" marL="91425"/>
                </a:tc>
              </a:tr>
              <a:tr h="315975">
                <a:tc>
                  <a:txBody>
                    <a:bodyPr/>
                    <a:lstStyle/>
                    <a:p>
                      <a:pPr indent="0" lvl="0" marL="0" rtl="0" algn="l">
                        <a:spcBef>
                          <a:spcPts val="0"/>
                        </a:spcBef>
                        <a:spcAft>
                          <a:spcPts val="0"/>
                        </a:spcAft>
                        <a:buNone/>
                      </a:pPr>
                      <a:r>
                        <a:rPr lang="en" sz="1100"/>
                        <a:t>Lady Gaga, 120187307, Billie Eilish, 90187307</a:t>
                      </a:r>
                      <a:endParaRPr sz="1100"/>
                    </a:p>
                  </a:txBody>
                  <a:tcPr marT="91425" marB="91425" marR="91425" marL="91425"/>
                </a:tc>
                <a:tc>
                  <a:txBody>
                    <a:bodyPr/>
                    <a:lstStyle/>
                    <a:p>
                      <a:pPr indent="0" lvl="0" marL="0" rtl="0" algn="l">
                        <a:spcBef>
                          <a:spcPts val="0"/>
                        </a:spcBef>
                        <a:spcAft>
                          <a:spcPts val="0"/>
                        </a:spcAft>
                        <a:buNone/>
                      </a:pPr>
                      <a:r>
                        <a:rPr lang="en" sz="1100"/>
                        <a:t>Correct: Lady Gaga</a:t>
                      </a:r>
                      <a:endParaRPr sz="1100"/>
                    </a:p>
                    <a:p>
                      <a:pPr indent="0" lvl="0" marL="0" rtl="0" algn="l">
                        <a:spcBef>
                          <a:spcPts val="0"/>
                        </a:spcBef>
                        <a:spcAft>
                          <a:spcPts val="0"/>
                        </a:spcAft>
                        <a:buNone/>
                      </a:pPr>
                      <a:r>
                        <a:rPr lang="en" sz="1100"/>
                        <a:t>Incorrect: Billie Eilish</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Correct: Lady Gaga</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Incorrect: Billie Eilish</a:t>
                      </a:r>
                      <a:endParaRPr sz="1100"/>
                    </a:p>
                  </a:txBody>
                  <a:tcPr marT="91425" marB="91425" marR="91425" marL="91425">
                    <a:solidFill>
                      <a:srgbClr val="D9EAD3"/>
                    </a:solidFill>
                  </a:tcPr>
                </a:tc>
              </a:tr>
              <a:tr h="315975">
                <a:tc>
                  <a:txBody>
                    <a:bodyPr/>
                    <a:lstStyle/>
                    <a:p>
                      <a:pPr indent="0" lvl="0" marL="0" rtl="0" algn="l">
                        <a:spcBef>
                          <a:spcPts val="0"/>
                        </a:spcBef>
                        <a:spcAft>
                          <a:spcPts val="0"/>
                        </a:spcAft>
                        <a:buNone/>
                      </a:pPr>
                      <a:r>
                        <a:rPr lang="en" sz="1100"/>
                        <a:t>Bad Bunny, 8953339, </a:t>
                      </a:r>
                      <a:r>
                        <a:rPr lang="en" sz="1100">
                          <a:solidFill>
                            <a:schemeClr val="dk1"/>
                          </a:solidFill>
                        </a:rPr>
                        <a:t>Billie Eilish, 90187307</a:t>
                      </a:r>
                      <a:endParaRPr sz="1100"/>
                    </a:p>
                  </a:txBody>
                  <a:tcPr marT="91425" marB="91425" marR="91425" marL="91425"/>
                </a:tc>
                <a:tc>
                  <a:txBody>
                    <a:bodyPr/>
                    <a:lstStyle/>
                    <a:p>
                      <a:pPr indent="0" lvl="0" marL="0" rtl="0" algn="l">
                        <a:spcBef>
                          <a:spcPts val="0"/>
                        </a:spcBef>
                        <a:spcAft>
                          <a:spcPts val="0"/>
                        </a:spcAft>
                        <a:buNone/>
                      </a:pPr>
                      <a:r>
                        <a:rPr lang="en" sz="1100"/>
                        <a:t>Correct: Billie Eilish</a:t>
                      </a:r>
                      <a:endParaRPr sz="1100"/>
                    </a:p>
                    <a:p>
                      <a:pPr indent="0" lvl="0" marL="0" rtl="0" algn="l">
                        <a:spcBef>
                          <a:spcPts val="0"/>
                        </a:spcBef>
                        <a:spcAft>
                          <a:spcPts val="0"/>
                        </a:spcAft>
                        <a:buNone/>
                      </a:pPr>
                      <a:r>
                        <a:rPr lang="en" sz="1100"/>
                        <a:t>Incorrect: Bad Bunny</a:t>
                      </a:r>
                      <a:endParaRPr sz="1100"/>
                    </a:p>
                  </a:txBody>
                  <a:tcPr marT="91425" marB="91425" marR="91425" marL="91425"/>
                </a:tc>
                <a:tc>
                  <a:txBody>
                    <a:bodyPr/>
                    <a:lstStyle/>
                    <a:p>
                      <a:pPr indent="0" lvl="0" marL="0" rtl="0" algn="l">
                        <a:spcBef>
                          <a:spcPts val="0"/>
                        </a:spcBef>
                        <a:spcAft>
                          <a:spcPts val="0"/>
                        </a:spcAft>
                        <a:buNone/>
                      </a:pPr>
                      <a:r>
                        <a:rPr lang="en" sz="1100">
                          <a:solidFill>
                            <a:schemeClr val="dk1"/>
                          </a:solidFill>
                        </a:rPr>
                        <a:t>Correct: Billie Eilish</a:t>
                      </a:r>
                      <a:endParaRPr sz="1100">
                        <a:solidFill>
                          <a:schemeClr val="dk1"/>
                        </a:solidFill>
                      </a:endParaRPr>
                    </a:p>
                    <a:p>
                      <a:pPr indent="0" lvl="0" marL="0" rtl="0" algn="l">
                        <a:spcBef>
                          <a:spcPts val="0"/>
                        </a:spcBef>
                        <a:spcAft>
                          <a:spcPts val="0"/>
                        </a:spcAft>
                        <a:buNone/>
                      </a:pPr>
                      <a:r>
                        <a:rPr lang="en" sz="1100">
                          <a:solidFill>
                            <a:schemeClr val="dk1"/>
                          </a:solidFill>
                        </a:rPr>
                        <a:t>Incorrect: Bad Bunny</a:t>
                      </a:r>
                      <a:endParaRPr sz="1100"/>
                    </a:p>
                  </a:txBody>
                  <a:tcPr marT="91425" marB="91425" marR="91425" marL="91425">
                    <a:solidFill>
                      <a:srgbClr val="D9EAD3"/>
                    </a:solidFill>
                  </a:tcPr>
                </a:tc>
              </a:tr>
            </a:tbl>
          </a:graphicData>
        </a:graphic>
      </p:graphicFrame>
      <p:sp>
        <p:nvSpPr>
          <p:cNvPr id="246" name="Google Shape;246;p35"/>
          <p:cNvSpPr txBox="1"/>
          <p:nvPr/>
        </p:nvSpPr>
        <p:spPr>
          <a:xfrm>
            <a:off x="6045025" y="1275550"/>
            <a:ext cx="2768700" cy="1569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To solve this error I researched some solutions and asked our student teacher for help. My discussion covers the process I went through to fix the problem. </a:t>
            </a:r>
            <a:endParaRPr sz="15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50" name="Shape 250"/>
        <p:cNvGrpSpPr/>
        <p:nvPr/>
      </p:nvGrpSpPr>
      <p:grpSpPr>
        <a:xfrm>
          <a:off x="0" y="0"/>
          <a:ext cx="0" cy="0"/>
          <a:chOff x="0" y="0"/>
          <a:chExt cx="0" cy="0"/>
        </a:xfrm>
      </p:grpSpPr>
      <p:sp>
        <p:nvSpPr>
          <p:cNvPr id="251" name="Google Shape;25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answer - version 2 (continued)</a:t>
            </a:r>
            <a:endParaRPr/>
          </a:p>
        </p:txBody>
      </p:sp>
      <p:pic>
        <p:nvPicPr>
          <p:cNvPr id="252" name="Google Shape;252;p36" title="Screenshot 2025-05-22 at 9.18.59 PM.png"/>
          <p:cNvPicPr preferRelativeResize="0"/>
          <p:nvPr/>
        </p:nvPicPr>
        <p:blipFill>
          <a:blip r:embed="rId3">
            <a:alphaModFix/>
          </a:blip>
          <a:stretch>
            <a:fillRect/>
          </a:stretch>
        </p:blipFill>
        <p:spPr>
          <a:xfrm>
            <a:off x="4476225" y="2613400"/>
            <a:ext cx="3850026" cy="1810225"/>
          </a:xfrm>
          <a:prstGeom prst="rect">
            <a:avLst/>
          </a:prstGeom>
          <a:noFill/>
          <a:ln>
            <a:noFill/>
          </a:ln>
        </p:spPr>
      </p:pic>
      <p:pic>
        <p:nvPicPr>
          <p:cNvPr id="253" name="Google Shape;253;p36" title="Screenshot 2025-05-22 at 9.18.47 PM.png"/>
          <p:cNvPicPr preferRelativeResize="0"/>
          <p:nvPr/>
        </p:nvPicPr>
        <p:blipFill>
          <a:blip r:embed="rId4">
            <a:alphaModFix/>
          </a:blip>
          <a:stretch>
            <a:fillRect/>
          </a:stretch>
        </p:blipFill>
        <p:spPr>
          <a:xfrm>
            <a:off x="396450" y="2584693"/>
            <a:ext cx="3453350" cy="1264607"/>
          </a:xfrm>
          <a:prstGeom prst="rect">
            <a:avLst/>
          </a:prstGeom>
          <a:noFill/>
          <a:ln>
            <a:noFill/>
          </a:ln>
        </p:spPr>
      </p:pic>
      <p:sp>
        <p:nvSpPr>
          <p:cNvPr id="254" name="Google Shape;254;p36"/>
          <p:cNvSpPr txBox="1"/>
          <p:nvPr/>
        </p:nvSpPr>
        <p:spPr>
          <a:xfrm>
            <a:off x="311700" y="1073575"/>
            <a:ext cx="85206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Another key change in this version was switching my get artists component into a function. I </a:t>
            </a:r>
            <a:r>
              <a:rPr lang="en" sz="1300">
                <a:solidFill>
                  <a:schemeClr val="dk2"/>
                </a:solidFill>
              </a:rPr>
              <a:t>trialled the component without</a:t>
            </a:r>
            <a:r>
              <a:rPr lang="en" sz="1300">
                <a:solidFill>
                  <a:schemeClr val="dk2"/>
                </a:solidFill>
              </a:rPr>
              <a:t> using a function in the previous version, however I think this will be a more </a:t>
            </a:r>
            <a:r>
              <a:rPr lang="en" sz="1300">
                <a:solidFill>
                  <a:schemeClr val="dk2"/>
                </a:solidFill>
              </a:rPr>
              <a:t>efficient</a:t>
            </a:r>
            <a:r>
              <a:rPr lang="en" sz="1300">
                <a:solidFill>
                  <a:schemeClr val="dk2"/>
                </a:solidFill>
              </a:rPr>
              <a:t> way to </a:t>
            </a:r>
            <a:r>
              <a:rPr lang="en" sz="1300">
                <a:solidFill>
                  <a:schemeClr val="dk2"/>
                </a:solidFill>
              </a:rPr>
              <a:t>structure</a:t>
            </a:r>
            <a:r>
              <a:rPr lang="en" sz="1300">
                <a:solidFill>
                  <a:schemeClr val="dk2"/>
                </a:solidFill>
              </a:rPr>
              <a:t> my program. Now that the csv reading is in a function, I can call that function and use the list of artists at any time without duplicating the code, which will be especially useful once it’s integrated into my final outcome. It also makes the program easier to update. For example, if the csv file changes then I only have to change it once. </a:t>
            </a:r>
            <a:endParaRPr sz="1300">
              <a:solidFill>
                <a:schemeClr val="dk2"/>
              </a:solidFill>
            </a:endParaRPr>
          </a:p>
        </p:txBody>
      </p:sp>
      <p:sp>
        <p:nvSpPr>
          <p:cNvPr id="255" name="Google Shape;255;p36"/>
          <p:cNvSpPr txBox="1"/>
          <p:nvPr/>
        </p:nvSpPr>
        <p:spPr>
          <a:xfrm>
            <a:off x="396450" y="2178875"/>
            <a:ext cx="2374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rPr>
              <a:t>Version 1</a:t>
            </a:r>
            <a:endParaRPr b="1" sz="1500">
              <a:solidFill>
                <a:schemeClr val="dk2"/>
              </a:solidFill>
            </a:endParaRPr>
          </a:p>
        </p:txBody>
      </p:sp>
      <p:sp>
        <p:nvSpPr>
          <p:cNvPr id="256" name="Google Shape;256;p36"/>
          <p:cNvSpPr txBox="1"/>
          <p:nvPr/>
        </p:nvSpPr>
        <p:spPr>
          <a:xfrm>
            <a:off x="4476225" y="2178875"/>
            <a:ext cx="2159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rPr>
              <a:t>Version 2</a:t>
            </a:r>
            <a:endParaRPr b="1" sz="15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60" name="Shape 260"/>
        <p:cNvGrpSpPr/>
        <p:nvPr/>
      </p:nvGrpSpPr>
      <p:grpSpPr>
        <a:xfrm>
          <a:off x="0" y="0"/>
          <a:ext cx="0" cy="0"/>
          <a:chOff x="0" y="0"/>
          <a:chExt cx="0" cy="0"/>
        </a:xfrm>
      </p:grpSpPr>
      <p:sp>
        <p:nvSpPr>
          <p:cNvPr id="261" name="Google Shape;26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5 - Game interface</a:t>
            </a:r>
            <a:endParaRPr/>
          </a:p>
        </p:txBody>
      </p:sp>
      <p:pic>
        <p:nvPicPr>
          <p:cNvPr id="262" name="Google Shape;262;p37" title="Screenshot 2025-05-21 at 3.41.21 PM.png"/>
          <p:cNvPicPr preferRelativeResize="0"/>
          <p:nvPr/>
        </p:nvPicPr>
        <p:blipFill rotWithShape="1">
          <a:blip r:embed="rId3">
            <a:alphaModFix/>
          </a:blip>
          <a:srcRect b="57452" l="0" r="0" t="0"/>
          <a:stretch/>
        </p:blipFill>
        <p:spPr>
          <a:xfrm>
            <a:off x="311700" y="1258425"/>
            <a:ext cx="2275924" cy="1967726"/>
          </a:xfrm>
          <a:prstGeom prst="rect">
            <a:avLst/>
          </a:prstGeom>
          <a:noFill/>
          <a:ln>
            <a:noFill/>
          </a:ln>
        </p:spPr>
      </p:pic>
      <p:sp>
        <p:nvSpPr>
          <p:cNvPr id="263" name="Google Shape;263;p37"/>
          <p:cNvSpPr txBox="1"/>
          <p:nvPr/>
        </p:nvSpPr>
        <p:spPr>
          <a:xfrm>
            <a:off x="2724925" y="1318738"/>
            <a:ext cx="6168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component tested here is the visuals of the final outcome GUI without any of my other </a:t>
            </a:r>
            <a:r>
              <a:rPr lang="en" sz="1800">
                <a:solidFill>
                  <a:schemeClr val="dk2"/>
                </a:solidFill>
              </a:rPr>
              <a:t>components</a:t>
            </a:r>
            <a:r>
              <a:rPr lang="en" sz="1800">
                <a:solidFill>
                  <a:schemeClr val="dk2"/>
                </a:solidFill>
              </a:rPr>
              <a:t> integrated. I created it so that I would </a:t>
            </a:r>
            <a:r>
              <a:rPr lang="en" sz="1800">
                <a:solidFill>
                  <a:schemeClr val="dk2"/>
                </a:solidFill>
              </a:rPr>
              <a:t>have</a:t>
            </a:r>
            <a:r>
              <a:rPr lang="en" sz="1800">
                <a:solidFill>
                  <a:schemeClr val="dk2"/>
                </a:solidFill>
              </a:rPr>
              <a:t> a base component with the </a:t>
            </a:r>
            <a:r>
              <a:rPr lang="en" sz="1800">
                <a:solidFill>
                  <a:schemeClr val="dk2"/>
                </a:solidFill>
              </a:rPr>
              <a:t>necessary</a:t>
            </a:r>
            <a:r>
              <a:rPr lang="en" sz="1800">
                <a:solidFill>
                  <a:schemeClr val="dk2"/>
                </a:solidFill>
              </a:rPr>
              <a:t> buttons. The buttons will become functional once I </a:t>
            </a:r>
            <a:r>
              <a:rPr lang="en" sz="1800">
                <a:solidFill>
                  <a:schemeClr val="dk2"/>
                </a:solidFill>
              </a:rPr>
              <a:t>integrate</a:t>
            </a:r>
            <a:r>
              <a:rPr lang="en" sz="1800">
                <a:solidFill>
                  <a:schemeClr val="dk2"/>
                </a:solidFill>
              </a:rPr>
              <a:t> the other components but for now, I’m just testing that it displays everything correctly. </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67" name="Shape 267"/>
        <p:cNvGrpSpPr/>
        <p:nvPr/>
      </p:nvGrpSpPr>
      <p:grpSpPr>
        <a:xfrm>
          <a:off x="0" y="0"/>
          <a:ext cx="0" cy="0"/>
          <a:chOff x="0" y="0"/>
          <a:chExt cx="0" cy="0"/>
        </a:xfrm>
      </p:grpSpPr>
      <p:sp>
        <p:nvSpPr>
          <p:cNvPr id="268" name="Google Shape;26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interface testing</a:t>
            </a:r>
            <a:endParaRPr/>
          </a:p>
        </p:txBody>
      </p:sp>
      <p:pic>
        <p:nvPicPr>
          <p:cNvPr id="269" name="Google Shape;269;p38"/>
          <p:cNvPicPr preferRelativeResize="0"/>
          <p:nvPr/>
        </p:nvPicPr>
        <p:blipFill>
          <a:blip r:embed="rId3">
            <a:alphaModFix/>
          </a:blip>
          <a:stretch>
            <a:fillRect/>
          </a:stretch>
        </p:blipFill>
        <p:spPr>
          <a:xfrm>
            <a:off x="405675" y="1671035"/>
            <a:ext cx="2115062" cy="2042125"/>
          </a:xfrm>
          <a:prstGeom prst="rect">
            <a:avLst/>
          </a:prstGeom>
          <a:noFill/>
          <a:ln>
            <a:noFill/>
          </a:ln>
        </p:spPr>
      </p:pic>
      <p:pic>
        <p:nvPicPr>
          <p:cNvPr id="270" name="Google Shape;270;p38"/>
          <p:cNvPicPr preferRelativeResize="0"/>
          <p:nvPr/>
        </p:nvPicPr>
        <p:blipFill rotWithShape="1">
          <a:blip r:embed="rId4">
            <a:alphaModFix/>
          </a:blip>
          <a:srcRect b="0" l="42089" r="29049" t="0"/>
          <a:stretch/>
        </p:blipFill>
        <p:spPr>
          <a:xfrm>
            <a:off x="2734148" y="1671027"/>
            <a:ext cx="1486824" cy="2231425"/>
          </a:xfrm>
          <a:prstGeom prst="rect">
            <a:avLst/>
          </a:prstGeom>
          <a:noFill/>
          <a:ln>
            <a:noFill/>
          </a:ln>
        </p:spPr>
      </p:pic>
      <p:sp>
        <p:nvSpPr>
          <p:cNvPr id="271" name="Google Shape;271;p38"/>
          <p:cNvSpPr txBox="1"/>
          <p:nvPr/>
        </p:nvSpPr>
        <p:spPr>
          <a:xfrm>
            <a:off x="405675" y="1209325"/>
            <a:ext cx="2837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rPr>
              <a:t>My game interface: </a:t>
            </a:r>
            <a:endParaRPr b="1" sz="1500">
              <a:solidFill>
                <a:schemeClr val="dk2"/>
              </a:solidFill>
            </a:endParaRPr>
          </a:p>
        </p:txBody>
      </p:sp>
      <p:sp>
        <p:nvSpPr>
          <p:cNvPr id="272" name="Google Shape;272;p38"/>
          <p:cNvSpPr txBox="1"/>
          <p:nvPr/>
        </p:nvSpPr>
        <p:spPr>
          <a:xfrm>
            <a:off x="2734151" y="1209325"/>
            <a:ext cx="3427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rPr>
              <a:t>Wireframe </a:t>
            </a:r>
            <a:r>
              <a:rPr b="1" lang="en" sz="1500">
                <a:solidFill>
                  <a:schemeClr val="dk2"/>
                </a:solidFill>
              </a:rPr>
              <a:t>game interface: </a:t>
            </a:r>
            <a:endParaRPr b="1" sz="1500">
              <a:solidFill>
                <a:schemeClr val="dk2"/>
              </a:solidFill>
            </a:endParaRPr>
          </a:p>
        </p:txBody>
      </p:sp>
      <p:sp>
        <p:nvSpPr>
          <p:cNvPr id="273" name="Google Shape;273;p38"/>
          <p:cNvSpPr txBox="1"/>
          <p:nvPr/>
        </p:nvSpPr>
        <p:spPr>
          <a:xfrm>
            <a:off x="99350" y="3798400"/>
            <a:ext cx="4779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The key difference between my wireframe and actual interface is the artist images. Based on my sprint tracking, I realised I wouldn’t have time to find an image for each artist and incorporate images into my GUI. I decided to focus on my other components and come back to this if I had time. This decision helped me to manage my time better and focus on the most important tasks for functionality. </a:t>
            </a:r>
            <a:endParaRPr sz="1200">
              <a:solidFill>
                <a:schemeClr val="dk2"/>
              </a:solidFill>
            </a:endParaRPr>
          </a:p>
        </p:txBody>
      </p:sp>
      <p:sp>
        <p:nvSpPr>
          <p:cNvPr id="274" name="Google Shape;274;p38"/>
          <p:cNvSpPr txBox="1"/>
          <p:nvPr/>
        </p:nvSpPr>
        <p:spPr>
          <a:xfrm>
            <a:off x="5907875" y="1305850"/>
            <a:ext cx="28374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In version 2 I integrated the get artists and get answers components so that I had less to integrate into my final outcome.</a:t>
            </a:r>
            <a:endParaRPr sz="1500">
              <a:solidFill>
                <a:schemeClr val="dk2"/>
              </a:solidFill>
            </a:endParaRPr>
          </a:p>
        </p:txBody>
      </p:sp>
      <p:pic>
        <p:nvPicPr>
          <p:cNvPr id="275" name="Google Shape;275;p38"/>
          <p:cNvPicPr preferRelativeResize="0"/>
          <p:nvPr/>
        </p:nvPicPr>
        <p:blipFill>
          <a:blip r:embed="rId5">
            <a:alphaModFix/>
          </a:blip>
          <a:stretch>
            <a:fillRect/>
          </a:stretch>
        </p:blipFill>
        <p:spPr>
          <a:xfrm>
            <a:off x="5995650" y="2645050"/>
            <a:ext cx="2477325" cy="239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79" name="Shape 279"/>
        <p:cNvGrpSpPr/>
        <p:nvPr/>
      </p:nvGrpSpPr>
      <p:grpSpPr>
        <a:xfrm>
          <a:off x="0" y="0"/>
          <a:ext cx="0" cy="0"/>
          <a:chOff x="0" y="0"/>
          <a:chExt cx="0" cy="0"/>
        </a:xfrm>
      </p:grpSpPr>
      <p:sp>
        <p:nvSpPr>
          <p:cNvPr id="280" name="Google Shape;28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6 - Hints</a:t>
            </a:r>
            <a:endParaRPr/>
          </a:p>
        </p:txBody>
      </p:sp>
      <p:pic>
        <p:nvPicPr>
          <p:cNvPr id="281" name="Google Shape;281;p39" title="Screenshot 2025-05-22 at 9.51.50 PM.png"/>
          <p:cNvPicPr preferRelativeResize="0"/>
          <p:nvPr/>
        </p:nvPicPr>
        <p:blipFill>
          <a:blip r:embed="rId3">
            <a:alphaModFix/>
          </a:blip>
          <a:stretch>
            <a:fillRect/>
          </a:stretch>
        </p:blipFill>
        <p:spPr>
          <a:xfrm>
            <a:off x="193238" y="1336802"/>
            <a:ext cx="3245850" cy="2693373"/>
          </a:xfrm>
          <a:prstGeom prst="rect">
            <a:avLst/>
          </a:prstGeom>
          <a:noFill/>
          <a:ln>
            <a:noFill/>
          </a:ln>
        </p:spPr>
      </p:pic>
      <p:sp>
        <p:nvSpPr>
          <p:cNvPr id="282" name="Google Shape;282;p39"/>
          <p:cNvSpPr txBox="1"/>
          <p:nvPr/>
        </p:nvSpPr>
        <p:spPr>
          <a:xfrm>
            <a:off x="3596663" y="1379325"/>
            <a:ext cx="5354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a:t>
            </a:r>
            <a:r>
              <a:rPr lang="en" sz="1800">
                <a:solidFill>
                  <a:schemeClr val="dk2"/>
                </a:solidFill>
              </a:rPr>
              <a:t>component</a:t>
            </a:r>
            <a:r>
              <a:rPr lang="en" sz="1800">
                <a:solidFill>
                  <a:schemeClr val="dk2"/>
                </a:solidFill>
              </a:rPr>
              <a:t> displays hints for the user on how to use the game. It’s similar to the stats component, which helped me to be time efficient as I was able to duplicate and edit the hints </a:t>
            </a:r>
            <a:r>
              <a:rPr lang="en" sz="1800">
                <a:solidFill>
                  <a:schemeClr val="dk2"/>
                </a:solidFill>
              </a:rPr>
              <a:t>component</a:t>
            </a:r>
            <a:r>
              <a:rPr lang="en" sz="1800">
                <a:solidFill>
                  <a:schemeClr val="dk2"/>
                </a:solidFill>
              </a:rPr>
              <a:t> instead of making an </a:t>
            </a:r>
            <a:r>
              <a:rPr lang="en" sz="1800">
                <a:solidFill>
                  <a:schemeClr val="dk2"/>
                </a:solidFill>
              </a:rPr>
              <a:t>entirely</a:t>
            </a:r>
            <a:r>
              <a:rPr lang="en" sz="1800">
                <a:solidFill>
                  <a:schemeClr val="dk2"/>
                </a:solidFill>
              </a:rPr>
              <a:t> new one for stats. </a:t>
            </a:r>
            <a:endParaRPr sz="18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86" name="Shape 286"/>
        <p:cNvGrpSpPr/>
        <p:nvPr/>
      </p:nvGrpSpPr>
      <p:grpSpPr>
        <a:xfrm>
          <a:off x="0" y="0"/>
          <a:ext cx="0" cy="0"/>
          <a:chOff x="0" y="0"/>
          <a:chExt cx="0" cy="0"/>
        </a:xfrm>
      </p:grpSpPr>
      <p:sp>
        <p:nvSpPr>
          <p:cNvPr id="287" name="Google Shape;28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Hints Test Plan </a:t>
            </a:r>
            <a:endParaRPr/>
          </a:p>
        </p:txBody>
      </p:sp>
      <p:graphicFrame>
        <p:nvGraphicFramePr>
          <p:cNvPr id="288" name="Google Shape;288;p40"/>
          <p:cNvGraphicFramePr/>
          <p:nvPr/>
        </p:nvGraphicFramePr>
        <p:xfrm>
          <a:off x="311700" y="1171350"/>
          <a:ext cx="3000000" cy="3000000"/>
        </p:xfrm>
        <a:graphic>
          <a:graphicData uri="http://schemas.openxmlformats.org/drawingml/2006/table">
            <a:tbl>
              <a:tblPr>
                <a:noFill/>
                <a:tableStyleId>{D9734378-4C98-4CF1-A6DD-6BEA6C752134}</a:tableStyleId>
              </a:tblPr>
              <a:tblGrid>
                <a:gridCol w="2556950"/>
                <a:gridCol w="2556950"/>
              </a:tblGrid>
              <a:tr h="381000">
                <a:tc>
                  <a:txBody>
                    <a:bodyPr/>
                    <a:lstStyle/>
                    <a:p>
                      <a:pPr indent="0" lvl="0" marL="0" rtl="0" algn="l">
                        <a:spcBef>
                          <a:spcPts val="0"/>
                        </a:spcBef>
                        <a:spcAft>
                          <a:spcPts val="0"/>
                        </a:spcAft>
                        <a:buNone/>
                      </a:pPr>
                      <a:r>
                        <a:rPr lang="en" sz="2200"/>
                        <a:t>Input</a:t>
                      </a:r>
                      <a:endParaRPr sz="2200"/>
                    </a:p>
                  </a:txBody>
                  <a:tcPr marT="91425" marB="91425" marR="91425" marL="91425"/>
                </a:tc>
                <a:tc>
                  <a:txBody>
                    <a:bodyPr/>
                    <a:lstStyle/>
                    <a:p>
                      <a:pPr indent="0" lvl="0" marL="0" rtl="0" algn="l">
                        <a:spcBef>
                          <a:spcPts val="0"/>
                        </a:spcBef>
                        <a:spcAft>
                          <a:spcPts val="0"/>
                        </a:spcAft>
                        <a:buNone/>
                      </a:pPr>
                      <a:r>
                        <a:rPr lang="en" sz="2200"/>
                        <a:t>Expected output</a:t>
                      </a:r>
                      <a:endParaRPr sz="2200"/>
                    </a:p>
                  </a:txBody>
                  <a:tcPr marT="91425" marB="91425" marR="91425" marL="91425"/>
                </a:tc>
              </a:tr>
              <a:tr h="381000">
                <a:tc>
                  <a:txBody>
                    <a:bodyPr/>
                    <a:lstStyle/>
                    <a:p>
                      <a:pPr indent="0" lvl="0" marL="0" rtl="0" algn="l">
                        <a:spcBef>
                          <a:spcPts val="0"/>
                        </a:spcBef>
                        <a:spcAft>
                          <a:spcPts val="0"/>
                        </a:spcAft>
                        <a:buNone/>
                      </a:pPr>
                      <a:r>
                        <a:rPr lang="en"/>
                        <a:t>Presses the hints button</a:t>
                      </a:r>
                      <a:endParaRPr/>
                    </a:p>
                  </a:txBody>
                  <a:tcPr marT="91425" marB="91425" marR="91425" marL="91425"/>
                </a:tc>
                <a:tc>
                  <a:txBody>
                    <a:bodyPr/>
                    <a:lstStyle/>
                    <a:p>
                      <a:pPr indent="0" lvl="0" marL="0" rtl="0" algn="l">
                        <a:spcBef>
                          <a:spcPts val="0"/>
                        </a:spcBef>
                        <a:spcAft>
                          <a:spcPts val="0"/>
                        </a:spcAft>
                        <a:buNone/>
                      </a:pPr>
                      <a:r>
                        <a:rPr lang="en"/>
                        <a:t>Open the window (game interface stays open)</a:t>
                      </a:r>
                      <a:endParaRPr/>
                    </a:p>
                  </a:txBody>
                  <a:tcPr marT="91425" marB="91425" marR="91425" marL="91425"/>
                </a:tc>
              </a:tr>
              <a:tr h="381000">
                <a:tc>
                  <a:txBody>
                    <a:bodyPr/>
                    <a:lstStyle/>
                    <a:p>
                      <a:pPr indent="0" lvl="0" marL="0" rtl="0" algn="l">
                        <a:spcBef>
                          <a:spcPts val="0"/>
                        </a:spcBef>
                        <a:spcAft>
                          <a:spcPts val="0"/>
                        </a:spcAft>
                        <a:buNone/>
                      </a:pPr>
                      <a:r>
                        <a:rPr lang="en"/>
                        <a:t>Presses the dismiss button</a:t>
                      </a:r>
                      <a:endParaRPr/>
                    </a:p>
                  </a:txBody>
                  <a:tcPr marT="91425" marB="91425" marR="91425" marL="91425"/>
                </a:tc>
                <a:tc>
                  <a:txBody>
                    <a:bodyPr/>
                    <a:lstStyle/>
                    <a:p>
                      <a:pPr indent="0" lvl="0" marL="0" rtl="0" algn="l">
                        <a:spcBef>
                          <a:spcPts val="0"/>
                        </a:spcBef>
                        <a:spcAft>
                          <a:spcPts val="0"/>
                        </a:spcAft>
                        <a:buNone/>
                      </a:pPr>
                      <a:r>
                        <a:rPr lang="en"/>
                        <a:t>Closes the window </a:t>
                      </a:r>
                      <a:endParaRPr/>
                    </a:p>
                  </a:txBody>
                  <a:tcPr marT="91425" marB="91425" marR="91425" marL="91425"/>
                </a:tc>
              </a:tr>
              <a:tr h="381000">
                <a:tc>
                  <a:txBody>
                    <a:bodyPr/>
                    <a:lstStyle/>
                    <a:p>
                      <a:pPr indent="0" lvl="0" marL="0" rtl="0" algn="l">
                        <a:spcBef>
                          <a:spcPts val="0"/>
                        </a:spcBef>
                        <a:spcAft>
                          <a:spcPts val="0"/>
                        </a:spcAft>
                        <a:buNone/>
                      </a:pPr>
                      <a:r>
                        <a:rPr lang="en"/>
                        <a:t>Presses the x button</a:t>
                      </a:r>
                      <a:endParaRPr/>
                    </a:p>
                  </a:txBody>
                  <a:tcPr marT="91425" marB="91425" marR="91425" marL="91425"/>
                </a:tc>
                <a:tc>
                  <a:txBody>
                    <a:bodyPr/>
                    <a:lstStyle/>
                    <a:p>
                      <a:pPr indent="0" lvl="0" marL="0" rtl="0" algn="l">
                        <a:spcBef>
                          <a:spcPts val="0"/>
                        </a:spcBef>
                        <a:spcAft>
                          <a:spcPts val="0"/>
                        </a:spcAft>
                        <a:buNone/>
                      </a:pPr>
                      <a:r>
                        <a:rPr lang="en"/>
                        <a:t>Closes the </a:t>
                      </a:r>
                      <a:r>
                        <a:rPr lang="en"/>
                        <a:t>window</a:t>
                      </a:r>
                      <a:endParaRPr/>
                    </a:p>
                  </a:txBody>
                  <a:tcPr marT="91425" marB="91425" marR="91425" marL="91425"/>
                </a:tc>
              </a:tr>
            </a:tbl>
          </a:graphicData>
        </a:graphic>
      </p:graphicFrame>
      <p:pic>
        <p:nvPicPr>
          <p:cNvPr id="289" name="Google Shape;289;p40"/>
          <p:cNvPicPr preferRelativeResize="0"/>
          <p:nvPr/>
        </p:nvPicPr>
        <p:blipFill rotWithShape="1">
          <a:blip r:embed="rId3">
            <a:alphaModFix/>
          </a:blip>
          <a:srcRect b="0" l="0" r="0" t="17600"/>
          <a:stretch/>
        </p:blipFill>
        <p:spPr>
          <a:xfrm>
            <a:off x="367400" y="3744350"/>
            <a:ext cx="2190750" cy="1153775"/>
          </a:xfrm>
          <a:prstGeom prst="rect">
            <a:avLst/>
          </a:prstGeom>
          <a:noFill/>
          <a:ln>
            <a:noFill/>
          </a:ln>
        </p:spPr>
      </p:pic>
      <p:pic>
        <p:nvPicPr>
          <p:cNvPr id="290" name="Google Shape;290;p40"/>
          <p:cNvPicPr preferRelativeResize="0"/>
          <p:nvPr/>
        </p:nvPicPr>
        <p:blipFill>
          <a:blip r:embed="rId4">
            <a:alphaModFix/>
          </a:blip>
          <a:stretch>
            <a:fillRect/>
          </a:stretch>
        </p:blipFill>
        <p:spPr>
          <a:xfrm>
            <a:off x="5601600" y="4280263"/>
            <a:ext cx="2643371" cy="708825"/>
          </a:xfrm>
          <a:prstGeom prst="rect">
            <a:avLst/>
          </a:prstGeom>
          <a:noFill/>
          <a:ln>
            <a:noFill/>
          </a:ln>
        </p:spPr>
      </p:pic>
      <p:sp>
        <p:nvSpPr>
          <p:cNvPr id="291" name="Google Shape;291;p40"/>
          <p:cNvSpPr txBox="1"/>
          <p:nvPr/>
        </p:nvSpPr>
        <p:spPr>
          <a:xfrm>
            <a:off x="5601600" y="1171350"/>
            <a:ext cx="3230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Both my buttons functioned as expected. If the user presses the x in the top right corner, the window also closes.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For testing purposes I had program print confirmation when each button was pressed. </a:t>
            </a:r>
            <a:endParaRPr sz="1800">
              <a:solidFill>
                <a:schemeClr val="dk2"/>
              </a:solidFill>
            </a:endParaRPr>
          </a:p>
        </p:txBody>
      </p:sp>
      <p:cxnSp>
        <p:nvCxnSpPr>
          <p:cNvPr id="292" name="Google Shape;292;p40"/>
          <p:cNvCxnSpPr/>
          <p:nvPr/>
        </p:nvCxnSpPr>
        <p:spPr>
          <a:xfrm>
            <a:off x="6689625" y="3824275"/>
            <a:ext cx="194100" cy="422400"/>
          </a:xfrm>
          <a:prstGeom prst="straightConnector1">
            <a:avLst/>
          </a:prstGeom>
          <a:noFill/>
          <a:ln cap="flat" cmpd="sng" w="9525">
            <a:solidFill>
              <a:schemeClr val="dk2"/>
            </a:solidFill>
            <a:prstDash val="solid"/>
            <a:round/>
            <a:headEnd len="med" w="med" type="none"/>
            <a:tailEnd len="med" w="med" type="triangle"/>
          </a:ln>
        </p:spPr>
      </p:cxnSp>
      <p:pic>
        <p:nvPicPr>
          <p:cNvPr id="293" name="Google Shape;293;p40"/>
          <p:cNvPicPr preferRelativeResize="0"/>
          <p:nvPr/>
        </p:nvPicPr>
        <p:blipFill>
          <a:blip r:embed="rId5">
            <a:alphaModFix/>
          </a:blip>
          <a:stretch>
            <a:fillRect/>
          </a:stretch>
        </p:blipFill>
        <p:spPr>
          <a:xfrm>
            <a:off x="2670300" y="3245050"/>
            <a:ext cx="2444325" cy="1629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97" name="Shape 297"/>
        <p:cNvGrpSpPr/>
        <p:nvPr/>
      </p:nvGrpSpPr>
      <p:grpSpPr>
        <a:xfrm>
          <a:off x="0" y="0"/>
          <a:ext cx="0" cy="0"/>
          <a:chOff x="0" y="0"/>
          <a:chExt cx="0" cy="0"/>
        </a:xfrm>
      </p:grpSpPr>
      <p:sp>
        <p:nvSpPr>
          <p:cNvPr id="298" name="Google Shape;29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7 - Stats</a:t>
            </a:r>
            <a:endParaRPr/>
          </a:p>
        </p:txBody>
      </p:sp>
      <p:pic>
        <p:nvPicPr>
          <p:cNvPr id="299" name="Google Shape;299;p41" title="Screenshot 2025-05-22 at 9.56.32 PM.png"/>
          <p:cNvPicPr preferRelativeResize="0"/>
          <p:nvPr/>
        </p:nvPicPr>
        <p:blipFill>
          <a:blip r:embed="rId3">
            <a:alphaModFix/>
          </a:blip>
          <a:stretch>
            <a:fillRect/>
          </a:stretch>
        </p:blipFill>
        <p:spPr>
          <a:xfrm>
            <a:off x="152400" y="1170125"/>
            <a:ext cx="3640862" cy="3820975"/>
          </a:xfrm>
          <a:prstGeom prst="rect">
            <a:avLst/>
          </a:prstGeom>
          <a:noFill/>
          <a:ln>
            <a:noFill/>
          </a:ln>
        </p:spPr>
      </p:pic>
      <p:sp>
        <p:nvSpPr>
          <p:cNvPr id="300" name="Google Shape;300;p41"/>
          <p:cNvSpPr txBox="1"/>
          <p:nvPr/>
        </p:nvSpPr>
        <p:spPr>
          <a:xfrm>
            <a:off x="4006925" y="1255725"/>
            <a:ext cx="4577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a:t>
            </a:r>
            <a:r>
              <a:rPr lang="en" sz="1800">
                <a:solidFill>
                  <a:schemeClr val="dk2"/>
                </a:solidFill>
              </a:rPr>
              <a:t>component</a:t>
            </a:r>
            <a:r>
              <a:rPr lang="en" sz="1800">
                <a:solidFill>
                  <a:schemeClr val="dk2"/>
                </a:solidFill>
              </a:rPr>
              <a:t> displays a stats window with the score and rounds won as a </a:t>
            </a:r>
            <a:r>
              <a:rPr lang="en" sz="1800">
                <a:solidFill>
                  <a:schemeClr val="dk2"/>
                </a:solidFill>
              </a:rPr>
              <a:t>percentage</a:t>
            </a:r>
            <a:r>
              <a:rPr lang="en" sz="1800">
                <a:solidFill>
                  <a:schemeClr val="dk2"/>
                </a:solidFill>
              </a:rPr>
              <a:t>. When </a:t>
            </a:r>
            <a:r>
              <a:rPr lang="en" sz="1800">
                <a:solidFill>
                  <a:schemeClr val="dk2"/>
                </a:solidFill>
              </a:rPr>
              <a:t>integrated</a:t>
            </a:r>
            <a:r>
              <a:rPr lang="en" sz="1800">
                <a:solidFill>
                  <a:schemeClr val="dk2"/>
                </a:solidFill>
              </a:rPr>
              <a:t> into the final outcome, it will need to be disabled until at least one round has been played. This will be tested in my final outcome testing.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67" name="Google Shape;67;p15"/>
          <p:cNvGraphicFramePr/>
          <p:nvPr/>
        </p:nvGraphicFramePr>
        <p:xfrm>
          <a:off x="311700" y="1630775"/>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Wireframe and flowchart</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26/3</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2/4</a:t>
                      </a:r>
                      <a:endParaRPr sz="1100">
                        <a:latin typeface="Calibri"/>
                        <a:ea typeface="Calibri"/>
                        <a:cs typeface="Calibri"/>
                        <a:sym typeface="Calibri"/>
                      </a:endParaRPr>
                    </a:p>
                  </a:txBody>
                  <a:tcPr marT="63500" marB="63500" marR="63500" marL="63500"/>
                </a:tc>
              </a:tr>
            </a:tbl>
          </a:graphicData>
        </a:graphic>
      </p:graphicFrame>
      <p:graphicFrame>
        <p:nvGraphicFramePr>
          <p:cNvPr id="68" name="Google Shape;68;p15"/>
          <p:cNvGraphicFramePr/>
          <p:nvPr/>
        </p:nvGraphicFramePr>
        <p:xfrm>
          <a:off x="311700" y="2440875"/>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Planning and setting up to start coding.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made a simple wireframe using my colour scheme and broke down my project into a flowchart.</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Begin coding each component, starting with get rounds.</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Making the flowchart was </a:t>
                      </a:r>
                      <a:r>
                        <a:rPr lang="en" sz="1200">
                          <a:latin typeface="Calibri"/>
                          <a:ea typeface="Calibri"/>
                          <a:cs typeface="Calibri"/>
                          <a:sym typeface="Calibri"/>
                        </a:rPr>
                        <a:t>difficult</a:t>
                      </a:r>
                      <a:r>
                        <a:rPr lang="en" sz="1200">
                          <a:latin typeface="Calibri"/>
                          <a:ea typeface="Calibri"/>
                          <a:cs typeface="Calibri"/>
                          <a:sym typeface="Calibri"/>
                        </a:rPr>
                        <a:t> with the initial program I used. Switching to </a:t>
                      </a:r>
                      <a:r>
                        <a:rPr lang="en" sz="1200" u="sng">
                          <a:solidFill>
                            <a:schemeClr val="hlink"/>
                          </a:solidFill>
                          <a:latin typeface="Calibri"/>
                          <a:ea typeface="Calibri"/>
                          <a:cs typeface="Calibri"/>
                          <a:sym typeface="Calibri"/>
                          <a:hlinkClick r:id="rId3"/>
                        </a:rPr>
                        <a:t>draw.io</a:t>
                      </a:r>
                      <a:r>
                        <a:rPr lang="en" sz="1200">
                          <a:latin typeface="Calibri"/>
                          <a:ea typeface="Calibri"/>
                          <a:cs typeface="Calibri"/>
                          <a:sym typeface="Calibri"/>
                        </a:rPr>
                        <a:t> was more effective. </a:t>
                      </a:r>
                      <a:endParaRPr sz="1200">
                        <a:latin typeface="Calibri"/>
                        <a:ea typeface="Calibri"/>
                        <a:cs typeface="Calibri"/>
                        <a:sym typeface="Calibri"/>
                      </a:endParaRPr>
                    </a:p>
                  </a:txBody>
                  <a:tcPr marT="63500" marB="63500" marR="63500" marL="63500"/>
                </a:tc>
                <a:tc hMerge="1"/>
                <a:tc hMerge="1"/>
              </a:tr>
            </a:tbl>
          </a:graphicData>
        </a:graphic>
      </p:graphicFrame>
      <p:pic>
        <p:nvPicPr>
          <p:cNvPr id="69" name="Google Shape;69;p15"/>
          <p:cNvPicPr preferRelativeResize="0"/>
          <p:nvPr/>
        </p:nvPicPr>
        <p:blipFill>
          <a:blip r:embed="rId4">
            <a:alphaModFix/>
          </a:blip>
          <a:stretch>
            <a:fillRect/>
          </a:stretch>
        </p:blipFill>
        <p:spPr>
          <a:xfrm>
            <a:off x="6416575" y="1630775"/>
            <a:ext cx="2549275" cy="16239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04" name="Shape 304"/>
        <p:cNvGrpSpPr/>
        <p:nvPr/>
      </p:nvGrpSpPr>
      <p:grpSpPr>
        <a:xfrm>
          <a:off x="0" y="0"/>
          <a:ext cx="0" cy="0"/>
          <a:chOff x="0" y="0"/>
          <a:chExt cx="0" cy="0"/>
        </a:xfrm>
      </p:grpSpPr>
      <p:sp>
        <p:nvSpPr>
          <p:cNvPr id="305" name="Google Shape;30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Stats Test Plan</a:t>
            </a:r>
            <a:endParaRPr/>
          </a:p>
        </p:txBody>
      </p:sp>
      <p:pic>
        <p:nvPicPr>
          <p:cNvPr id="306" name="Google Shape;306;p42"/>
          <p:cNvPicPr preferRelativeResize="0"/>
          <p:nvPr/>
        </p:nvPicPr>
        <p:blipFill>
          <a:blip r:embed="rId3">
            <a:alphaModFix/>
          </a:blip>
          <a:stretch>
            <a:fillRect/>
          </a:stretch>
        </p:blipFill>
        <p:spPr>
          <a:xfrm>
            <a:off x="311700" y="3193550"/>
            <a:ext cx="2190750" cy="1400175"/>
          </a:xfrm>
          <a:prstGeom prst="rect">
            <a:avLst/>
          </a:prstGeom>
          <a:noFill/>
          <a:ln>
            <a:noFill/>
          </a:ln>
        </p:spPr>
      </p:pic>
      <p:pic>
        <p:nvPicPr>
          <p:cNvPr id="307" name="Google Shape;307;p42"/>
          <p:cNvPicPr preferRelativeResize="0"/>
          <p:nvPr/>
        </p:nvPicPr>
        <p:blipFill>
          <a:blip r:embed="rId4">
            <a:alphaModFix/>
          </a:blip>
          <a:stretch>
            <a:fillRect/>
          </a:stretch>
        </p:blipFill>
        <p:spPr>
          <a:xfrm>
            <a:off x="5812700" y="4211200"/>
            <a:ext cx="2133600" cy="657225"/>
          </a:xfrm>
          <a:prstGeom prst="rect">
            <a:avLst/>
          </a:prstGeom>
          <a:noFill/>
          <a:ln>
            <a:noFill/>
          </a:ln>
        </p:spPr>
      </p:pic>
      <p:pic>
        <p:nvPicPr>
          <p:cNvPr id="308" name="Google Shape;308;p42"/>
          <p:cNvPicPr preferRelativeResize="0"/>
          <p:nvPr/>
        </p:nvPicPr>
        <p:blipFill>
          <a:blip r:embed="rId5">
            <a:alphaModFix/>
          </a:blip>
          <a:stretch>
            <a:fillRect/>
          </a:stretch>
        </p:blipFill>
        <p:spPr>
          <a:xfrm>
            <a:off x="2645450" y="3193550"/>
            <a:ext cx="2528733" cy="1674875"/>
          </a:xfrm>
          <a:prstGeom prst="rect">
            <a:avLst/>
          </a:prstGeom>
          <a:noFill/>
          <a:ln>
            <a:noFill/>
          </a:ln>
        </p:spPr>
      </p:pic>
      <p:graphicFrame>
        <p:nvGraphicFramePr>
          <p:cNvPr id="309" name="Google Shape;309;p42"/>
          <p:cNvGraphicFramePr/>
          <p:nvPr/>
        </p:nvGraphicFramePr>
        <p:xfrm>
          <a:off x="311700" y="1171350"/>
          <a:ext cx="3000000" cy="3000000"/>
        </p:xfrm>
        <a:graphic>
          <a:graphicData uri="http://schemas.openxmlformats.org/drawingml/2006/table">
            <a:tbl>
              <a:tblPr>
                <a:noFill/>
                <a:tableStyleId>{D9734378-4C98-4CF1-A6DD-6BEA6C752134}</a:tableStyleId>
              </a:tblPr>
              <a:tblGrid>
                <a:gridCol w="2556950"/>
                <a:gridCol w="2556950"/>
              </a:tblGrid>
              <a:tr h="381000">
                <a:tc>
                  <a:txBody>
                    <a:bodyPr/>
                    <a:lstStyle/>
                    <a:p>
                      <a:pPr indent="0" lvl="0" marL="0" rtl="0" algn="l">
                        <a:spcBef>
                          <a:spcPts val="0"/>
                        </a:spcBef>
                        <a:spcAft>
                          <a:spcPts val="0"/>
                        </a:spcAft>
                        <a:buNone/>
                      </a:pPr>
                      <a:r>
                        <a:rPr lang="en" sz="2200"/>
                        <a:t>Input</a:t>
                      </a:r>
                      <a:endParaRPr sz="2200"/>
                    </a:p>
                  </a:txBody>
                  <a:tcPr marT="91425" marB="91425" marR="91425" marL="91425"/>
                </a:tc>
                <a:tc>
                  <a:txBody>
                    <a:bodyPr/>
                    <a:lstStyle/>
                    <a:p>
                      <a:pPr indent="0" lvl="0" marL="0" rtl="0" algn="l">
                        <a:spcBef>
                          <a:spcPts val="0"/>
                        </a:spcBef>
                        <a:spcAft>
                          <a:spcPts val="0"/>
                        </a:spcAft>
                        <a:buNone/>
                      </a:pPr>
                      <a:r>
                        <a:rPr lang="en" sz="2200"/>
                        <a:t>Expected output</a:t>
                      </a:r>
                      <a:endParaRPr sz="2200"/>
                    </a:p>
                  </a:txBody>
                  <a:tcPr marT="91425" marB="91425" marR="91425" marL="91425"/>
                </a:tc>
              </a:tr>
              <a:tr h="381000">
                <a:tc>
                  <a:txBody>
                    <a:bodyPr/>
                    <a:lstStyle/>
                    <a:p>
                      <a:pPr indent="0" lvl="0" marL="0" rtl="0" algn="l">
                        <a:spcBef>
                          <a:spcPts val="0"/>
                        </a:spcBef>
                        <a:spcAft>
                          <a:spcPts val="0"/>
                        </a:spcAft>
                        <a:buNone/>
                      </a:pPr>
                      <a:r>
                        <a:rPr lang="en"/>
                        <a:t>Presses the stats button</a:t>
                      </a:r>
                      <a:endParaRPr/>
                    </a:p>
                  </a:txBody>
                  <a:tcPr marT="91425" marB="91425" marR="91425" marL="91425"/>
                </a:tc>
                <a:tc>
                  <a:txBody>
                    <a:bodyPr/>
                    <a:lstStyle/>
                    <a:p>
                      <a:pPr indent="0" lvl="0" marL="0" rtl="0" algn="l">
                        <a:spcBef>
                          <a:spcPts val="0"/>
                        </a:spcBef>
                        <a:spcAft>
                          <a:spcPts val="0"/>
                        </a:spcAft>
                        <a:buNone/>
                      </a:pPr>
                      <a:r>
                        <a:rPr lang="en"/>
                        <a:t>Open the window (game interface stays open)</a:t>
                      </a:r>
                      <a:endParaRPr/>
                    </a:p>
                  </a:txBody>
                  <a:tcPr marT="91425" marB="91425" marR="91425" marL="91425"/>
                </a:tc>
              </a:tr>
              <a:tr h="381000">
                <a:tc>
                  <a:txBody>
                    <a:bodyPr/>
                    <a:lstStyle/>
                    <a:p>
                      <a:pPr indent="0" lvl="0" marL="0" rtl="0" algn="l">
                        <a:spcBef>
                          <a:spcPts val="0"/>
                        </a:spcBef>
                        <a:spcAft>
                          <a:spcPts val="0"/>
                        </a:spcAft>
                        <a:buNone/>
                      </a:pPr>
                      <a:r>
                        <a:rPr lang="en"/>
                        <a:t>Presses the dismiss button</a:t>
                      </a:r>
                      <a:endParaRPr/>
                    </a:p>
                  </a:txBody>
                  <a:tcPr marT="91425" marB="91425" marR="91425" marL="91425"/>
                </a:tc>
                <a:tc>
                  <a:txBody>
                    <a:bodyPr/>
                    <a:lstStyle/>
                    <a:p>
                      <a:pPr indent="0" lvl="0" marL="0" rtl="0" algn="l">
                        <a:spcBef>
                          <a:spcPts val="0"/>
                        </a:spcBef>
                        <a:spcAft>
                          <a:spcPts val="0"/>
                        </a:spcAft>
                        <a:buNone/>
                      </a:pPr>
                      <a:r>
                        <a:rPr lang="en"/>
                        <a:t>Closes the window </a:t>
                      </a:r>
                      <a:endParaRPr/>
                    </a:p>
                  </a:txBody>
                  <a:tcPr marT="91425" marB="91425" marR="91425" marL="91425"/>
                </a:tc>
              </a:tr>
              <a:tr h="381000">
                <a:tc>
                  <a:txBody>
                    <a:bodyPr/>
                    <a:lstStyle/>
                    <a:p>
                      <a:pPr indent="0" lvl="0" marL="0" rtl="0" algn="l">
                        <a:spcBef>
                          <a:spcPts val="0"/>
                        </a:spcBef>
                        <a:spcAft>
                          <a:spcPts val="0"/>
                        </a:spcAft>
                        <a:buNone/>
                      </a:pPr>
                      <a:r>
                        <a:rPr lang="en"/>
                        <a:t>Presses the x button</a:t>
                      </a:r>
                      <a:endParaRPr/>
                    </a:p>
                  </a:txBody>
                  <a:tcPr marT="91425" marB="91425" marR="91425" marL="91425"/>
                </a:tc>
                <a:tc>
                  <a:txBody>
                    <a:bodyPr/>
                    <a:lstStyle/>
                    <a:p>
                      <a:pPr indent="0" lvl="0" marL="0" rtl="0" algn="l">
                        <a:spcBef>
                          <a:spcPts val="0"/>
                        </a:spcBef>
                        <a:spcAft>
                          <a:spcPts val="0"/>
                        </a:spcAft>
                        <a:buNone/>
                      </a:pPr>
                      <a:r>
                        <a:rPr lang="en"/>
                        <a:t>Closes the window</a:t>
                      </a:r>
                      <a:endParaRPr/>
                    </a:p>
                  </a:txBody>
                  <a:tcPr marT="91425" marB="91425" marR="91425" marL="91425"/>
                </a:tc>
              </a:tr>
            </a:tbl>
          </a:graphicData>
        </a:graphic>
      </p:graphicFrame>
      <p:sp>
        <p:nvSpPr>
          <p:cNvPr id="310" name="Google Shape;310;p42"/>
          <p:cNvSpPr txBox="1"/>
          <p:nvPr/>
        </p:nvSpPr>
        <p:spPr>
          <a:xfrm>
            <a:off x="5601600" y="1034088"/>
            <a:ext cx="3230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Both my buttons functioned as expected. If the user presses the x in the top right corner, the window also closes.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For testing purposes I had program print confirmation when each button was pressed. </a:t>
            </a:r>
            <a:endParaRPr sz="1800">
              <a:solidFill>
                <a:schemeClr val="dk2"/>
              </a:solidFill>
            </a:endParaRPr>
          </a:p>
        </p:txBody>
      </p:sp>
      <p:cxnSp>
        <p:nvCxnSpPr>
          <p:cNvPr id="311" name="Google Shape;311;p42"/>
          <p:cNvCxnSpPr/>
          <p:nvPr/>
        </p:nvCxnSpPr>
        <p:spPr>
          <a:xfrm>
            <a:off x="6689625" y="3687013"/>
            <a:ext cx="194100" cy="422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15" name="Shape 315"/>
        <p:cNvGrpSpPr/>
        <p:nvPr/>
      </p:nvGrpSpPr>
      <p:grpSpPr>
        <a:xfrm>
          <a:off x="0" y="0"/>
          <a:ext cx="0" cy="0"/>
          <a:chOff x="0" y="0"/>
          <a:chExt cx="0" cy="0"/>
        </a:xfrm>
      </p:grpSpPr>
      <p:sp>
        <p:nvSpPr>
          <p:cNvPr id="316" name="Google Shape;31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8 - End game</a:t>
            </a:r>
            <a:endParaRPr/>
          </a:p>
        </p:txBody>
      </p:sp>
      <p:sp>
        <p:nvSpPr>
          <p:cNvPr id="317" name="Google Shape;317;p43"/>
          <p:cNvSpPr txBox="1"/>
          <p:nvPr/>
        </p:nvSpPr>
        <p:spPr>
          <a:xfrm>
            <a:off x="4006925" y="1255725"/>
            <a:ext cx="4577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component was a new addition after my first round of user testing. It’s a button available while the usr is playing the game that takes them back to the choose rounds window. At the end of a game, the button text switches to Play Again.</a:t>
            </a:r>
            <a:endParaRPr sz="1800">
              <a:solidFill>
                <a:schemeClr val="dk2"/>
              </a:solidFill>
            </a:endParaRPr>
          </a:p>
        </p:txBody>
      </p:sp>
      <p:pic>
        <p:nvPicPr>
          <p:cNvPr id="318" name="Google Shape;318;p43" title="Screenshot 2025-05-23 at 10.06.23 PM.png"/>
          <p:cNvPicPr preferRelativeResize="0"/>
          <p:nvPr/>
        </p:nvPicPr>
        <p:blipFill>
          <a:blip r:embed="rId3">
            <a:alphaModFix/>
          </a:blip>
          <a:stretch>
            <a:fillRect/>
          </a:stretch>
        </p:blipFill>
        <p:spPr>
          <a:xfrm>
            <a:off x="152400" y="1170125"/>
            <a:ext cx="3702125" cy="35843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22" name="Shape 322"/>
        <p:cNvGrpSpPr/>
        <p:nvPr/>
      </p:nvGrpSpPr>
      <p:grpSpPr>
        <a:xfrm>
          <a:off x="0" y="0"/>
          <a:ext cx="0" cy="0"/>
          <a:chOff x="0" y="0"/>
          <a:chExt cx="0" cy="0"/>
        </a:xfrm>
      </p:grpSpPr>
      <p:sp>
        <p:nvSpPr>
          <p:cNvPr id="323" name="Google Shape;32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 game Test Plan</a:t>
            </a:r>
            <a:endParaRPr/>
          </a:p>
        </p:txBody>
      </p:sp>
      <p:graphicFrame>
        <p:nvGraphicFramePr>
          <p:cNvPr id="324" name="Google Shape;324;p44"/>
          <p:cNvGraphicFramePr/>
          <p:nvPr/>
        </p:nvGraphicFramePr>
        <p:xfrm>
          <a:off x="311700" y="1171350"/>
          <a:ext cx="3000000" cy="3000000"/>
        </p:xfrm>
        <a:graphic>
          <a:graphicData uri="http://schemas.openxmlformats.org/drawingml/2006/table">
            <a:tbl>
              <a:tblPr>
                <a:noFill/>
                <a:tableStyleId>{D9734378-4C98-4CF1-A6DD-6BEA6C752134}</a:tableStyleId>
              </a:tblPr>
              <a:tblGrid>
                <a:gridCol w="2556950"/>
                <a:gridCol w="2556950"/>
              </a:tblGrid>
              <a:tr h="381000">
                <a:tc>
                  <a:txBody>
                    <a:bodyPr/>
                    <a:lstStyle/>
                    <a:p>
                      <a:pPr indent="0" lvl="0" marL="0" rtl="0" algn="l">
                        <a:spcBef>
                          <a:spcPts val="0"/>
                        </a:spcBef>
                        <a:spcAft>
                          <a:spcPts val="0"/>
                        </a:spcAft>
                        <a:buNone/>
                      </a:pPr>
                      <a:r>
                        <a:rPr lang="en" sz="2200"/>
                        <a:t>Input</a:t>
                      </a:r>
                      <a:endParaRPr sz="2200"/>
                    </a:p>
                  </a:txBody>
                  <a:tcPr marT="91425" marB="91425" marR="91425" marL="91425"/>
                </a:tc>
                <a:tc>
                  <a:txBody>
                    <a:bodyPr/>
                    <a:lstStyle/>
                    <a:p>
                      <a:pPr indent="0" lvl="0" marL="0" rtl="0" algn="l">
                        <a:spcBef>
                          <a:spcPts val="0"/>
                        </a:spcBef>
                        <a:spcAft>
                          <a:spcPts val="0"/>
                        </a:spcAft>
                        <a:buNone/>
                      </a:pPr>
                      <a:r>
                        <a:rPr lang="en" sz="2200"/>
                        <a:t>Expected output</a:t>
                      </a:r>
                      <a:endParaRPr sz="2200"/>
                    </a:p>
                  </a:txBody>
                  <a:tcPr marT="91425" marB="91425" marR="91425" marL="91425"/>
                </a:tc>
              </a:tr>
              <a:tr h="381000">
                <a:tc>
                  <a:txBody>
                    <a:bodyPr/>
                    <a:lstStyle/>
                    <a:p>
                      <a:pPr indent="0" lvl="0" marL="0" rtl="0" algn="l">
                        <a:spcBef>
                          <a:spcPts val="0"/>
                        </a:spcBef>
                        <a:spcAft>
                          <a:spcPts val="0"/>
                        </a:spcAft>
                        <a:buNone/>
                      </a:pPr>
                      <a:r>
                        <a:rPr lang="en"/>
                        <a:t>Presses the end button</a:t>
                      </a:r>
                      <a:endParaRPr/>
                    </a:p>
                  </a:txBody>
                  <a:tcPr marT="91425" marB="91425" marR="91425" marL="91425"/>
                </a:tc>
                <a:tc>
                  <a:txBody>
                    <a:bodyPr/>
                    <a:lstStyle/>
                    <a:p>
                      <a:pPr indent="0" lvl="0" marL="0" rtl="0" algn="l">
                        <a:spcBef>
                          <a:spcPts val="0"/>
                        </a:spcBef>
                        <a:spcAft>
                          <a:spcPts val="0"/>
                        </a:spcAft>
                        <a:buNone/>
                      </a:pPr>
                      <a:r>
                        <a:rPr lang="en"/>
                        <a:t>Close the window - open the rounds window</a:t>
                      </a:r>
                      <a:endParaRPr/>
                    </a:p>
                  </a:txBody>
                  <a:tcPr marT="91425" marB="91425" marR="91425" marL="91425"/>
                </a:tc>
              </a:tr>
              <a:tr h="381000">
                <a:tc>
                  <a:txBody>
                    <a:bodyPr/>
                    <a:lstStyle/>
                    <a:p>
                      <a:pPr indent="0" lvl="0" marL="0" rtl="0" algn="l">
                        <a:spcBef>
                          <a:spcPts val="0"/>
                        </a:spcBef>
                        <a:spcAft>
                          <a:spcPts val="0"/>
                        </a:spcAft>
                        <a:buNone/>
                      </a:pPr>
                      <a:r>
                        <a:rPr lang="en"/>
                        <a:t>Presses play again</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Close the window - open the rounds window</a:t>
                      </a:r>
                      <a:endParaRPr/>
                    </a:p>
                  </a:txBody>
                  <a:tcPr marT="91425" marB="91425" marR="91425" marL="91425"/>
                </a:tc>
              </a:tr>
            </a:tbl>
          </a:graphicData>
        </a:graphic>
      </p:graphicFrame>
      <p:pic>
        <p:nvPicPr>
          <p:cNvPr id="325" name="Google Shape;325;p44"/>
          <p:cNvPicPr preferRelativeResize="0"/>
          <p:nvPr/>
        </p:nvPicPr>
        <p:blipFill>
          <a:blip r:embed="rId3">
            <a:alphaModFix/>
          </a:blip>
          <a:stretch>
            <a:fillRect/>
          </a:stretch>
        </p:blipFill>
        <p:spPr>
          <a:xfrm>
            <a:off x="311710" y="3062195"/>
            <a:ext cx="1705527" cy="1901580"/>
          </a:xfrm>
          <a:prstGeom prst="rect">
            <a:avLst/>
          </a:prstGeom>
          <a:noFill/>
          <a:ln>
            <a:noFill/>
          </a:ln>
        </p:spPr>
      </p:pic>
      <p:pic>
        <p:nvPicPr>
          <p:cNvPr id="326" name="Google Shape;326;p44"/>
          <p:cNvPicPr preferRelativeResize="0"/>
          <p:nvPr/>
        </p:nvPicPr>
        <p:blipFill>
          <a:blip r:embed="rId4">
            <a:alphaModFix/>
          </a:blip>
          <a:stretch>
            <a:fillRect/>
          </a:stretch>
        </p:blipFill>
        <p:spPr>
          <a:xfrm>
            <a:off x="2124517" y="4580764"/>
            <a:ext cx="1140721" cy="383018"/>
          </a:xfrm>
          <a:prstGeom prst="rect">
            <a:avLst/>
          </a:prstGeom>
          <a:noFill/>
          <a:ln>
            <a:noFill/>
          </a:ln>
        </p:spPr>
      </p:pic>
      <p:pic>
        <p:nvPicPr>
          <p:cNvPr id="327" name="Google Shape;327;p44"/>
          <p:cNvPicPr preferRelativeResize="0"/>
          <p:nvPr/>
        </p:nvPicPr>
        <p:blipFill>
          <a:blip r:embed="rId5">
            <a:alphaModFix/>
          </a:blip>
          <a:stretch>
            <a:fillRect/>
          </a:stretch>
        </p:blipFill>
        <p:spPr>
          <a:xfrm>
            <a:off x="6440357" y="2428125"/>
            <a:ext cx="2478496" cy="2577125"/>
          </a:xfrm>
          <a:prstGeom prst="rect">
            <a:avLst/>
          </a:prstGeom>
          <a:noFill/>
          <a:ln>
            <a:noFill/>
          </a:ln>
        </p:spPr>
      </p:pic>
      <p:sp>
        <p:nvSpPr>
          <p:cNvPr id="328" name="Google Shape;328;p44"/>
          <p:cNvSpPr txBox="1"/>
          <p:nvPr/>
        </p:nvSpPr>
        <p:spPr>
          <a:xfrm>
            <a:off x="2124525" y="3202438"/>
            <a:ext cx="2540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Pressing End closes the window, as confirmed in my testing text</a:t>
            </a:r>
            <a:endParaRPr sz="1800">
              <a:solidFill>
                <a:schemeClr val="dk2"/>
              </a:solidFill>
            </a:endParaRPr>
          </a:p>
        </p:txBody>
      </p:sp>
      <p:sp>
        <p:nvSpPr>
          <p:cNvPr id="329" name="Google Shape;329;p44"/>
          <p:cNvSpPr txBox="1"/>
          <p:nvPr/>
        </p:nvSpPr>
        <p:spPr>
          <a:xfrm>
            <a:off x="6374100" y="858225"/>
            <a:ext cx="2769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When all rounds have been played, the button switches to Play Again. This also functions as expected. </a:t>
            </a:r>
            <a:endParaRPr sz="18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33" name="Shape 333"/>
        <p:cNvGrpSpPr/>
        <p:nvPr/>
      </p:nvGrpSpPr>
      <p:grpSpPr>
        <a:xfrm>
          <a:off x="0" y="0"/>
          <a:ext cx="0" cy="0"/>
          <a:chOff x="0" y="0"/>
          <a:chExt cx="0" cy="0"/>
        </a:xfrm>
      </p:grpSpPr>
      <p:sp>
        <p:nvSpPr>
          <p:cNvPr id="334" name="Google Shape;334;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outcome versions</a:t>
            </a:r>
            <a:endParaRPr/>
          </a:p>
        </p:txBody>
      </p:sp>
      <p:sp>
        <p:nvSpPr>
          <p:cNvPr id="335" name="Google Shape;335;p45"/>
          <p:cNvSpPr txBox="1"/>
          <p:nvPr/>
        </p:nvSpPr>
        <p:spPr>
          <a:xfrm>
            <a:off x="311700" y="1175800"/>
            <a:ext cx="85206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 put my final program together in steps. This was to keep track of if everything was </a:t>
            </a:r>
            <a:r>
              <a:rPr lang="en" sz="1800">
                <a:solidFill>
                  <a:schemeClr val="dk2"/>
                </a:solidFill>
              </a:rPr>
              <a:t>integrating</a:t>
            </a:r>
            <a:r>
              <a:rPr lang="en" sz="1800">
                <a:solidFill>
                  <a:schemeClr val="dk2"/>
                </a:solidFill>
              </a:rPr>
              <a:t> properly. I </a:t>
            </a:r>
            <a:r>
              <a:rPr lang="en" sz="1800">
                <a:solidFill>
                  <a:schemeClr val="dk2"/>
                </a:solidFill>
              </a:rPr>
              <a:t>regularly</a:t>
            </a:r>
            <a:r>
              <a:rPr lang="en" sz="1800">
                <a:solidFill>
                  <a:schemeClr val="dk2"/>
                </a:solidFill>
              </a:rPr>
              <a:t> checked that the program worked as expected before </a:t>
            </a:r>
            <a:r>
              <a:rPr lang="en" sz="1800">
                <a:solidFill>
                  <a:schemeClr val="dk2"/>
                </a:solidFill>
              </a:rPr>
              <a:t>integrating</a:t>
            </a:r>
            <a:r>
              <a:rPr lang="en" sz="1800">
                <a:solidFill>
                  <a:schemeClr val="dk2"/>
                </a:solidFill>
              </a:rPr>
              <a:t> another component.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Functions for one round - </a:t>
            </a:r>
            <a:r>
              <a:rPr i="1" lang="en" sz="1800">
                <a:solidFill>
                  <a:schemeClr val="dk2"/>
                </a:solidFill>
              </a:rPr>
              <a:t>(</a:t>
            </a:r>
            <a:r>
              <a:rPr i="1" lang="en" sz="1800">
                <a:solidFill>
                  <a:schemeClr val="dk2"/>
                </a:solidFill>
              </a:rPr>
              <a:t>Get rounds leading to game interface with get artists and get answers)</a:t>
            </a:r>
            <a:endParaRPr i="1"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Functions</a:t>
            </a:r>
            <a:r>
              <a:rPr lang="en" sz="1800">
                <a:solidFill>
                  <a:schemeClr val="dk2"/>
                </a:solidFill>
              </a:rPr>
              <a:t> for multiple rounds with working buttons - </a:t>
            </a:r>
            <a:r>
              <a:rPr i="1" lang="en" sz="1800">
                <a:solidFill>
                  <a:schemeClr val="dk2"/>
                </a:solidFill>
              </a:rPr>
              <a:t>(hints and stats incorporated and button commands work)</a:t>
            </a:r>
            <a:endParaRPr i="1"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Any extra refinements based on user testing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After version 3, I decided another round of testing was needed, so there are four versions of my final outcome. </a:t>
            </a:r>
            <a:endParaRPr sz="180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39" name="Shape 339"/>
        <p:cNvGrpSpPr/>
        <p:nvPr/>
      </p:nvGrpSpPr>
      <p:grpSpPr>
        <a:xfrm>
          <a:off x="0" y="0"/>
          <a:ext cx="0" cy="0"/>
          <a:chOff x="0" y="0"/>
          <a:chExt cx="0" cy="0"/>
        </a:xfrm>
      </p:grpSpPr>
      <p:sp>
        <p:nvSpPr>
          <p:cNvPr id="340" name="Google Shape;34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outcome testing</a:t>
            </a:r>
            <a:r>
              <a:rPr lang="en"/>
              <a:t> version 1</a:t>
            </a:r>
            <a:endParaRPr/>
          </a:p>
        </p:txBody>
      </p:sp>
      <p:pic>
        <p:nvPicPr>
          <p:cNvPr id="341" name="Google Shape;341;p46"/>
          <p:cNvPicPr preferRelativeResize="0"/>
          <p:nvPr/>
        </p:nvPicPr>
        <p:blipFill rotWithShape="1">
          <a:blip r:embed="rId3">
            <a:alphaModFix/>
          </a:blip>
          <a:srcRect b="0" l="0" r="0" t="10007"/>
          <a:stretch/>
        </p:blipFill>
        <p:spPr>
          <a:xfrm>
            <a:off x="152400" y="2777500"/>
            <a:ext cx="2547500" cy="2213600"/>
          </a:xfrm>
          <a:prstGeom prst="rect">
            <a:avLst/>
          </a:prstGeom>
          <a:noFill/>
          <a:ln>
            <a:noFill/>
          </a:ln>
        </p:spPr>
      </p:pic>
      <p:pic>
        <p:nvPicPr>
          <p:cNvPr id="342" name="Google Shape;342;p46"/>
          <p:cNvPicPr preferRelativeResize="0"/>
          <p:nvPr/>
        </p:nvPicPr>
        <p:blipFill rotWithShape="1">
          <a:blip r:embed="rId4">
            <a:alphaModFix/>
          </a:blip>
          <a:srcRect b="0" l="0" r="0" t="10007"/>
          <a:stretch/>
        </p:blipFill>
        <p:spPr>
          <a:xfrm>
            <a:off x="2852300" y="2777500"/>
            <a:ext cx="2547500" cy="2213600"/>
          </a:xfrm>
          <a:prstGeom prst="rect">
            <a:avLst/>
          </a:prstGeom>
          <a:noFill/>
          <a:ln>
            <a:noFill/>
          </a:ln>
        </p:spPr>
      </p:pic>
      <p:pic>
        <p:nvPicPr>
          <p:cNvPr id="343" name="Google Shape;343;p46"/>
          <p:cNvPicPr preferRelativeResize="0"/>
          <p:nvPr/>
        </p:nvPicPr>
        <p:blipFill rotWithShape="1">
          <a:blip r:embed="rId5">
            <a:alphaModFix/>
          </a:blip>
          <a:srcRect b="0" l="0" r="0" t="10007"/>
          <a:stretch/>
        </p:blipFill>
        <p:spPr>
          <a:xfrm>
            <a:off x="5552200" y="2777500"/>
            <a:ext cx="2547475" cy="2213600"/>
          </a:xfrm>
          <a:prstGeom prst="rect">
            <a:avLst/>
          </a:prstGeom>
          <a:noFill/>
          <a:ln>
            <a:noFill/>
          </a:ln>
        </p:spPr>
      </p:pic>
      <p:sp>
        <p:nvSpPr>
          <p:cNvPr id="344" name="Google Shape;344;p46"/>
          <p:cNvSpPr txBox="1"/>
          <p:nvPr/>
        </p:nvSpPr>
        <p:spPr>
          <a:xfrm>
            <a:off x="252125" y="1050250"/>
            <a:ext cx="8670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Stage 1 of </a:t>
            </a:r>
            <a:r>
              <a:rPr lang="en" sz="1800">
                <a:solidFill>
                  <a:schemeClr val="dk2"/>
                </a:solidFill>
              </a:rPr>
              <a:t>assembling</a:t>
            </a:r>
            <a:r>
              <a:rPr lang="en" sz="1800">
                <a:solidFill>
                  <a:schemeClr val="dk2"/>
                </a:solidFill>
              </a:rPr>
              <a:t> my final outcome. The program f</a:t>
            </a:r>
            <a:r>
              <a:rPr lang="en" sz="1800">
                <a:solidFill>
                  <a:schemeClr val="dk2"/>
                </a:solidFill>
              </a:rPr>
              <a:t>unctions for one round - </a:t>
            </a:r>
            <a:r>
              <a:rPr i="1" lang="en" sz="1800">
                <a:solidFill>
                  <a:schemeClr val="dk2"/>
                </a:solidFill>
              </a:rPr>
              <a:t>(Get rounds leading to game interface with get artists and get answers)</a:t>
            </a:r>
            <a:endParaRPr i="1" sz="1800">
              <a:solidFill>
                <a:schemeClr val="dk2"/>
              </a:solidFill>
            </a:endParaRPr>
          </a:p>
          <a:p>
            <a:pPr indent="0" lvl="0" marL="0" rtl="0" algn="l">
              <a:spcBef>
                <a:spcPts val="0"/>
              </a:spcBef>
              <a:spcAft>
                <a:spcPts val="0"/>
              </a:spcAft>
              <a:buNone/>
            </a:pPr>
            <a:r>
              <a:t/>
            </a:r>
            <a:endParaRPr i="1" sz="1800">
              <a:solidFill>
                <a:schemeClr val="dk2"/>
              </a:solidFill>
            </a:endParaRPr>
          </a:p>
          <a:p>
            <a:pPr indent="0" lvl="0" marL="0" rtl="0" algn="l">
              <a:spcBef>
                <a:spcPts val="0"/>
              </a:spcBef>
              <a:spcAft>
                <a:spcPts val="0"/>
              </a:spcAft>
              <a:buNone/>
            </a:pPr>
            <a:r>
              <a:rPr lang="en" sz="1800">
                <a:solidFill>
                  <a:schemeClr val="dk2"/>
                </a:solidFill>
              </a:rPr>
              <a:t>I incorporated the get rounds, get artists, get answer, and game interface functions. The game functions for one round, but none of the buttons are functioning.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48" name="Shape 348"/>
        <p:cNvGrpSpPr/>
        <p:nvPr/>
      </p:nvGrpSpPr>
      <p:grpSpPr>
        <a:xfrm>
          <a:off x="0" y="0"/>
          <a:ext cx="0" cy="0"/>
          <a:chOff x="0" y="0"/>
          <a:chExt cx="0" cy="0"/>
        </a:xfrm>
      </p:grpSpPr>
      <p:sp>
        <p:nvSpPr>
          <p:cNvPr id="349" name="Google Shape;349;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outcome testing version 2</a:t>
            </a:r>
            <a:endParaRPr/>
          </a:p>
        </p:txBody>
      </p:sp>
      <p:pic>
        <p:nvPicPr>
          <p:cNvPr id="350" name="Google Shape;350;p47"/>
          <p:cNvPicPr preferRelativeResize="0"/>
          <p:nvPr/>
        </p:nvPicPr>
        <p:blipFill rotWithShape="1">
          <a:blip r:embed="rId3">
            <a:alphaModFix/>
          </a:blip>
          <a:srcRect b="0" l="0" r="0" t="7278"/>
          <a:stretch/>
        </p:blipFill>
        <p:spPr>
          <a:xfrm>
            <a:off x="111075" y="2909125"/>
            <a:ext cx="2078668" cy="1754700"/>
          </a:xfrm>
          <a:prstGeom prst="rect">
            <a:avLst/>
          </a:prstGeom>
          <a:noFill/>
          <a:ln>
            <a:noFill/>
          </a:ln>
        </p:spPr>
      </p:pic>
      <p:pic>
        <p:nvPicPr>
          <p:cNvPr id="351" name="Google Shape;351;p47"/>
          <p:cNvPicPr preferRelativeResize="0"/>
          <p:nvPr/>
        </p:nvPicPr>
        <p:blipFill rotWithShape="1">
          <a:blip r:embed="rId4">
            <a:alphaModFix/>
          </a:blip>
          <a:srcRect b="0" l="0" r="0" t="7278"/>
          <a:stretch/>
        </p:blipFill>
        <p:spPr>
          <a:xfrm>
            <a:off x="2357452" y="2909125"/>
            <a:ext cx="2078687" cy="1754700"/>
          </a:xfrm>
          <a:prstGeom prst="rect">
            <a:avLst/>
          </a:prstGeom>
          <a:noFill/>
          <a:ln>
            <a:noFill/>
          </a:ln>
        </p:spPr>
      </p:pic>
      <p:pic>
        <p:nvPicPr>
          <p:cNvPr id="352" name="Google Shape;352;p47"/>
          <p:cNvPicPr preferRelativeResize="0"/>
          <p:nvPr/>
        </p:nvPicPr>
        <p:blipFill rotWithShape="1">
          <a:blip r:embed="rId5">
            <a:alphaModFix/>
          </a:blip>
          <a:srcRect b="0" l="0" r="0" t="7278"/>
          <a:stretch/>
        </p:blipFill>
        <p:spPr>
          <a:xfrm>
            <a:off x="4603841" y="2909125"/>
            <a:ext cx="2078668" cy="1754700"/>
          </a:xfrm>
          <a:prstGeom prst="rect">
            <a:avLst/>
          </a:prstGeom>
          <a:noFill/>
          <a:ln>
            <a:noFill/>
          </a:ln>
        </p:spPr>
      </p:pic>
      <p:sp>
        <p:nvSpPr>
          <p:cNvPr id="353" name="Google Shape;353;p47"/>
          <p:cNvSpPr txBox="1"/>
          <p:nvPr/>
        </p:nvSpPr>
        <p:spPr>
          <a:xfrm>
            <a:off x="152400" y="1017725"/>
            <a:ext cx="88581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The program f</a:t>
            </a:r>
            <a:r>
              <a:rPr lang="en" sz="1700">
                <a:solidFill>
                  <a:schemeClr val="dk2"/>
                </a:solidFill>
              </a:rPr>
              <a:t>unctions for multiple rounds with working buttons - </a:t>
            </a:r>
            <a:r>
              <a:rPr i="1" lang="en" sz="1700">
                <a:solidFill>
                  <a:schemeClr val="dk2"/>
                </a:solidFill>
              </a:rPr>
              <a:t>(hints and stats incorporated and button commands work)</a:t>
            </a:r>
            <a:endParaRPr i="1"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rPr lang="en" sz="1700">
                <a:solidFill>
                  <a:schemeClr val="dk2"/>
                </a:solidFill>
              </a:rPr>
              <a:t>I incorporated the rest of my components and tested. The program functions correctly for multiple rounds. Hints and stats buttons work.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rPr b="1" lang="en">
                <a:solidFill>
                  <a:schemeClr val="dk2"/>
                </a:solidFill>
              </a:rPr>
              <a:t>Artists are displayed: </a:t>
            </a:r>
            <a:r>
              <a:rPr lang="en">
                <a:solidFill>
                  <a:schemeClr val="dk2"/>
                </a:solidFill>
              </a:rPr>
              <a:t>     </a:t>
            </a:r>
            <a:r>
              <a:rPr b="1" lang="en">
                <a:solidFill>
                  <a:schemeClr val="dk2"/>
                </a:solidFill>
              </a:rPr>
              <a:t>Correct/incorrect works:</a:t>
            </a:r>
            <a:r>
              <a:rPr lang="en">
                <a:solidFill>
                  <a:schemeClr val="dk2"/>
                </a:solidFill>
              </a:rPr>
              <a:t>     </a:t>
            </a:r>
            <a:r>
              <a:rPr b="1" lang="en">
                <a:solidFill>
                  <a:schemeClr val="dk2"/>
                </a:solidFill>
              </a:rPr>
              <a:t>A new round begins:</a:t>
            </a:r>
            <a:endParaRPr b="1">
              <a:solidFill>
                <a:schemeClr val="dk2"/>
              </a:solidFill>
            </a:endParaRPr>
          </a:p>
        </p:txBody>
      </p:sp>
      <p:pic>
        <p:nvPicPr>
          <p:cNvPr id="354" name="Google Shape;354;p47"/>
          <p:cNvPicPr preferRelativeResize="0"/>
          <p:nvPr/>
        </p:nvPicPr>
        <p:blipFill>
          <a:blip r:embed="rId6">
            <a:alphaModFix/>
          </a:blip>
          <a:stretch>
            <a:fillRect/>
          </a:stretch>
        </p:blipFill>
        <p:spPr>
          <a:xfrm>
            <a:off x="6794574" y="3708550"/>
            <a:ext cx="2078650" cy="1385789"/>
          </a:xfrm>
          <a:prstGeom prst="rect">
            <a:avLst/>
          </a:prstGeom>
          <a:noFill/>
          <a:ln>
            <a:noFill/>
          </a:ln>
        </p:spPr>
      </p:pic>
      <p:pic>
        <p:nvPicPr>
          <p:cNvPr id="355" name="Google Shape;355;p47"/>
          <p:cNvPicPr preferRelativeResize="0"/>
          <p:nvPr/>
        </p:nvPicPr>
        <p:blipFill>
          <a:blip r:embed="rId7">
            <a:alphaModFix/>
          </a:blip>
          <a:stretch>
            <a:fillRect/>
          </a:stretch>
        </p:blipFill>
        <p:spPr>
          <a:xfrm>
            <a:off x="6794549" y="2285050"/>
            <a:ext cx="2078700" cy="137681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59" name="Shape 359"/>
        <p:cNvGrpSpPr/>
        <p:nvPr/>
      </p:nvGrpSpPr>
      <p:grpSpPr>
        <a:xfrm>
          <a:off x="0" y="0"/>
          <a:ext cx="0" cy="0"/>
          <a:chOff x="0" y="0"/>
          <a:chExt cx="0" cy="0"/>
        </a:xfrm>
      </p:grpSpPr>
      <p:sp>
        <p:nvSpPr>
          <p:cNvPr id="360" name="Google Shape;36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outcome testing version 3</a:t>
            </a:r>
            <a:endParaRPr/>
          </a:p>
        </p:txBody>
      </p:sp>
      <p:pic>
        <p:nvPicPr>
          <p:cNvPr id="361" name="Google Shape;361;p48"/>
          <p:cNvPicPr preferRelativeResize="0"/>
          <p:nvPr/>
        </p:nvPicPr>
        <p:blipFill>
          <a:blip r:embed="rId3">
            <a:alphaModFix/>
          </a:blip>
          <a:stretch>
            <a:fillRect/>
          </a:stretch>
        </p:blipFill>
        <p:spPr>
          <a:xfrm>
            <a:off x="3808227" y="1093925"/>
            <a:ext cx="2506830" cy="2606600"/>
          </a:xfrm>
          <a:prstGeom prst="rect">
            <a:avLst/>
          </a:prstGeom>
          <a:noFill/>
          <a:ln>
            <a:noFill/>
          </a:ln>
        </p:spPr>
      </p:pic>
      <p:pic>
        <p:nvPicPr>
          <p:cNvPr id="362" name="Google Shape;362;p48"/>
          <p:cNvPicPr preferRelativeResize="0"/>
          <p:nvPr/>
        </p:nvPicPr>
        <p:blipFill>
          <a:blip r:embed="rId4">
            <a:alphaModFix/>
          </a:blip>
          <a:stretch>
            <a:fillRect/>
          </a:stretch>
        </p:blipFill>
        <p:spPr>
          <a:xfrm>
            <a:off x="227497" y="1093925"/>
            <a:ext cx="3486125" cy="2496452"/>
          </a:xfrm>
          <a:prstGeom prst="rect">
            <a:avLst/>
          </a:prstGeom>
          <a:noFill/>
          <a:ln>
            <a:noFill/>
          </a:ln>
        </p:spPr>
      </p:pic>
      <p:pic>
        <p:nvPicPr>
          <p:cNvPr id="363" name="Google Shape;363;p48"/>
          <p:cNvPicPr preferRelativeResize="0"/>
          <p:nvPr/>
        </p:nvPicPr>
        <p:blipFill>
          <a:blip r:embed="rId5">
            <a:alphaModFix/>
          </a:blip>
          <a:stretch>
            <a:fillRect/>
          </a:stretch>
        </p:blipFill>
        <p:spPr>
          <a:xfrm>
            <a:off x="6409680" y="1093941"/>
            <a:ext cx="2506817" cy="2606568"/>
          </a:xfrm>
          <a:prstGeom prst="rect">
            <a:avLst/>
          </a:prstGeom>
          <a:noFill/>
          <a:ln>
            <a:noFill/>
          </a:ln>
        </p:spPr>
      </p:pic>
      <p:sp>
        <p:nvSpPr>
          <p:cNvPr id="364" name="Google Shape;364;p48"/>
          <p:cNvSpPr txBox="1"/>
          <p:nvPr/>
        </p:nvSpPr>
        <p:spPr>
          <a:xfrm>
            <a:off x="227500" y="3776725"/>
            <a:ext cx="7228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 added the End game button and Play Again in version three after user testing </a:t>
            </a:r>
            <a:r>
              <a:rPr lang="en" sz="1800">
                <a:solidFill>
                  <a:schemeClr val="dk2"/>
                </a:solidFill>
              </a:rPr>
              <a:t>with</a:t>
            </a:r>
            <a:r>
              <a:rPr lang="en" sz="1800">
                <a:solidFill>
                  <a:schemeClr val="dk2"/>
                </a:solidFill>
              </a:rPr>
              <a:t> my peers. These buttons function, as shown in the </a:t>
            </a:r>
            <a:r>
              <a:rPr lang="en" sz="1800">
                <a:solidFill>
                  <a:schemeClr val="dk2"/>
                </a:solidFill>
              </a:rPr>
              <a:t>component</a:t>
            </a:r>
            <a:r>
              <a:rPr lang="en" sz="1800">
                <a:solidFill>
                  <a:schemeClr val="dk2"/>
                </a:solidFill>
              </a:rPr>
              <a:t> testing</a:t>
            </a:r>
            <a:endParaRPr sz="18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68" name="Shape 368"/>
        <p:cNvGrpSpPr/>
        <p:nvPr/>
      </p:nvGrpSpPr>
      <p:grpSpPr>
        <a:xfrm>
          <a:off x="0" y="0"/>
          <a:ext cx="0" cy="0"/>
          <a:chOff x="0" y="0"/>
          <a:chExt cx="0" cy="0"/>
        </a:xfrm>
      </p:grpSpPr>
      <p:sp>
        <p:nvSpPr>
          <p:cNvPr id="369" name="Google Shape;36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outcome testing version 4</a:t>
            </a:r>
            <a:endParaRPr/>
          </a:p>
        </p:txBody>
      </p:sp>
      <p:sp>
        <p:nvSpPr>
          <p:cNvPr id="370" name="Google Shape;370;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version 4 I used user testing to make some aesthetic and </a:t>
            </a:r>
            <a:r>
              <a:rPr lang="en"/>
              <a:t>accessibility</a:t>
            </a:r>
            <a:r>
              <a:rPr lang="en"/>
              <a:t> changes. I made the hints more cohesive colour wise to match the rest of the program. I also made the hints font larger.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After:				    Before: 		     After: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Background and font changed.    </a:t>
            </a:r>
            <a:endParaRPr/>
          </a:p>
          <a:p>
            <a:pPr indent="0" lvl="0" marL="0" rtl="0" algn="l">
              <a:spcBef>
                <a:spcPts val="0"/>
              </a:spcBef>
              <a:spcAft>
                <a:spcPts val="0"/>
              </a:spcAft>
              <a:buNone/>
            </a:pPr>
            <a:r>
              <a:rPr lang="en"/>
              <a:t>										    Buttons aligned. </a:t>
            </a:r>
            <a:endParaRPr/>
          </a:p>
          <a:p>
            <a:pPr indent="0" lvl="0" marL="0" rtl="0" algn="l">
              <a:spcBef>
                <a:spcPts val="0"/>
              </a:spcBef>
              <a:spcAft>
                <a:spcPts val="0"/>
              </a:spcAft>
              <a:buNone/>
            </a:pPr>
            <a:r>
              <a:rPr lang="en"/>
              <a:t>                          							    </a:t>
            </a:r>
            <a:endParaRPr/>
          </a:p>
        </p:txBody>
      </p:sp>
      <p:pic>
        <p:nvPicPr>
          <p:cNvPr id="371" name="Google Shape;371;p49"/>
          <p:cNvPicPr preferRelativeResize="0"/>
          <p:nvPr/>
        </p:nvPicPr>
        <p:blipFill rotWithShape="1">
          <a:blip r:embed="rId3">
            <a:alphaModFix/>
          </a:blip>
          <a:srcRect b="0" l="0" r="0" t="11410"/>
          <a:stretch/>
        </p:blipFill>
        <p:spPr>
          <a:xfrm>
            <a:off x="2921059" y="2772478"/>
            <a:ext cx="2077320" cy="1475200"/>
          </a:xfrm>
          <a:prstGeom prst="rect">
            <a:avLst/>
          </a:prstGeom>
          <a:noFill/>
          <a:ln>
            <a:noFill/>
          </a:ln>
        </p:spPr>
      </p:pic>
      <p:pic>
        <p:nvPicPr>
          <p:cNvPr id="372" name="Google Shape;372;p49"/>
          <p:cNvPicPr preferRelativeResize="0"/>
          <p:nvPr/>
        </p:nvPicPr>
        <p:blipFill rotWithShape="1">
          <a:blip r:embed="rId4">
            <a:alphaModFix/>
          </a:blip>
          <a:srcRect b="0" l="0" r="0" t="5749"/>
          <a:stretch/>
        </p:blipFill>
        <p:spPr>
          <a:xfrm>
            <a:off x="7105613" y="2772474"/>
            <a:ext cx="1832950" cy="1796400"/>
          </a:xfrm>
          <a:prstGeom prst="rect">
            <a:avLst/>
          </a:prstGeom>
          <a:noFill/>
          <a:ln>
            <a:noFill/>
          </a:ln>
        </p:spPr>
      </p:pic>
      <p:pic>
        <p:nvPicPr>
          <p:cNvPr id="373" name="Google Shape;373;p49"/>
          <p:cNvPicPr preferRelativeResize="0"/>
          <p:nvPr/>
        </p:nvPicPr>
        <p:blipFill rotWithShape="1">
          <a:blip r:embed="rId5">
            <a:alphaModFix/>
          </a:blip>
          <a:srcRect b="0" l="0" r="0" t="15218"/>
          <a:stretch/>
        </p:blipFill>
        <p:spPr>
          <a:xfrm>
            <a:off x="205438" y="2772475"/>
            <a:ext cx="2610000" cy="1475200"/>
          </a:xfrm>
          <a:prstGeom prst="rect">
            <a:avLst/>
          </a:prstGeom>
          <a:noFill/>
          <a:ln>
            <a:noFill/>
          </a:ln>
        </p:spPr>
      </p:pic>
      <p:pic>
        <p:nvPicPr>
          <p:cNvPr id="374" name="Google Shape;374;p49"/>
          <p:cNvPicPr preferRelativeResize="0"/>
          <p:nvPr/>
        </p:nvPicPr>
        <p:blipFill rotWithShape="1">
          <a:blip r:embed="rId6">
            <a:alphaModFix/>
          </a:blip>
          <a:srcRect b="0" l="0" r="0" t="5749"/>
          <a:stretch/>
        </p:blipFill>
        <p:spPr>
          <a:xfrm>
            <a:off x="5200388" y="2772475"/>
            <a:ext cx="1832950" cy="1796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Debuggi</a:t>
            </a:r>
            <a:r>
              <a:rPr lang="en"/>
              <a:t>ng Evidence </a:t>
            </a:r>
            <a:endParaRPr/>
          </a:p>
        </p:txBody>
      </p:sp>
      <p:sp>
        <p:nvSpPr>
          <p:cNvPr id="380" name="Google Shape;380;p50"/>
          <p:cNvSpPr txBox="1"/>
          <p:nvPr/>
        </p:nvSpPr>
        <p:spPr>
          <a:xfrm>
            <a:off x="2167750" y="1136450"/>
            <a:ext cx="6908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These are my different versions, each one fixing an issue found in testing. </a:t>
            </a:r>
            <a:endParaRPr sz="1800">
              <a:solidFill>
                <a:schemeClr val="dk2"/>
              </a:solidFill>
            </a:endParaRPr>
          </a:p>
          <a:p>
            <a:pPr indent="0" lvl="0" marL="0" rtl="0" algn="l">
              <a:spcBef>
                <a:spcPts val="0"/>
              </a:spcBef>
              <a:spcAft>
                <a:spcPts val="0"/>
              </a:spcAft>
              <a:buNone/>
            </a:pPr>
            <a:r>
              <a:rPr lang="en" sz="1800">
                <a:solidFill>
                  <a:schemeClr val="dk2"/>
                </a:solidFill>
              </a:rPr>
              <a:t>I ran my final outcome </a:t>
            </a:r>
            <a:r>
              <a:rPr lang="en" sz="1800">
                <a:solidFill>
                  <a:schemeClr val="dk2"/>
                </a:solidFill>
              </a:rPr>
              <a:t>through</a:t>
            </a:r>
            <a:r>
              <a:rPr lang="en" sz="1800">
                <a:solidFill>
                  <a:schemeClr val="dk2"/>
                </a:solidFill>
              </a:rPr>
              <a:t> a python validator to </a:t>
            </a:r>
            <a:r>
              <a:rPr lang="en" sz="1800">
                <a:solidFill>
                  <a:schemeClr val="dk2"/>
                </a:solidFill>
              </a:rPr>
              <a:t>ensure</a:t>
            </a:r>
            <a:r>
              <a:rPr lang="en" sz="1800">
                <a:solidFill>
                  <a:schemeClr val="dk2"/>
                </a:solidFill>
              </a:rPr>
              <a:t> there were no syntax errors.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381" name="Google Shape;381;p50" title="Screenshot 2025-05-24 at 7.40.07 PM.png"/>
          <p:cNvPicPr preferRelativeResize="0"/>
          <p:nvPr/>
        </p:nvPicPr>
        <p:blipFill>
          <a:blip r:embed="rId3">
            <a:alphaModFix/>
          </a:blip>
          <a:stretch>
            <a:fillRect/>
          </a:stretch>
        </p:blipFill>
        <p:spPr>
          <a:xfrm>
            <a:off x="2339925" y="2429450"/>
            <a:ext cx="5301975" cy="1729350"/>
          </a:xfrm>
          <a:prstGeom prst="rect">
            <a:avLst/>
          </a:prstGeom>
          <a:noFill/>
          <a:ln>
            <a:noFill/>
          </a:ln>
        </p:spPr>
      </p:pic>
      <p:pic>
        <p:nvPicPr>
          <p:cNvPr id="382" name="Google Shape;382;p50"/>
          <p:cNvPicPr preferRelativeResize="0"/>
          <p:nvPr/>
        </p:nvPicPr>
        <p:blipFill rotWithShape="1">
          <a:blip r:embed="rId4">
            <a:alphaModFix/>
          </a:blip>
          <a:srcRect b="11631" l="0" r="0" t="16965"/>
          <a:stretch/>
        </p:blipFill>
        <p:spPr>
          <a:xfrm>
            <a:off x="311700" y="1256488"/>
            <a:ext cx="1828800" cy="2992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Debugging continued</a:t>
            </a:r>
            <a:endParaRPr/>
          </a:p>
        </p:txBody>
      </p:sp>
      <p:sp>
        <p:nvSpPr>
          <p:cNvPr id="388" name="Google Shape;388;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 also used the built in error detection in pycharm throughout my process. My final outcome has no errors.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lang="en"/>
              <a:t>The typo is in the hex code of one of my colours, so this problem was misidentified and I can ignore it. </a:t>
            </a:r>
            <a:endParaRPr/>
          </a:p>
        </p:txBody>
      </p:sp>
      <p:pic>
        <p:nvPicPr>
          <p:cNvPr id="389" name="Google Shape;389;p51" title="Screenshot 2025-05-26 at 8.55.19 AM.png"/>
          <p:cNvPicPr preferRelativeResize="0"/>
          <p:nvPr/>
        </p:nvPicPr>
        <p:blipFill>
          <a:blip r:embed="rId3">
            <a:alphaModFix/>
          </a:blip>
          <a:stretch>
            <a:fillRect/>
          </a:stretch>
        </p:blipFill>
        <p:spPr>
          <a:xfrm>
            <a:off x="311700" y="1892625"/>
            <a:ext cx="8520600" cy="764512"/>
          </a:xfrm>
          <a:prstGeom prst="rect">
            <a:avLst/>
          </a:prstGeom>
          <a:noFill/>
          <a:ln>
            <a:noFill/>
          </a:ln>
        </p:spPr>
      </p:pic>
      <p:pic>
        <p:nvPicPr>
          <p:cNvPr id="390" name="Google Shape;390;p51" title="Screenshot 2025-05-26 at 8.55.38 AM.png"/>
          <p:cNvPicPr preferRelativeResize="0"/>
          <p:nvPr/>
        </p:nvPicPr>
        <p:blipFill>
          <a:blip r:embed="rId4">
            <a:alphaModFix/>
          </a:blip>
          <a:stretch>
            <a:fillRect/>
          </a:stretch>
        </p:blipFill>
        <p:spPr>
          <a:xfrm>
            <a:off x="311700" y="2804044"/>
            <a:ext cx="6408814" cy="9548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75" name="Google Shape;75;p16"/>
          <p:cNvGraphicFramePr/>
          <p:nvPr/>
        </p:nvGraphicFramePr>
        <p:xfrm>
          <a:off x="311700" y="1572050"/>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Get rounds</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3/4</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10/4</a:t>
                      </a:r>
                      <a:endParaRPr sz="1100">
                        <a:latin typeface="Calibri"/>
                        <a:ea typeface="Calibri"/>
                        <a:cs typeface="Calibri"/>
                        <a:sym typeface="Calibri"/>
                      </a:endParaRPr>
                    </a:p>
                  </a:txBody>
                  <a:tcPr marT="63500" marB="63500" marR="63500" marL="63500"/>
                </a:tc>
              </a:tr>
            </a:tbl>
          </a:graphicData>
        </a:graphic>
      </p:graphicFrame>
      <p:graphicFrame>
        <p:nvGraphicFramePr>
          <p:cNvPr id="76" name="Google Shape;76;p16"/>
          <p:cNvGraphicFramePr/>
          <p:nvPr/>
        </p:nvGraphicFramePr>
        <p:xfrm>
          <a:off x="311700" y="2382150"/>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Planning, coding, and testing the get rounds component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created the component and tested it, then made a second, improved version.</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Create the user interface</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500700">
                <a:tc gridSpan="3">
                  <a:txBody>
                    <a:bodyPr/>
                    <a:lstStyle/>
                    <a:p>
                      <a:pPr indent="0" lvl="0" marL="0" rtl="0" algn="l">
                        <a:spcBef>
                          <a:spcPts val="0"/>
                        </a:spcBef>
                        <a:spcAft>
                          <a:spcPts val="0"/>
                        </a:spcAft>
                        <a:buNone/>
                      </a:pPr>
                      <a:r>
                        <a:rPr lang="en" sz="1200">
                          <a:latin typeface="Calibri"/>
                          <a:ea typeface="Calibri"/>
                          <a:cs typeface="Calibri"/>
                          <a:sym typeface="Calibri"/>
                        </a:rPr>
                        <a:t>The component worked well, but after testing, I decided to put a limit on the number of rounds. This meant coding and testing a 2nd version. </a:t>
                      </a:r>
                      <a:endParaRPr sz="1200">
                        <a:latin typeface="Calibri"/>
                        <a:ea typeface="Calibri"/>
                        <a:cs typeface="Calibri"/>
                        <a:sym typeface="Calibri"/>
                      </a:endParaRPr>
                    </a:p>
                  </a:txBody>
                  <a:tcPr marT="63500" marB="63500" marR="63500" marL="63500"/>
                </a:tc>
                <a:tc hMerge="1"/>
                <a:tc hMerge="1"/>
              </a:tr>
            </a:tbl>
          </a:graphicData>
        </a:graphic>
      </p:graphicFrame>
      <p:pic>
        <p:nvPicPr>
          <p:cNvPr id="77" name="Google Shape;77;p16" title="Screenshot 2025-05-21 at 2.58.15 PM.png"/>
          <p:cNvPicPr preferRelativeResize="0"/>
          <p:nvPr/>
        </p:nvPicPr>
        <p:blipFill>
          <a:blip r:embed="rId3">
            <a:alphaModFix/>
          </a:blip>
          <a:stretch>
            <a:fillRect/>
          </a:stretch>
        </p:blipFill>
        <p:spPr>
          <a:xfrm>
            <a:off x="6407700" y="1341075"/>
            <a:ext cx="2076276" cy="30628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 </a:t>
            </a:r>
            <a:r>
              <a:rPr lang="en"/>
              <a:t>Test Plan </a:t>
            </a:r>
            <a:endParaRPr/>
          </a:p>
        </p:txBody>
      </p:sp>
      <p:graphicFrame>
        <p:nvGraphicFramePr>
          <p:cNvPr id="396" name="Google Shape;396;p52"/>
          <p:cNvGraphicFramePr/>
          <p:nvPr/>
        </p:nvGraphicFramePr>
        <p:xfrm>
          <a:off x="311700" y="1097700"/>
          <a:ext cx="3000000" cy="3000000"/>
        </p:xfrm>
        <a:graphic>
          <a:graphicData uri="http://schemas.openxmlformats.org/drawingml/2006/table">
            <a:tbl>
              <a:tblPr>
                <a:noFill/>
                <a:tableStyleId>{D9734378-4C98-4CF1-A6DD-6BEA6C752134}</a:tableStyleId>
              </a:tblPr>
              <a:tblGrid>
                <a:gridCol w="4310150"/>
                <a:gridCol w="4310150"/>
              </a:tblGrid>
              <a:tr h="381000">
                <a:tc>
                  <a:txBody>
                    <a:bodyPr/>
                    <a:lstStyle/>
                    <a:p>
                      <a:pPr indent="0" lvl="0" marL="0" rtl="0" algn="l">
                        <a:spcBef>
                          <a:spcPts val="0"/>
                        </a:spcBef>
                        <a:spcAft>
                          <a:spcPts val="0"/>
                        </a:spcAft>
                        <a:buNone/>
                      </a:pPr>
                      <a:r>
                        <a:rPr b="1" lang="en"/>
                        <a:t>Input</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Expected output</a:t>
                      </a:r>
                      <a:endParaRPr b="1"/>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Rounds - enters nothing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Error message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Rounds - enters ten</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t>Error message</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a:t>Rounds - enters 101</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Error message</a:t>
                      </a:r>
                      <a:endParaRPr/>
                    </a:p>
                  </a:txBody>
                  <a:tcPr marT="91425" marB="91425" marR="91425" marL="91425"/>
                </a:tc>
              </a:tr>
              <a:tr h="381000">
                <a:tc>
                  <a:txBody>
                    <a:bodyPr/>
                    <a:lstStyle/>
                    <a:p>
                      <a:pPr indent="0" lvl="0" marL="0" rtl="0" algn="l">
                        <a:spcBef>
                          <a:spcPts val="0"/>
                        </a:spcBef>
                        <a:spcAft>
                          <a:spcPts val="0"/>
                        </a:spcAft>
                        <a:buNone/>
                      </a:pPr>
                      <a:r>
                        <a:rPr lang="en"/>
                        <a:t>Rounds - enters 5</a:t>
                      </a:r>
                      <a:endParaRPr/>
                    </a:p>
                  </a:txBody>
                  <a:tcPr marT="91425" marB="91425" marR="91425" marL="91425"/>
                </a:tc>
                <a:tc>
                  <a:txBody>
                    <a:bodyPr/>
                    <a:lstStyle/>
                    <a:p>
                      <a:pPr indent="0" lvl="0" marL="0" rtl="0" algn="l">
                        <a:spcBef>
                          <a:spcPts val="0"/>
                        </a:spcBef>
                        <a:spcAft>
                          <a:spcPts val="0"/>
                        </a:spcAft>
                        <a:buNone/>
                      </a:pPr>
                      <a:r>
                        <a:rPr lang="en"/>
                        <a:t>Closes window, opens game interface</a:t>
                      </a:r>
                      <a:endParaRPr/>
                    </a:p>
                  </a:txBody>
                  <a:tcPr marT="91425" marB="91425" marR="91425" marL="91425"/>
                </a:tc>
              </a:tr>
              <a:tr h="381000">
                <a:tc>
                  <a:txBody>
                    <a:bodyPr/>
                    <a:lstStyle/>
                    <a:p>
                      <a:pPr indent="0" lvl="0" marL="0" rtl="0" algn="l">
                        <a:spcBef>
                          <a:spcPts val="0"/>
                        </a:spcBef>
                        <a:spcAft>
                          <a:spcPts val="0"/>
                        </a:spcAft>
                        <a:buNone/>
                      </a:pPr>
                      <a:r>
                        <a:rPr lang="en"/>
                        <a:t>Clicks stats</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Stats button </a:t>
                      </a:r>
                      <a:r>
                        <a:rPr lang="en"/>
                        <a:t>disabled</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Clicks hints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Hints window </a:t>
                      </a:r>
                      <a:r>
                        <a:rPr lang="en"/>
                        <a:t>appears</a:t>
                      </a:r>
                      <a:r>
                        <a:rPr lang="en"/>
                        <a:t>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Clicks dismiss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Closes hints window - game </a:t>
                      </a:r>
                      <a:r>
                        <a:rPr lang="en"/>
                        <a:t>interface</a:t>
                      </a:r>
                      <a:r>
                        <a:rPr lang="en"/>
                        <a:t> </a:t>
                      </a:r>
                      <a:r>
                        <a:rPr lang="en"/>
                        <a:t>still</a:t>
                      </a:r>
                      <a:r>
                        <a:rPr lang="en"/>
                        <a:t> visible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Clicks close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Closes the game interface - choose rounds opens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Choose rounds - enters 3</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Opens the game interface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 Test Plan (continued)</a:t>
            </a:r>
            <a:endParaRPr/>
          </a:p>
        </p:txBody>
      </p:sp>
      <p:graphicFrame>
        <p:nvGraphicFramePr>
          <p:cNvPr id="402" name="Google Shape;402;p53"/>
          <p:cNvGraphicFramePr/>
          <p:nvPr/>
        </p:nvGraphicFramePr>
        <p:xfrm>
          <a:off x="60550" y="1097700"/>
          <a:ext cx="3000000" cy="3000000"/>
        </p:xfrm>
        <a:graphic>
          <a:graphicData uri="http://schemas.openxmlformats.org/drawingml/2006/table">
            <a:tbl>
              <a:tblPr>
                <a:noFill/>
                <a:tableStyleId>{D9734378-4C98-4CF1-A6DD-6BEA6C752134}</a:tableStyleId>
              </a:tblPr>
              <a:tblGrid>
                <a:gridCol w="4509925"/>
                <a:gridCol w="4509925"/>
              </a:tblGrid>
              <a:tr h="381000">
                <a:tc>
                  <a:txBody>
                    <a:bodyPr/>
                    <a:lstStyle/>
                    <a:p>
                      <a:pPr indent="0" lvl="0" marL="0" rtl="0" algn="l">
                        <a:spcBef>
                          <a:spcPts val="0"/>
                        </a:spcBef>
                        <a:spcAft>
                          <a:spcPts val="0"/>
                        </a:spcAft>
                        <a:buNone/>
                      </a:pPr>
                      <a:r>
                        <a:rPr b="1" lang="en" sz="1300"/>
                        <a:t>Input</a:t>
                      </a:r>
                      <a:endParaRPr b="1"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300"/>
                        <a:t>Expected output</a:t>
                      </a:r>
                      <a:endParaRPr b="1" sz="1300"/>
                    </a:p>
                  </a:txBody>
                  <a:tcPr marT="91425" marB="91425" marR="91425" marL="91425">
                    <a:lnB cap="flat" cmpd="sng" w="9525">
                      <a:solidFill>
                        <a:srgbClr val="9E9E9E"/>
                      </a:solidFill>
                      <a:prstDash val="solid"/>
                      <a:round/>
                      <a:headEnd len="sm" w="sm" type="none"/>
                      <a:tailEnd len="sm" w="sm" type="none"/>
                    </a:lnB>
                  </a:tcPr>
                </a:tc>
              </a:tr>
              <a:tr h="404075">
                <a:tc>
                  <a:txBody>
                    <a:bodyPr/>
                    <a:lstStyle/>
                    <a:p>
                      <a:pPr indent="0" lvl="0" marL="0" rtl="0" algn="l">
                        <a:spcBef>
                          <a:spcPts val="0"/>
                        </a:spcBef>
                        <a:spcAft>
                          <a:spcPts val="0"/>
                        </a:spcAft>
                        <a:buNone/>
                      </a:pPr>
                      <a:r>
                        <a:rPr lang="en" sz="1300"/>
                        <a:t>Clicks the incorrect answer</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Correct answer message displayed - score increases by 1</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4075">
                <a:tc>
                  <a:txBody>
                    <a:bodyPr/>
                    <a:lstStyle/>
                    <a:p>
                      <a:pPr indent="0" lvl="0" marL="0" rtl="0" algn="l">
                        <a:spcBef>
                          <a:spcPts val="0"/>
                        </a:spcBef>
                        <a:spcAft>
                          <a:spcPts val="0"/>
                        </a:spcAft>
                        <a:buNone/>
                      </a:pPr>
                      <a:r>
                        <a:rPr lang="en" sz="1300"/>
                        <a:t>Clicks stats</a:t>
                      </a:r>
                      <a:endParaRPr sz="13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300"/>
                        <a:t>Stats window opens with score of 1 and 100% </a:t>
                      </a:r>
                      <a:endParaRPr sz="1300"/>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sz="1300"/>
                        <a:t>Clicks dismiss</a:t>
                      </a:r>
                      <a:endParaRPr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Stats window closes - game interface remained open</a:t>
                      </a:r>
                      <a:endParaRPr sz="1300"/>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Clicks next round button</a:t>
                      </a:r>
                      <a:endParaRPr sz="13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New </a:t>
                      </a:r>
                      <a:r>
                        <a:rPr lang="en" sz="1300"/>
                        <a:t>artists</a:t>
                      </a:r>
                      <a:r>
                        <a:rPr lang="en" sz="1300"/>
                        <a:t> are displayed</a:t>
                      </a:r>
                      <a:endParaRPr sz="13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Clicks the </a:t>
                      </a:r>
                      <a:r>
                        <a:rPr lang="en" sz="1300"/>
                        <a:t>incorrect</a:t>
                      </a:r>
                      <a:r>
                        <a:rPr lang="en" sz="1300"/>
                        <a:t> answer</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Incorrect answer message displayed</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Clicks the correct answer</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Correct</a:t>
                      </a:r>
                      <a:r>
                        <a:rPr lang="en" sz="1300"/>
                        <a:t> answer message </a:t>
                      </a:r>
                      <a:r>
                        <a:rPr lang="en" sz="1300"/>
                        <a:t>displayed</a:t>
                      </a:r>
                      <a:r>
                        <a:rPr lang="en" sz="1300"/>
                        <a:t> - </a:t>
                      </a:r>
                      <a:r>
                        <a:rPr lang="en" sz="1300"/>
                        <a:t>score</a:t>
                      </a:r>
                      <a:r>
                        <a:rPr lang="en" sz="1300"/>
                        <a:t> increases by 1</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Clicks stats</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Correct stats </a:t>
                      </a:r>
                      <a:r>
                        <a:rPr lang="en" sz="1300"/>
                        <a:t>displayed</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Clicks play again</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Game interface closes - choose rounds window opens</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Choose rounds - enters 10</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Game interface opens - another game can be </a:t>
                      </a:r>
                      <a:r>
                        <a:rPr lang="en" sz="1300"/>
                        <a:t>played</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 - testing evidence</a:t>
            </a:r>
            <a:endParaRPr/>
          </a:p>
          <a:p>
            <a:pPr indent="0" lvl="0" marL="0" rtl="0" algn="l">
              <a:lnSpc>
                <a:spcPct val="115000"/>
              </a:lnSpc>
              <a:spcBef>
                <a:spcPts val="0"/>
              </a:spcBef>
              <a:spcAft>
                <a:spcPts val="1600"/>
              </a:spcAft>
              <a:buClr>
                <a:schemeClr val="dk1"/>
              </a:buClr>
              <a:buSzPts val="1100"/>
              <a:buFont typeface="Arial"/>
              <a:buNone/>
            </a:pPr>
            <a:r>
              <a:rPr lang="en" sz="1800" u="sng">
                <a:solidFill>
                  <a:schemeClr val="accent5"/>
                </a:solidFill>
                <a:hlinkClick r:id="rId3">
                  <a:extLst>
                    <a:ext uri="{A12FA001-AC4F-418D-AE19-62706E023703}">
                      <ahyp:hlinkClr val="tx"/>
                    </a:ext>
                  </a:extLst>
                </a:hlinkClick>
              </a:rPr>
              <a:t>Artist Guesser Testing.webm</a:t>
            </a:r>
            <a:r>
              <a:rPr lang="en" sz="1800">
                <a:solidFill>
                  <a:schemeClr val="dk2"/>
                </a:solidFill>
              </a:rPr>
              <a:t>  </a:t>
            </a:r>
            <a:endParaRPr/>
          </a:p>
        </p:txBody>
      </p:sp>
      <p:pic>
        <p:nvPicPr>
          <p:cNvPr id="408" name="Google Shape;408;p54" title="Artist Guesser Testing.webm">
            <a:hlinkClick r:id="rId4"/>
          </p:cNvPr>
          <p:cNvPicPr preferRelativeResize="0"/>
          <p:nvPr/>
        </p:nvPicPr>
        <p:blipFill>
          <a:blip r:embed="rId5">
            <a:alphaModFix/>
          </a:blip>
          <a:stretch>
            <a:fillRect/>
          </a:stretch>
        </p:blipFill>
        <p:spPr>
          <a:xfrm>
            <a:off x="387725" y="1398400"/>
            <a:ext cx="6281602" cy="3533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testing and feedback</a:t>
            </a:r>
            <a:endParaRPr/>
          </a:p>
        </p:txBody>
      </p:sp>
      <p:sp>
        <p:nvSpPr>
          <p:cNvPr id="414" name="Google Shape;414;p55"/>
          <p:cNvSpPr txBox="1"/>
          <p:nvPr>
            <p:ph idx="1" type="body"/>
          </p:nvPr>
        </p:nvSpPr>
        <p:spPr>
          <a:xfrm>
            <a:off x="120800" y="1152475"/>
            <a:ext cx="709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To get user feedback, I first tested on my peers. This was after the second version of my final outcome, when all the components had been integrated. From this testing, I </a:t>
            </a:r>
            <a:r>
              <a:rPr lang="en" sz="1400"/>
              <a:t>received</a:t>
            </a:r>
            <a:r>
              <a:rPr lang="en" sz="1400"/>
              <a:t> feedback that users couldn’t end the game if they wanted to. This prompted me to add an end game button, and the option to play again. </a:t>
            </a:r>
            <a:endParaRPr sz="1400"/>
          </a:p>
          <a:p>
            <a:pPr indent="0" lvl="0" marL="0" rtl="0" algn="l">
              <a:spcBef>
                <a:spcPts val="1600"/>
              </a:spcBef>
              <a:spcAft>
                <a:spcPts val="0"/>
              </a:spcAft>
              <a:buNone/>
            </a:pPr>
            <a:r>
              <a:rPr lang="en" sz="1400"/>
              <a:t>My second round of user testing was with my parents. They gave me feedback on </a:t>
            </a:r>
            <a:r>
              <a:rPr lang="en" sz="1400"/>
              <a:t>the</a:t>
            </a:r>
            <a:r>
              <a:rPr lang="en" sz="1400"/>
              <a:t> visuals of my program. From this, I changed the font size and background colour of the hints </a:t>
            </a:r>
            <a:r>
              <a:rPr lang="en" sz="1400"/>
              <a:t>component</a:t>
            </a:r>
            <a:r>
              <a:rPr lang="en" sz="1400"/>
              <a:t> to make it more </a:t>
            </a:r>
            <a:r>
              <a:rPr lang="en" sz="1400"/>
              <a:t>readable</a:t>
            </a:r>
            <a:r>
              <a:rPr lang="en" sz="1400"/>
              <a:t> and cohesive with the rest of the program. </a:t>
            </a:r>
            <a:endParaRPr sz="1400"/>
          </a:p>
          <a:p>
            <a:pPr indent="0" lvl="0" marL="0" rtl="0" algn="l">
              <a:spcBef>
                <a:spcPts val="1600"/>
              </a:spcBef>
              <a:spcAft>
                <a:spcPts val="0"/>
              </a:spcAft>
              <a:buNone/>
            </a:pPr>
            <a:r>
              <a:rPr lang="en" sz="1400"/>
              <a:t>After these changes were made, I tested with my peers again. They gave positive feedback on the end game button and pointed out that my buttons didn’t line up exactly. </a:t>
            </a:r>
            <a:endParaRPr sz="1400"/>
          </a:p>
          <a:p>
            <a:pPr indent="0" lvl="0" marL="0" rtl="0" algn="l">
              <a:spcBef>
                <a:spcPts val="1600"/>
              </a:spcBef>
              <a:spcAft>
                <a:spcPts val="1600"/>
              </a:spcAft>
              <a:buNone/>
            </a:pPr>
            <a:r>
              <a:rPr lang="en" sz="1400"/>
              <a:t>I kept track of feedback </a:t>
            </a:r>
            <a:r>
              <a:rPr lang="en" sz="1400"/>
              <a:t>through</a:t>
            </a:r>
            <a:r>
              <a:rPr lang="en" sz="1400"/>
              <a:t> a list of tasks in my trello board. This allowed me to note down what needed </a:t>
            </a:r>
            <a:r>
              <a:rPr lang="en" sz="1400"/>
              <a:t>to be done, and keep track of what i was finished with/what to work on. </a:t>
            </a:r>
            <a:endParaRPr sz="1400"/>
          </a:p>
        </p:txBody>
      </p:sp>
      <p:pic>
        <p:nvPicPr>
          <p:cNvPr id="415" name="Google Shape;415;p55" title="Screenshot 2025-05-24 at 8.11.14 PM.png"/>
          <p:cNvPicPr preferRelativeResize="0"/>
          <p:nvPr/>
        </p:nvPicPr>
        <p:blipFill>
          <a:blip r:embed="rId3">
            <a:alphaModFix/>
          </a:blip>
          <a:stretch>
            <a:fillRect/>
          </a:stretch>
        </p:blipFill>
        <p:spPr>
          <a:xfrm>
            <a:off x="7213550" y="3152675"/>
            <a:ext cx="1930450" cy="190977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419" name="Shape 419"/>
        <p:cNvGrpSpPr/>
        <p:nvPr/>
      </p:nvGrpSpPr>
      <p:grpSpPr>
        <a:xfrm>
          <a:off x="0" y="0"/>
          <a:ext cx="0" cy="0"/>
          <a:chOff x="0" y="0"/>
          <a:chExt cx="0" cy="0"/>
        </a:xfrm>
      </p:grpSpPr>
      <p:sp>
        <p:nvSpPr>
          <p:cNvPr id="420" name="Google Shape;420;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1130"/>
                </a:solidFill>
              </a:rPr>
              <a:t>Addressing Relevant Implications</a:t>
            </a:r>
            <a:endParaRPr b="1">
              <a:solidFill>
                <a:srgbClr val="4C1130"/>
              </a:solidFill>
            </a:endParaRPr>
          </a:p>
        </p:txBody>
      </p:sp>
      <p:sp>
        <p:nvSpPr>
          <p:cNvPr id="421" name="Google Shape;421;p56"/>
          <p:cNvSpPr txBox="1"/>
          <p:nvPr>
            <p:ph idx="1" type="body"/>
          </p:nvPr>
        </p:nvSpPr>
        <p:spPr>
          <a:xfrm>
            <a:off x="311700" y="1093925"/>
            <a:ext cx="8520600" cy="39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solidFill>
                  <a:srgbClr val="741B47"/>
                </a:solidFill>
              </a:rPr>
              <a:t>Legal/intellectual property</a:t>
            </a:r>
            <a:endParaRPr b="1" sz="1250">
              <a:solidFill>
                <a:srgbClr val="741B47"/>
              </a:solidFill>
            </a:endParaRPr>
          </a:p>
          <a:p>
            <a:pPr indent="0" lvl="0" marL="0" rtl="0" algn="l">
              <a:spcBef>
                <a:spcPts val="0"/>
              </a:spcBef>
              <a:spcAft>
                <a:spcPts val="0"/>
              </a:spcAft>
              <a:buNone/>
            </a:pPr>
            <a:r>
              <a:rPr lang="en" sz="1250">
                <a:solidFill>
                  <a:srgbClr val="741B47"/>
                </a:solidFill>
              </a:rPr>
              <a:t>I </a:t>
            </a:r>
            <a:r>
              <a:rPr lang="en" sz="1250">
                <a:solidFill>
                  <a:srgbClr val="741B47"/>
                </a:solidFill>
              </a:rPr>
              <a:t>addressed</a:t>
            </a:r>
            <a:r>
              <a:rPr lang="en" sz="1250">
                <a:solidFill>
                  <a:srgbClr val="741B47"/>
                </a:solidFill>
              </a:rPr>
              <a:t> this implication by keeping within all copyright laws. My </a:t>
            </a:r>
            <a:r>
              <a:rPr lang="en" sz="1250">
                <a:solidFill>
                  <a:srgbClr val="741B47"/>
                </a:solidFill>
              </a:rPr>
              <a:t>decision</a:t>
            </a:r>
            <a:r>
              <a:rPr lang="en" sz="1250">
                <a:solidFill>
                  <a:srgbClr val="741B47"/>
                </a:solidFill>
              </a:rPr>
              <a:t> to not include images was a part of this. In my wireframe I had planned to put images of each artist. I changed this plan due to time </a:t>
            </a:r>
            <a:r>
              <a:rPr lang="en" sz="1250">
                <a:solidFill>
                  <a:srgbClr val="741B47"/>
                </a:solidFill>
              </a:rPr>
              <a:t>constraints</a:t>
            </a:r>
            <a:r>
              <a:rPr lang="en" sz="1250">
                <a:solidFill>
                  <a:srgbClr val="741B47"/>
                </a:solidFill>
              </a:rPr>
              <a:t> and the intellectual property implications. There aren’t many copyright free images of music artists, so </a:t>
            </a:r>
            <a:r>
              <a:rPr lang="en" sz="1250">
                <a:solidFill>
                  <a:srgbClr val="741B47"/>
                </a:solidFill>
              </a:rPr>
              <a:t>including</a:t>
            </a:r>
            <a:r>
              <a:rPr lang="en" sz="1250">
                <a:solidFill>
                  <a:srgbClr val="741B47"/>
                </a:solidFill>
              </a:rPr>
              <a:t> images would be difficult while still obeying </a:t>
            </a:r>
            <a:r>
              <a:rPr lang="en" sz="1250">
                <a:solidFill>
                  <a:srgbClr val="741B47"/>
                </a:solidFill>
              </a:rPr>
              <a:t>intellectual</a:t>
            </a:r>
            <a:r>
              <a:rPr lang="en" sz="1250">
                <a:solidFill>
                  <a:srgbClr val="741B47"/>
                </a:solidFill>
              </a:rPr>
              <a:t> property laws. </a:t>
            </a:r>
            <a:endParaRPr sz="1250">
              <a:solidFill>
                <a:srgbClr val="741B47"/>
              </a:solidFill>
            </a:endParaRPr>
          </a:p>
          <a:p>
            <a:pPr indent="0" lvl="0" marL="0" rtl="0" algn="l">
              <a:spcBef>
                <a:spcPts val="0"/>
              </a:spcBef>
              <a:spcAft>
                <a:spcPts val="0"/>
              </a:spcAft>
              <a:buNone/>
            </a:pPr>
            <a:r>
              <a:rPr lang="en" sz="1250">
                <a:solidFill>
                  <a:srgbClr val="741B47"/>
                </a:solidFill>
              </a:rPr>
              <a:t>I researched </a:t>
            </a:r>
            <a:r>
              <a:rPr lang="en" sz="1250">
                <a:solidFill>
                  <a:srgbClr val="741B47"/>
                </a:solidFill>
              </a:rPr>
              <a:t>what</a:t>
            </a:r>
            <a:r>
              <a:rPr lang="en" sz="1250">
                <a:solidFill>
                  <a:srgbClr val="741B47"/>
                </a:solidFill>
              </a:rPr>
              <a:t> Spotify’s </a:t>
            </a:r>
            <a:r>
              <a:rPr lang="en" sz="1250">
                <a:solidFill>
                  <a:srgbClr val="741B47"/>
                </a:solidFill>
              </a:rPr>
              <a:t>regulations</a:t>
            </a:r>
            <a:r>
              <a:rPr lang="en" sz="1250">
                <a:solidFill>
                  <a:srgbClr val="741B47"/>
                </a:solidFill>
              </a:rPr>
              <a:t> around their colour and brand name are. </a:t>
            </a:r>
            <a:r>
              <a:rPr lang="en" sz="1250" u="sng">
                <a:solidFill>
                  <a:schemeClr val="hlink"/>
                </a:solidFill>
                <a:hlinkClick r:id="rId3"/>
              </a:rPr>
              <a:t>https://developer.spotify.com/documentation/design</a:t>
            </a:r>
            <a:r>
              <a:rPr lang="en" sz="1250">
                <a:solidFill>
                  <a:srgbClr val="741B47"/>
                </a:solidFill>
              </a:rPr>
              <a:t> </a:t>
            </a:r>
            <a:endParaRPr sz="1250">
              <a:solidFill>
                <a:srgbClr val="741B47"/>
              </a:solidFill>
            </a:endParaRPr>
          </a:p>
          <a:p>
            <a:pPr indent="0" lvl="0" marL="0" rtl="0" algn="l">
              <a:spcBef>
                <a:spcPts val="0"/>
              </a:spcBef>
              <a:spcAft>
                <a:spcPts val="0"/>
              </a:spcAft>
              <a:buNone/>
            </a:pPr>
            <a:r>
              <a:rPr lang="en" sz="1250">
                <a:solidFill>
                  <a:srgbClr val="741B47"/>
                </a:solidFill>
              </a:rPr>
              <a:t>Based on this research I </a:t>
            </a:r>
            <a:r>
              <a:rPr lang="en" sz="1250">
                <a:solidFill>
                  <a:srgbClr val="741B47"/>
                </a:solidFill>
              </a:rPr>
              <a:t>decided</a:t>
            </a:r>
            <a:r>
              <a:rPr lang="en" sz="1250">
                <a:solidFill>
                  <a:srgbClr val="741B47"/>
                </a:solidFill>
              </a:rPr>
              <a:t> not to use their logo as there are specific </a:t>
            </a:r>
            <a:r>
              <a:rPr lang="en" sz="1250">
                <a:solidFill>
                  <a:srgbClr val="741B47"/>
                </a:solidFill>
              </a:rPr>
              <a:t>guidelines</a:t>
            </a:r>
            <a:r>
              <a:rPr lang="en" sz="1250">
                <a:solidFill>
                  <a:srgbClr val="741B47"/>
                </a:solidFill>
              </a:rPr>
              <a:t> around how to use and display it. The green colour I used isn’t the exact green associated with their brand, and doesn’t have any usage </a:t>
            </a:r>
            <a:r>
              <a:rPr lang="en" sz="1250">
                <a:solidFill>
                  <a:srgbClr val="741B47"/>
                </a:solidFill>
              </a:rPr>
              <a:t>guidelines</a:t>
            </a:r>
            <a:r>
              <a:rPr lang="en" sz="1250">
                <a:solidFill>
                  <a:srgbClr val="741B47"/>
                </a:solidFill>
              </a:rPr>
              <a:t> in this context. </a:t>
            </a:r>
            <a:endParaRPr sz="1250">
              <a:solidFill>
                <a:srgbClr val="741B47"/>
              </a:solidFill>
            </a:endParaRPr>
          </a:p>
          <a:p>
            <a:pPr indent="0" lvl="0" marL="0" rtl="0" algn="l">
              <a:spcBef>
                <a:spcPts val="0"/>
              </a:spcBef>
              <a:spcAft>
                <a:spcPts val="0"/>
              </a:spcAft>
              <a:buNone/>
            </a:pPr>
            <a:r>
              <a:rPr lang="en" sz="1250">
                <a:solidFill>
                  <a:srgbClr val="741B47"/>
                </a:solidFill>
              </a:rPr>
              <a:t>I have mentioned the Spotify brand name in the game instructions. The copyright information of the name is listed here:</a:t>
            </a:r>
            <a:endParaRPr sz="1250">
              <a:solidFill>
                <a:srgbClr val="741B47"/>
              </a:solidFill>
            </a:endParaRPr>
          </a:p>
          <a:p>
            <a:pPr indent="0" lvl="0" marL="0" rtl="0" algn="l">
              <a:spcBef>
                <a:spcPts val="0"/>
              </a:spcBef>
              <a:spcAft>
                <a:spcPts val="0"/>
              </a:spcAft>
              <a:buNone/>
            </a:pPr>
            <a:r>
              <a:rPr lang="en" sz="1250" u="sng">
                <a:solidFill>
                  <a:schemeClr val="hlink"/>
                </a:solidFill>
                <a:hlinkClick r:id="rId4"/>
              </a:rPr>
              <a:t>https://trademarks.justia.com/790/37/spotify-79037568.html</a:t>
            </a:r>
            <a:r>
              <a:rPr lang="en" sz="1250">
                <a:solidFill>
                  <a:srgbClr val="741B47"/>
                </a:solidFill>
              </a:rPr>
              <a:t> </a:t>
            </a:r>
            <a:endParaRPr sz="1250">
              <a:solidFill>
                <a:srgbClr val="741B47"/>
              </a:solidFill>
            </a:endParaRPr>
          </a:p>
          <a:p>
            <a:pPr indent="0" lvl="0" marL="0" rtl="0" algn="l">
              <a:spcBef>
                <a:spcPts val="0"/>
              </a:spcBef>
              <a:spcAft>
                <a:spcPts val="0"/>
              </a:spcAft>
              <a:buNone/>
            </a:pPr>
            <a:r>
              <a:rPr lang="en" sz="1250">
                <a:solidFill>
                  <a:srgbClr val="741B47"/>
                </a:solidFill>
              </a:rPr>
              <a:t>As I’m not impersonating the Spotify brand, and don’t charge users or profit off the program, my use of the brand name isn’t an </a:t>
            </a:r>
            <a:r>
              <a:rPr lang="en" sz="1250">
                <a:solidFill>
                  <a:srgbClr val="741B47"/>
                </a:solidFill>
              </a:rPr>
              <a:t>infringement</a:t>
            </a:r>
            <a:r>
              <a:rPr lang="en" sz="1250">
                <a:solidFill>
                  <a:srgbClr val="741B47"/>
                </a:solidFill>
              </a:rPr>
              <a:t> of trademark or copyright laws. </a:t>
            </a:r>
            <a:endParaRPr sz="1250">
              <a:solidFill>
                <a:srgbClr val="741B47"/>
              </a:solidFill>
            </a:endParaRPr>
          </a:p>
          <a:p>
            <a:pPr indent="0" lvl="0" marL="0" rtl="0" algn="l">
              <a:spcBef>
                <a:spcPts val="0"/>
              </a:spcBef>
              <a:spcAft>
                <a:spcPts val="0"/>
              </a:spcAft>
              <a:buNone/>
            </a:pPr>
            <a:r>
              <a:rPr lang="en" sz="1250">
                <a:solidFill>
                  <a:srgbClr val="741B47"/>
                </a:solidFill>
              </a:rPr>
              <a:t>Some of the artists names used will also be trademarks. My use of names isn’t impersonating an artist or attempting to profit off their </a:t>
            </a:r>
            <a:r>
              <a:rPr lang="en" sz="1250">
                <a:solidFill>
                  <a:srgbClr val="741B47"/>
                </a:solidFill>
              </a:rPr>
              <a:t>established</a:t>
            </a:r>
            <a:r>
              <a:rPr lang="en" sz="1250">
                <a:solidFill>
                  <a:srgbClr val="741B47"/>
                </a:solidFill>
              </a:rPr>
              <a:t> brand, so this is fair use. </a:t>
            </a:r>
            <a:endParaRPr sz="1250">
              <a:solidFill>
                <a:srgbClr val="741B47"/>
              </a:solidFill>
            </a:endParaRPr>
          </a:p>
          <a:p>
            <a:pPr indent="0" lvl="0" marL="0" rtl="0" algn="l">
              <a:spcBef>
                <a:spcPts val="0"/>
              </a:spcBef>
              <a:spcAft>
                <a:spcPts val="0"/>
              </a:spcAft>
              <a:buNone/>
            </a:pPr>
            <a:r>
              <a:t/>
            </a:r>
            <a:endParaRPr sz="1250">
              <a:solidFill>
                <a:srgbClr val="741B47"/>
              </a:solidFill>
            </a:endParaRPr>
          </a:p>
          <a:p>
            <a:pPr indent="0" lvl="0" marL="0" rtl="0" algn="l">
              <a:spcBef>
                <a:spcPts val="0"/>
              </a:spcBef>
              <a:spcAft>
                <a:spcPts val="0"/>
              </a:spcAft>
              <a:buNone/>
            </a:pPr>
            <a:r>
              <a:t/>
            </a:r>
            <a:endParaRPr sz="1250">
              <a:solidFill>
                <a:srgbClr val="741B47"/>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425" name="Shape 425"/>
        <p:cNvGrpSpPr/>
        <p:nvPr/>
      </p:nvGrpSpPr>
      <p:grpSpPr>
        <a:xfrm>
          <a:off x="0" y="0"/>
          <a:ext cx="0" cy="0"/>
          <a:chOff x="0" y="0"/>
          <a:chExt cx="0" cy="0"/>
        </a:xfrm>
      </p:grpSpPr>
      <p:sp>
        <p:nvSpPr>
          <p:cNvPr id="426" name="Google Shape;42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1130"/>
                </a:solidFill>
              </a:rPr>
              <a:t>Addressing Relevant Implications</a:t>
            </a:r>
            <a:endParaRPr b="1">
              <a:solidFill>
                <a:srgbClr val="4C1130"/>
              </a:solidFill>
            </a:endParaRPr>
          </a:p>
        </p:txBody>
      </p:sp>
      <p:sp>
        <p:nvSpPr>
          <p:cNvPr id="427" name="Google Shape;427;p57"/>
          <p:cNvSpPr txBox="1"/>
          <p:nvPr/>
        </p:nvSpPr>
        <p:spPr>
          <a:xfrm>
            <a:off x="92925" y="1017725"/>
            <a:ext cx="8990700" cy="41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741B47"/>
                </a:solidFill>
              </a:rPr>
              <a:t>Aesthetics</a:t>
            </a:r>
            <a:endParaRPr b="1">
              <a:solidFill>
                <a:srgbClr val="741B47"/>
              </a:solidFill>
            </a:endParaRPr>
          </a:p>
          <a:p>
            <a:pPr indent="0" lvl="0" marL="0" rtl="0" algn="l">
              <a:lnSpc>
                <a:spcPct val="115000"/>
              </a:lnSpc>
              <a:spcBef>
                <a:spcPts val="0"/>
              </a:spcBef>
              <a:spcAft>
                <a:spcPts val="0"/>
              </a:spcAft>
              <a:buNone/>
            </a:pPr>
            <a:r>
              <a:rPr lang="en">
                <a:solidFill>
                  <a:srgbClr val="741B47"/>
                </a:solidFill>
              </a:rPr>
              <a:t>I addressed this implication by making specific aesthetic choices throughout my planning and trialling. This was to make the program more engaging and pleasing to users, making them more likely to enjoy playing and want to continue. Part of my aesthetic choices was the green colour previously mentioned. Green is a colour easily recognizable to Spotify users in the context of music, and makes that connection without infringing copyright. Using this colour made the game’s visuals fit into the context. </a:t>
            </a:r>
            <a:endParaRPr>
              <a:solidFill>
                <a:srgbClr val="741B47"/>
              </a:solidFill>
            </a:endParaRPr>
          </a:p>
          <a:p>
            <a:pPr indent="0" lvl="0" marL="0" rtl="0" algn="l">
              <a:lnSpc>
                <a:spcPct val="115000"/>
              </a:lnSpc>
              <a:spcBef>
                <a:spcPts val="0"/>
              </a:spcBef>
              <a:spcAft>
                <a:spcPts val="0"/>
              </a:spcAft>
              <a:buNone/>
            </a:pPr>
            <a:r>
              <a:rPr lang="en">
                <a:solidFill>
                  <a:srgbClr val="741B47"/>
                </a:solidFill>
              </a:rPr>
              <a:t>I also made aesthetic choices after user testing. The main one was changing the background colour of the hints window. I had it as a green colour to make the window stand out, however user feedback suggested to me that this wasn’t necessary, and the interface looked more cohesive if i kept the background colour consistent. </a:t>
            </a:r>
            <a:endParaRPr>
              <a:solidFill>
                <a:srgbClr val="741B47"/>
              </a:solidFill>
            </a:endParaRPr>
          </a:p>
          <a:p>
            <a:pPr indent="0" lvl="0" marL="0" rtl="0" algn="l">
              <a:lnSpc>
                <a:spcPct val="115000"/>
              </a:lnSpc>
              <a:spcBef>
                <a:spcPts val="0"/>
              </a:spcBef>
              <a:spcAft>
                <a:spcPts val="0"/>
              </a:spcAft>
              <a:buNone/>
            </a:pPr>
            <a:r>
              <a:rPr lang="en">
                <a:solidFill>
                  <a:srgbClr val="741B47"/>
                </a:solidFill>
              </a:rPr>
              <a:t>I also changed the font size of the hints component. Making the font bigger created more balance between the body text and the heading. This makes the window more pleasing to look at, but also relates to accessibility and usability. Making  the font bigger increases readability and helps make the program more accessible to visually impaired users. </a:t>
            </a:r>
            <a:endParaRPr>
              <a:solidFill>
                <a:srgbClr val="741B47"/>
              </a:solidFill>
            </a:endParaRPr>
          </a:p>
          <a:p>
            <a:pPr indent="0" lvl="0" marL="0" rtl="0" algn="l">
              <a:lnSpc>
                <a:spcPct val="115000"/>
              </a:lnSpc>
              <a:spcBef>
                <a:spcPts val="0"/>
              </a:spcBef>
              <a:spcAft>
                <a:spcPts val="0"/>
              </a:spcAft>
              <a:buNone/>
            </a:pPr>
            <a:r>
              <a:rPr lang="en">
                <a:solidFill>
                  <a:srgbClr val="741B47"/>
                </a:solidFill>
              </a:rPr>
              <a:t>The final aesthetic adjustment from user feedback was aligning by buttons better. In version 3 they were slightly out of line, and I had to trial different widths and gap sizes to get them aligned. This made the final outcome look more polished and professional, giving a better impression to the user. </a:t>
            </a:r>
            <a:endParaRPr>
              <a:solidFill>
                <a:srgbClr val="741B4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431" name="Shape 431"/>
        <p:cNvGrpSpPr/>
        <p:nvPr/>
      </p:nvGrpSpPr>
      <p:grpSpPr>
        <a:xfrm>
          <a:off x="0" y="0"/>
          <a:ext cx="0" cy="0"/>
          <a:chOff x="0" y="0"/>
          <a:chExt cx="0" cy="0"/>
        </a:xfrm>
      </p:grpSpPr>
      <p:sp>
        <p:nvSpPr>
          <p:cNvPr id="432" name="Google Shape;43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1130"/>
                </a:solidFill>
              </a:rPr>
              <a:t>Addressing Relevant Implications</a:t>
            </a:r>
            <a:endParaRPr b="1">
              <a:solidFill>
                <a:srgbClr val="4C1130"/>
              </a:solidFill>
            </a:endParaRPr>
          </a:p>
        </p:txBody>
      </p:sp>
      <p:sp>
        <p:nvSpPr>
          <p:cNvPr id="433" name="Google Shape;433;p58"/>
          <p:cNvSpPr txBox="1"/>
          <p:nvPr/>
        </p:nvSpPr>
        <p:spPr>
          <a:xfrm>
            <a:off x="197450" y="1115125"/>
            <a:ext cx="8688600" cy="360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741B47"/>
                </a:solidFill>
              </a:rPr>
              <a:t>Sustainability and future proofing</a:t>
            </a:r>
            <a:endParaRPr b="1" sz="1500">
              <a:solidFill>
                <a:srgbClr val="741B47"/>
              </a:solidFill>
            </a:endParaRPr>
          </a:p>
          <a:p>
            <a:pPr indent="0" lvl="0" marL="0" rtl="0" algn="l">
              <a:lnSpc>
                <a:spcPct val="115000"/>
              </a:lnSpc>
              <a:spcBef>
                <a:spcPts val="0"/>
              </a:spcBef>
              <a:spcAft>
                <a:spcPts val="0"/>
              </a:spcAft>
              <a:buNone/>
            </a:pPr>
            <a:r>
              <a:rPr lang="en" sz="1500">
                <a:solidFill>
                  <a:srgbClr val="741B47"/>
                </a:solidFill>
              </a:rPr>
              <a:t>To address this implication, I ensured by code was easy to edit, maintain, and update. The main way I did this was by separating each component into a different function. This means that in the future, I can upstate one function to change the code, rather than having to update in multiple places or search through many lines of code. </a:t>
            </a:r>
            <a:endParaRPr sz="1500">
              <a:solidFill>
                <a:srgbClr val="741B47"/>
              </a:solidFill>
            </a:endParaRPr>
          </a:p>
          <a:p>
            <a:pPr indent="0" lvl="0" marL="0" rtl="0" algn="l">
              <a:lnSpc>
                <a:spcPct val="115000"/>
              </a:lnSpc>
              <a:spcBef>
                <a:spcPts val="0"/>
              </a:spcBef>
              <a:spcAft>
                <a:spcPts val="0"/>
              </a:spcAft>
              <a:buNone/>
            </a:pPr>
            <a:r>
              <a:rPr lang="en" sz="1500">
                <a:solidFill>
                  <a:srgbClr val="741B47"/>
                </a:solidFill>
              </a:rPr>
              <a:t>I also used a csv file for my artist names and monthly listener values, instead og making a list in my code. This means that I can change the artists or update their monthly listeners easily in a spreadsheet, instead of manually typing them into the program. This makes it much easier to edit the game content in the future. </a:t>
            </a:r>
            <a:endParaRPr sz="1500">
              <a:solidFill>
                <a:srgbClr val="741B47"/>
              </a:solidFill>
            </a:endParaRPr>
          </a:p>
          <a:p>
            <a:pPr indent="0" lvl="0" marL="0" rtl="0" algn="l">
              <a:lnSpc>
                <a:spcPct val="115000"/>
              </a:lnSpc>
              <a:spcBef>
                <a:spcPts val="0"/>
              </a:spcBef>
              <a:spcAft>
                <a:spcPts val="0"/>
              </a:spcAft>
              <a:buNone/>
            </a:pPr>
            <a:r>
              <a:rPr lang="en" sz="1500">
                <a:solidFill>
                  <a:srgbClr val="741B47"/>
                </a:solidFill>
              </a:rPr>
              <a:t>Something I could have done to future proof better is to link the artists csv to a database. This would mean the artists’ monthly listeners would change automatically, which would ensure the program is always up to date. Unfortunately, adding this feature wasn’t within my time constraints, but it would be an important addition in the future.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437" name="Shape 437"/>
        <p:cNvGrpSpPr/>
        <p:nvPr/>
      </p:nvGrpSpPr>
      <p:grpSpPr>
        <a:xfrm>
          <a:off x="0" y="0"/>
          <a:ext cx="0" cy="0"/>
          <a:chOff x="0" y="0"/>
          <a:chExt cx="0" cy="0"/>
        </a:xfrm>
      </p:grpSpPr>
      <p:sp>
        <p:nvSpPr>
          <p:cNvPr id="438" name="Google Shape;438;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1130"/>
                </a:solidFill>
              </a:rPr>
              <a:t>Addressing Relevant Implications</a:t>
            </a:r>
            <a:endParaRPr b="1">
              <a:solidFill>
                <a:srgbClr val="4C1130"/>
              </a:solidFill>
            </a:endParaRPr>
          </a:p>
        </p:txBody>
      </p:sp>
      <p:sp>
        <p:nvSpPr>
          <p:cNvPr id="439" name="Google Shape;439;p59"/>
          <p:cNvSpPr txBox="1"/>
          <p:nvPr/>
        </p:nvSpPr>
        <p:spPr>
          <a:xfrm>
            <a:off x="197450" y="1115125"/>
            <a:ext cx="8688600" cy="36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741B47"/>
                </a:solidFill>
              </a:rPr>
              <a:t>Usability </a:t>
            </a:r>
            <a:endParaRPr b="1">
              <a:solidFill>
                <a:srgbClr val="741B47"/>
              </a:solidFill>
            </a:endParaRPr>
          </a:p>
          <a:p>
            <a:pPr indent="0" lvl="0" marL="0" rtl="0" algn="l">
              <a:lnSpc>
                <a:spcPct val="115000"/>
              </a:lnSpc>
              <a:spcBef>
                <a:spcPts val="0"/>
              </a:spcBef>
              <a:spcAft>
                <a:spcPts val="0"/>
              </a:spcAft>
              <a:buNone/>
            </a:pPr>
            <a:r>
              <a:rPr lang="en">
                <a:solidFill>
                  <a:srgbClr val="741B47"/>
                </a:solidFill>
              </a:rPr>
              <a:t>To </a:t>
            </a:r>
            <a:r>
              <a:rPr lang="en">
                <a:solidFill>
                  <a:srgbClr val="741B47"/>
                </a:solidFill>
              </a:rPr>
              <a:t>address</a:t>
            </a:r>
            <a:r>
              <a:rPr lang="en">
                <a:solidFill>
                  <a:srgbClr val="741B47"/>
                </a:solidFill>
              </a:rPr>
              <a:t> usability I followed the usability </a:t>
            </a:r>
            <a:r>
              <a:rPr lang="en">
                <a:solidFill>
                  <a:srgbClr val="741B47"/>
                </a:solidFill>
              </a:rPr>
              <a:t>heuristics</a:t>
            </a:r>
            <a:r>
              <a:rPr lang="en">
                <a:solidFill>
                  <a:srgbClr val="741B47"/>
                </a:solidFill>
              </a:rPr>
              <a:t> in the planning and developing of the program. In planning, I ensured that I created an intuitive design. For example, the Next Round button is larger than the other buttons and a more obvious green colour. This draws the user’s attention to it as the most important button to press (rather than hints and stats). Since it’s big, it’s </a:t>
            </a:r>
            <a:r>
              <a:rPr lang="en">
                <a:solidFill>
                  <a:srgbClr val="741B47"/>
                </a:solidFill>
              </a:rPr>
              <a:t>easy</a:t>
            </a:r>
            <a:r>
              <a:rPr lang="en">
                <a:solidFill>
                  <a:srgbClr val="741B47"/>
                </a:solidFill>
              </a:rPr>
              <a:t> for the user to press </a:t>
            </a:r>
            <a:r>
              <a:rPr lang="en">
                <a:solidFill>
                  <a:srgbClr val="741B47"/>
                </a:solidFill>
              </a:rPr>
              <a:t>quickly</a:t>
            </a:r>
            <a:r>
              <a:rPr lang="en">
                <a:solidFill>
                  <a:srgbClr val="741B47"/>
                </a:solidFill>
              </a:rPr>
              <a:t> when playing multiple consecutive rounds. I </a:t>
            </a:r>
            <a:r>
              <a:rPr lang="en">
                <a:solidFill>
                  <a:srgbClr val="741B47"/>
                </a:solidFill>
              </a:rPr>
              <a:t>implemented</a:t>
            </a:r>
            <a:r>
              <a:rPr lang="en">
                <a:solidFill>
                  <a:srgbClr val="741B47"/>
                </a:solidFill>
              </a:rPr>
              <a:t> all this in the </a:t>
            </a:r>
            <a:r>
              <a:rPr lang="en">
                <a:solidFill>
                  <a:srgbClr val="741B47"/>
                </a:solidFill>
              </a:rPr>
              <a:t>development</a:t>
            </a:r>
            <a:r>
              <a:rPr lang="en">
                <a:solidFill>
                  <a:srgbClr val="741B47"/>
                </a:solidFill>
              </a:rPr>
              <a:t> of my </a:t>
            </a:r>
            <a:r>
              <a:rPr lang="en">
                <a:solidFill>
                  <a:srgbClr val="741B47"/>
                </a:solidFill>
              </a:rPr>
              <a:t>program</a:t>
            </a:r>
            <a:r>
              <a:rPr lang="en">
                <a:solidFill>
                  <a:srgbClr val="741B47"/>
                </a:solidFill>
              </a:rPr>
              <a:t>. </a:t>
            </a:r>
            <a:endParaRPr>
              <a:solidFill>
                <a:srgbClr val="741B47"/>
              </a:solidFill>
            </a:endParaRPr>
          </a:p>
          <a:p>
            <a:pPr indent="0" lvl="0" marL="0" rtl="0" algn="l">
              <a:lnSpc>
                <a:spcPct val="115000"/>
              </a:lnSpc>
              <a:spcBef>
                <a:spcPts val="0"/>
              </a:spcBef>
              <a:spcAft>
                <a:spcPts val="0"/>
              </a:spcAft>
              <a:buNone/>
            </a:pPr>
            <a:r>
              <a:rPr lang="en">
                <a:solidFill>
                  <a:srgbClr val="741B47"/>
                </a:solidFill>
              </a:rPr>
              <a:t>Another way I </a:t>
            </a:r>
            <a:r>
              <a:rPr lang="en">
                <a:solidFill>
                  <a:srgbClr val="741B47"/>
                </a:solidFill>
              </a:rPr>
              <a:t>addressed</a:t>
            </a:r>
            <a:r>
              <a:rPr lang="en">
                <a:solidFill>
                  <a:srgbClr val="741B47"/>
                </a:solidFill>
              </a:rPr>
              <a:t> usability was through the error messages I used. The system tells users when </a:t>
            </a:r>
            <a:r>
              <a:rPr lang="en">
                <a:solidFill>
                  <a:srgbClr val="741B47"/>
                </a:solidFill>
              </a:rPr>
              <a:t>there's</a:t>
            </a:r>
            <a:r>
              <a:rPr lang="en">
                <a:solidFill>
                  <a:srgbClr val="741B47"/>
                </a:solidFill>
              </a:rPr>
              <a:t> an error, for </a:t>
            </a:r>
            <a:r>
              <a:rPr lang="en">
                <a:solidFill>
                  <a:srgbClr val="741B47"/>
                </a:solidFill>
              </a:rPr>
              <a:t>example</a:t>
            </a:r>
            <a:r>
              <a:rPr lang="en">
                <a:solidFill>
                  <a:srgbClr val="741B47"/>
                </a:solidFill>
              </a:rPr>
              <a:t> any errors in the number of rounds chosen. The message lets users know the </a:t>
            </a:r>
            <a:r>
              <a:rPr lang="en">
                <a:solidFill>
                  <a:srgbClr val="741B47"/>
                </a:solidFill>
              </a:rPr>
              <a:t>issue</a:t>
            </a:r>
            <a:r>
              <a:rPr lang="en">
                <a:solidFill>
                  <a:srgbClr val="741B47"/>
                </a:solidFill>
              </a:rPr>
              <a:t>, and more importantly, how to fix it, prompting them to enter a whole number between 1 and 100. This ensures that users </a:t>
            </a:r>
            <a:r>
              <a:rPr lang="en">
                <a:solidFill>
                  <a:srgbClr val="741B47"/>
                </a:solidFill>
              </a:rPr>
              <a:t>don't</a:t>
            </a:r>
            <a:r>
              <a:rPr lang="en">
                <a:solidFill>
                  <a:srgbClr val="741B47"/>
                </a:solidFill>
              </a:rPr>
              <a:t> get stuck right at the beginning with an unsolvable error that prevents them from using the game. </a:t>
            </a:r>
            <a:endParaRPr>
              <a:solidFill>
                <a:srgbClr val="741B47"/>
              </a:solidFill>
            </a:endParaRPr>
          </a:p>
          <a:p>
            <a:pPr indent="0" lvl="0" marL="0" rtl="0" algn="l">
              <a:lnSpc>
                <a:spcPct val="115000"/>
              </a:lnSpc>
              <a:spcBef>
                <a:spcPts val="0"/>
              </a:spcBef>
              <a:spcAft>
                <a:spcPts val="0"/>
              </a:spcAft>
              <a:buNone/>
            </a:pPr>
            <a:r>
              <a:rPr lang="en">
                <a:solidFill>
                  <a:srgbClr val="741B47"/>
                </a:solidFill>
              </a:rPr>
              <a:t>By considering and </a:t>
            </a:r>
            <a:r>
              <a:rPr lang="en">
                <a:solidFill>
                  <a:srgbClr val="741B47"/>
                </a:solidFill>
              </a:rPr>
              <a:t>addressing</a:t>
            </a:r>
            <a:r>
              <a:rPr lang="en">
                <a:solidFill>
                  <a:srgbClr val="741B47"/>
                </a:solidFill>
              </a:rPr>
              <a:t> this implication, I’ve ensured users can enjoy the game easily, without errors blocking them from playing, or difficult buttons to find and navigate through. </a:t>
            </a:r>
            <a:endParaRPr>
              <a:solidFill>
                <a:srgbClr val="741B47"/>
              </a:solidFill>
            </a:endParaRPr>
          </a:p>
          <a:p>
            <a:pPr indent="0" lvl="0" marL="0" rtl="0" algn="l">
              <a:lnSpc>
                <a:spcPct val="115000"/>
              </a:lnSpc>
              <a:spcBef>
                <a:spcPts val="0"/>
              </a:spcBef>
              <a:spcAft>
                <a:spcPts val="0"/>
              </a:spcAft>
              <a:buNone/>
            </a:pPr>
            <a:r>
              <a:t/>
            </a:r>
            <a:endParaRPr sz="13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443" name="Shape 443"/>
        <p:cNvGrpSpPr/>
        <p:nvPr/>
      </p:nvGrpSpPr>
      <p:grpSpPr>
        <a:xfrm>
          <a:off x="0" y="0"/>
          <a:ext cx="0" cy="0"/>
          <a:chOff x="0" y="0"/>
          <a:chExt cx="0" cy="0"/>
        </a:xfrm>
      </p:grpSpPr>
      <p:sp>
        <p:nvSpPr>
          <p:cNvPr id="444" name="Google Shape;44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1130"/>
                </a:solidFill>
              </a:rPr>
              <a:t>Addressing Relevant Implications</a:t>
            </a:r>
            <a:endParaRPr b="1">
              <a:solidFill>
                <a:srgbClr val="4C1130"/>
              </a:solidFill>
            </a:endParaRPr>
          </a:p>
        </p:txBody>
      </p:sp>
      <p:sp>
        <p:nvSpPr>
          <p:cNvPr id="445" name="Google Shape;445;p60"/>
          <p:cNvSpPr txBox="1"/>
          <p:nvPr/>
        </p:nvSpPr>
        <p:spPr>
          <a:xfrm>
            <a:off x="197450" y="1115125"/>
            <a:ext cx="8688600" cy="35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rgbClr val="741B47"/>
                </a:solidFill>
              </a:rPr>
              <a:t>Functionality</a:t>
            </a:r>
            <a:endParaRPr b="1" sz="1300">
              <a:solidFill>
                <a:srgbClr val="741B47"/>
              </a:solidFill>
            </a:endParaRPr>
          </a:p>
          <a:p>
            <a:pPr indent="0" lvl="0" marL="0" rtl="0" algn="l">
              <a:lnSpc>
                <a:spcPct val="115000"/>
              </a:lnSpc>
              <a:spcBef>
                <a:spcPts val="0"/>
              </a:spcBef>
              <a:spcAft>
                <a:spcPts val="0"/>
              </a:spcAft>
              <a:buNone/>
            </a:pPr>
            <a:r>
              <a:rPr lang="en" sz="1300">
                <a:solidFill>
                  <a:srgbClr val="741B47"/>
                </a:solidFill>
              </a:rPr>
              <a:t>I </a:t>
            </a:r>
            <a:r>
              <a:rPr lang="en" sz="1300">
                <a:solidFill>
                  <a:srgbClr val="741B47"/>
                </a:solidFill>
              </a:rPr>
              <a:t>addressed</a:t>
            </a:r>
            <a:r>
              <a:rPr lang="en" sz="1300">
                <a:solidFill>
                  <a:srgbClr val="741B47"/>
                </a:solidFill>
              </a:rPr>
              <a:t> functionality </a:t>
            </a:r>
            <a:r>
              <a:rPr lang="en" sz="1300">
                <a:solidFill>
                  <a:srgbClr val="741B47"/>
                </a:solidFill>
              </a:rPr>
              <a:t>through</a:t>
            </a:r>
            <a:r>
              <a:rPr lang="en" sz="1300">
                <a:solidFill>
                  <a:srgbClr val="741B47"/>
                </a:solidFill>
              </a:rPr>
              <a:t> </a:t>
            </a:r>
            <a:r>
              <a:rPr lang="en" sz="1300">
                <a:solidFill>
                  <a:srgbClr val="741B47"/>
                </a:solidFill>
              </a:rPr>
              <a:t>thorough</a:t>
            </a:r>
            <a:r>
              <a:rPr lang="en" sz="1300">
                <a:solidFill>
                  <a:srgbClr val="741B47"/>
                </a:solidFill>
              </a:rPr>
              <a:t> testing. By testing every </a:t>
            </a:r>
            <a:r>
              <a:rPr lang="en" sz="1300">
                <a:solidFill>
                  <a:srgbClr val="741B47"/>
                </a:solidFill>
              </a:rPr>
              <a:t>component</a:t>
            </a:r>
            <a:r>
              <a:rPr lang="en" sz="1300">
                <a:solidFill>
                  <a:srgbClr val="741B47"/>
                </a:solidFill>
              </a:rPr>
              <a:t> I ensured that there were no errors which would prevent </a:t>
            </a:r>
            <a:r>
              <a:rPr lang="en" sz="1300">
                <a:solidFill>
                  <a:srgbClr val="741B47"/>
                </a:solidFill>
              </a:rPr>
              <a:t>the program</a:t>
            </a:r>
            <a:r>
              <a:rPr lang="en" sz="1300">
                <a:solidFill>
                  <a:srgbClr val="741B47"/>
                </a:solidFill>
              </a:rPr>
              <a:t> form functioning. </a:t>
            </a:r>
            <a:endParaRPr sz="1300">
              <a:solidFill>
                <a:srgbClr val="741B47"/>
              </a:solidFill>
            </a:endParaRPr>
          </a:p>
          <a:p>
            <a:pPr indent="0" lvl="0" marL="0" rtl="0" algn="l">
              <a:lnSpc>
                <a:spcPct val="115000"/>
              </a:lnSpc>
              <a:spcBef>
                <a:spcPts val="0"/>
              </a:spcBef>
              <a:spcAft>
                <a:spcPts val="0"/>
              </a:spcAft>
              <a:buNone/>
            </a:pPr>
            <a:r>
              <a:rPr lang="en" sz="1300">
                <a:solidFill>
                  <a:srgbClr val="741B47"/>
                </a:solidFill>
              </a:rPr>
              <a:t>One way I tested </a:t>
            </a:r>
            <a:r>
              <a:rPr lang="en" sz="1300">
                <a:solidFill>
                  <a:srgbClr val="741B47"/>
                </a:solidFill>
              </a:rPr>
              <a:t>thoroughly</a:t>
            </a:r>
            <a:r>
              <a:rPr lang="en" sz="1300">
                <a:solidFill>
                  <a:srgbClr val="741B47"/>
                </a:solidFill>
              </a:rPr>
              <a:t> was by testing for all possible inputs including boundary values as these are easy to miss. For example, my rounds </a:t>
            </a:r>
            <a:r>
              <a:rPr lang="en" sz="1300">
                <a:solidFill>
                  <a:srgbClr val="741B47"/>
                </a:solidFill>
              </a:rPr>
              <a:t>are limited</a:t>
            </a:r>
            <a:r>
              <a:rPr lang="en" sz="1300">
                <a:solidFill>
                  <a:srgbClr val="741B47"/>
                </a:solidFill>
              </a:rPr>
              <a:t> to 100, so I tested for 101 to ensure that I cut off the </a:t>
            </a:r>
            <a:r>
              <a:rPr lang="en" sz="1300">
                <a:solidFill>
                  <a:srgbClr val="741B47"/>
                </a:solidFill>
              </a:rPr>
              <a:t>accepted</a:t>
            </a:r>
            <a:r>
              <a:rPr lang="en" sz="1300">
                <a:solidFill>
                  <a:srgbClr val="741B47"/>
                </a:solidFill>
              </a:rPr>
              <a:t> values correctly. This type of </a:t>
            </a:r>
            <a:r>
              <a:rPr lang="en" sz="1300">
                <a:solidFill>
                  <a:srgbClr val="741B47"/>
                </a:solidFill>
              </a:rPr>
              <a:t>thorough</a:t>
            </a:r>
            <a:r>
              <a:rPr lang="en" sz="1300">
                <a:solidFill>
                  <a:srgbClr val="741B47"/>
                </a:solidFill>
              </a:rPr>
              <a:t> testing ensured that I didn’t miss any errors. </a:t>
            </a:r>
            <a:endParaRPr sz="1300">
              <a:solidFill>
                <a:srgbClr val="741B47"/>
              </a:solidFill>
            </a:endParaRPr>
          </a:p>
          <a:p>
            <a:pPr indent="0" lvl="0" marL="0" rtl="0" algn="l">
              <a:lnSpc>
                <a:spcPct val="115000"/>
              </a:lnSpc>
              <a:spcBef>
                <a:spcPts val="0"/>
              </a:spcBef>
              <a:spcAft>
                <a:spcPts val="0"/>
              </a:spcAft>
              <a:buNone/>
            </a:pPr>
            <a:r>
              <a:rPr lang="en" sz="1300">
                <a:solidFill>
                  <a:srgbClr val="741B47"/>
                </a:solidFill>
              </a:rPr>
              <a:t>Testing with a sample set of data was also an essential way to test functionality. Some errors were extremely impactful on the games functionality. For example, the game didn’t find the correct artist properly at </a:t>
            </a:r>
            <a:r>
              <a:rPr lang="en" sz="1300">
                <a:solidFill>
                  <a:srgbClr val="741B47"/>
                </a:solidFill>
              </a:rPr>
              <a:t>first</a:t>
            </a:r>
            <a:r>
              <a:rPr lang="en" sz="1300">
                <a:solidFill>
                  <a:srgbClr val="741B47"/>
                </a:solidFill>
              </a:rPr>
              <a:t>. I tested this with a small set of sample data where I knew the correct answers so that I could identify when the error was and </a:t>
            </a:r>
            <a:r>
              <a:rPr lang="en" sz="1300">
                <a:solidFill>
                  <a:srgbClr val="741B47"/>
                </a:solidFill>
              </a:rPr>
              <a:t>wasn't</a:t>
            </a:r>
            <a:r>
              <a:rPr lang="en" sz="1300">
                <a:solidFill>
                  <a:srgbClr val="741B47"/>
                </a:solidFill>
              </a:rPr>
              <a:t> </a:t>
            </a:r>
            <a:r>
              <a:rPr lang="en" sz="1300">
                <a:solidFill>
                  <a:srgbClr val="741B47"/>
                </a:solidFill>
              </a:rPr>
              <a:t>occurring</a:t>
            </a:r>
            <a:r>
              <a:rPr lang="en" sz="1300">
                <a:solidFill>
                  <a:srgbClr val="741B47"/>
                </a:solidFill>
              </a:rPr>
              <a:t>. If I had just incorporated the full data straight away, this error may never have been identified, leaving me with a game that had the </a:t>
            </a:r>
            <a:r>
              <a:rPr lang="en" sz="1300">
                <a:solidFill>
                  <a:srgbClr val="741B47"/>
                </a:solidFill>
              </a:rPr>
              <a:t>incorrect</a:t>
            </a:r>
            <a:r>
              <a:rPr lang="en" sz="1300">
                <a:solidFill>
                  <a:srgbClr val="741B47"/>
                </a:solidFill>
              </a:rPr>
              <a:t> answers. This would mean by game didn’t function, and users would be dissatisfied. </a:t>
            </a:r>
            <a:endParaRPr sz="1300">
              <a:solidFill>
                <a:srgbClr val="741B47"/>
              </a:solidFill>
            </a:endParaRPr>
          </a:p>
          <a:p>
            <a:pPr indent="0" lvl="0" marL="0" rtl="0" algn="l">
              <a:lnSpc>
                <a:spcPct val="115000"/>
              </a:lnSpc>
              <a:spcBef>
                <a:spcPts val="0"/>
              </a:spcBef>
              <a:spcAft>
                <a:spcPts val="0"/>
              </a:spcAft>
              <a:buNone/>
            </a:pPr>
            <a:r>
              <a:rPr lang="en" sz="1300">
                <a:solidFill>
                  <a:srgbClr val="741B47"/>
                </a:solidFill>
              </a:rPr>
              <a:t>By testing with multiple different strategies, I ensured that all errors were identified and solved, making my program fully functional. </a:t>
            </a:r>
            <a:endParaRPr sz="1300">
              <a:solidFill>
                <a:srgbClr val="741B47"/>
              </a:solidFill>
            </a:endParaRPr>
          </a:p>
          <a:p>
            <a:pPr indent="0" lvl="0" marL="0" rtl="0" algn="l">
              <a:lnSpc>
                <a:spcPct val="115000"/>
              </a:lnSpc>
              <a:spcBef>
                <a:spcPts val="0"/>
              </a:spcBef>
              <a:spcAft>
                <a:spcPts val="0"/>
              </a:spcAft>
              <a:buNone/>
            </a:pPr>
            <a:r>
              <a:t/>
            </a: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49" name="Shape 449"/>
        <p:cNvGrpSpPr/>
        <p:nvPr/>
      </p:nvGrpSpPr>
      <p:grpSpPr>
        <a:xfrm>
          <a:off x="0" y="0"/>
          <a:ext cx="0" cy="0"/>
          <a:chOff x="0" y="0"/>
          <a:chExt cx="0" cy="0"/>
        </a:xfrm>
      </p:grpSpPr>
      <p:sp>
        <p:nvSpPr>
          <p:cNvPr id="450" name="Google Shape;450;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 - Discussion</a:t>
            </a:r>
            <a:endParaRPr/>
          </a:p>
        </p:txBody>
      </p:sp>
      <p:sp>
        <p:nvSpPr>
          <p:cNvPr id="451" name="Google Shape;451;p61"/>
          <p:cNvSpPr txBox="1"/>
          <p:nvPr/>
        </p:nvSpPr>
        <p:spPr>
          <a:xfrm>
            <a:off x="139400" y="1087550"/>
            <a:ext cx="8790600" cy="325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dk2"/>
                </a:solidFill>
              </a:rPr>
              <a:t>Testing and trialling</a:t>
            </a:r>
            <a:endParaRPr b="1" sz="1300">
              <a:solidFill>
                <a:schemeClr val="dk2"/>
              </a:solidFill>
            </a:endParaRPr>
          </a:p>
          <a:p>
            <a:pPr indent="0" lvl="0" marL="0" rtl="0" algn="l">
              <a:lnSpc>
                <a:spcPct val="115000"/>
              </a:lnSpc>
              <a:spcBef>
                <a:spcPts val="0"/>
              </a:spcBef>
              <a:spcAft>
                <a:spcPts val="0"/>
              </a:spcAft>
              <a:buNone/>
            </a:pPr>
            <a:r>
              <a:rPr lang="en" sz="1300">
                <a:solidFill>
                  <a:schemeClr val="dk2"/>
                </a:solidFill>
              </a:rPr>
              <a:t>I </a:t>
            </a:r>
            <a:r>
              <a:rPr lang="en" sz="1300">
                <a:solidFill>
                  <a:schemeClr val="dk2"/>
                </a:solidFill>
              </a:rPr>
              <a:t>thoroughly</a:t>
            </a:r>
            <a:r>
              <a:rPr lang="en" sz="1300">
                <a:solidFill>
                  <a:schemeClr val="dk2"/>
                </a:solidFill>
              </a:rPr>
              <a:t> tested all of my components, to uncover any errors. Planning and </a:t>
            </a:r>
            <a:r>
              <a:rPr lang="en" sz="1300">
                <a:solidFill>
                  <a:schemeClr val="dk2"/>
                </a:solidFill>
              </a:rPr>
              <a:t>testing</a:t>
            </a:r>
            <a:r>
              <a:rPr lang="en" sz="1300">
                <a:solidFill>
                  <a:schemeClr val="dk2"/>
                </a:solidFill>
              </a:rPr>
              <a:t> for all possible </a:t>
            </a:r>
            <a:r>
              <a:rPr lang="en" sz="1300">
                <a:solidFill>
                  <a:schemeClr val="dk2"/>
                </a:solidFill>
              </a:rPr>
              <a:t>occurrences</a:t>
            </a:r>
            <a:r>
              <a:rPr lang="en" sz="1300">
                <a:solidFill>
                  <a:schemeClr val="dk2"/>
                </a:solidFill>
              </a:rPr>
              <a:t> and boundary values ensured that every error was identified. When I did encounter an error, I researched how to solve it, and trialled multiple options if applicable to find the best, most efficient way to solve it. For example, when I tested the get artists component my program was comparing the artists incorrectly. Testing allowed me to identify this error before it became lost in the final outcome. I </a:t>
            </a:r>
            <a:r>
              <a:rPr lang="en" sz="1300">
                <a:solidFill>
                  <a:schemeClr val="dk2"/>
                </a:solidFill>
              </a:rPr>
              <a:t>tried</a:t>
            </a:r>
            <a:r>
              <a:rPr lang="en" sz="1300">
                <a:solidFill>
                  <a:schemeClr val="dk2"/>
                </a:solidFill>
              </a:rPr>
              <a:t> a solution of comparing the monthly listeners differently (as I thought the max() and min() </a:t>
            </a:r>
            <a:r>
              <a:rPr lang="en" sz="1300">
                <a:solidFill>
                  <a:schemeClr val="dk2"/>
                </a:solidFill>
              </a:rPr>
              <a:t>were not</a:t>
            </a:r>
            <a:r>
              <a:rPr lang="en" sz="1300">
                <a:solidFill>
                  <a:schemeClr val="dk2"/>
                </a:solidFill>
              </a:rPr>
              <a:t> working), by adding the highest and lowest monthly listeners to their own variables.</a:t>
            </a:r>
            <a:endParaRPr sz="1300">
              <a:solidFill>
                <a:schemeClr val="dk2"/>
              </a:solidFill>
            </a:endParaRPr>
          </a:p>
          <a:p>
            <a:pPr indent="0" lvl="0" marL="0" rtl="0" algn="l">
              <a:lnSpc>
                <a:spcPct val="115000"/>
              </a:lnSpc>
              <a:spcBef>
                <a:spcPts val="0"/>
              </a:spcBef>
              <a:spcAft>
                <a:spcPts val="0"/>
              </a:spcAft>
              <a:buNone/>
            </a:pPr>
            <a:r>
              <a:rPr b="1" lang="en" sz="1300">
                <a:solidFill>
                  <a:schemeClr val="dk2"/>
                </a:solidFill>
              </a:rPr>
              <a:t>Initial code: 	</a:t>
            </a:r>
            <a:r>
              <a:rPr lang="en" sz="1300">
                <a:solidFill>
                  <a:schemeClr val="dk2"/>
                </a:solidFill>
              </a:rPr>
              <a:t>								   </a:t>
            </a:r>
            <a:r>
              <a:rPr b="1" lang="en" sz="1300">
                <a:solidFill>
                  <a:schemeClr val="dk2"/>
                </a:solidFill>
              </a:rPr>
              <a:t>Trialled solution:</a:t>
            </a:r>
            <a:endParaRPr b="1"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When this didn’t work, I decided to research </a:t>
            </a:r>
            <a:r>
              <a:rPr lang="en" sz="1300">
                <a:solidFill>
                  <a:schemeClr val="dk2"/>
                </a:solidFill>
              </a:rPr>
              <a:t>further</a:t>
            </a:r>
            <a:r>
              <a:rPr lang="en" sz="1300">
                <a:solidFill>
                  <a:schemeClr val="dk2"/>
                </a:solidFill>
              </a:rPr>
              <a:t>, and discovered the root cause was actually that the monthly listeners was </a:t>
            </a:r>
            <a:r>
              <a:rPr lang="en" sz="1300">
                <a:solidFill>
                  <a:schemeClr val="dk2"/>
                </a:solidFill>
              </a:rPr>
              <a:t>treated as a string. This then enabled me to trial a new solution, converting to an integer, which worked effectively and solved the issue. Through testing trialling and research I was able to find the most effective solution.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pic>
        <p:nvPicPr>
          <p:cNvPr id="452" name="Google Shape;452;p61" title="Screenshot 2025-05-23 at 9.42.53 PM.png"/>
          <p:cNvPicPr preferRelativeResize="0"/>
          <p:nvPr/>
        </p:nvPicPr>
        <p:blipFill rotWithShape="1">
          <a:blip r:embed="rId3">
            <a:alphaModFix/>
          </a:blip>
          <a:srcRect b="49849" l="0" r="0" t="0"/>
          <a:stretch/>
        </p:blipFill>
        <p:spPr>
          <a:xfrm>
            <a:off x="225125" y="3015425"/>
            <a:ext cx="4992265" cy="572700"/>
          </a:xfrm>
          <a:prstGeom prst="rect">
            <a:avLst/>
          </a:prstGeom>
          <a:noFill/>
          <a:ln>
            <a:noFill/>
          </a:ln>
        </p:spPr>
      </p:pic>
      <p:pic>
        <p:nvPicPr>
          <p:cNvPr id="453" name="Google Shape;453;p61" title="Screenshot 2025-05-23 at 9.47.05 PM.png"/>
          <p:cNvPicPr preferRelativeResize="0"/>
          <p:nvPr/>
        </p:nvPicPr>
        <p:blipFill rotWithShape="1">
          <a:blip r:embed="rId4">
            <a:alphaModFix/>
          </a:blip>
          <a:srcRect b="39375" l="0" r="40957" t="0"/>
          <a:stretch/>
        </p:blipFill>
        <p:spPr>
          <a:xfrm>
            <a:off x="5377574" y="3015425"/>
            <a:ext cx="2846451" cy="92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83" name="Google Shape;83;p17"/>
          <p:cNvGraphicFramePr/>
          <p:nvPr/>
        </p:nvGraphicFramePr>
        <p:xfrm>
          <a:off x="311700" y="1478100"/>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Get artists and check answer</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11</a:t>
                      </a:r>
                      <a:r>
                        <a:rPr lang="en" sz="1100">
                          <a:latin typeface="Calibri"/>
                          <a:ea typeface="Calibri"/>
                          <a:cs typeface="Calibri"/>
                          <a:sym typeface="Calibri"/>
                        </a:rPr>
                        <a:t>/4</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27</a:t>
                      </a:r>
                      <a:r>
                        <a:rPr lang="en" sz="1100">
                          <a:latin typeface="Calibri"/>
                          <a:ea typeface="Calibri"/>
                          <a:cs typeface="Calibri"/>
                          <a:sym typeface="Calibri"/>
                        </a:rPr>
                        <a:t>/4</a:t>
                      </a:r>
                      <a:endParaRPr sz="1100">
                        <a:latin typeface="Calibri"/>
                        <a:ea typeface="Calibri"/>
                        <a:cs typeface="Calibri"/>
                        <a:sym typeface="Calibri"/>
                      </a:endParaRPr>
                    </a:p>
                  </a:txBody>
                  <a:tcPr marT="63500" marB="63500" marR="63500" marL="63500"/>
                </a:tc>
              </a:tr>
            </a:tbl>
          </a:graphicData>
        </a:graphic>
      </p:graphicFrame>
      <p:graphicFrame>
        <p:nvGraphicFramePr>
          <p:cNvPr id="84" name="Google Shape;84;p17"/>
          <p:cNvGraphicFramePr/>
          <p:nvPr/>
        </p:nvGraphicFramePr>
        <p:xfrm>
          <a:off x="311700" y="2288200"/>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Retrieving the artists from the csv file and finding the correct one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created the get artists component, and then built upon that to get the correct answer</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Creating a usable game interface and incorporating these components into it.</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This component took a long time as there were multiple issues. The csv had </a:t>
                      </a:r>
                      <a:r>
                        <a:rPr lang="en" sz="1200">
                          <a:latin typeface="Calibri"/>
                          <a:ea typeface="Calibri"/>
                          <a:cs typeface="Calibri"/>
                          <a:sym typeface="Calibri"/>
                        </a:rPr>
                        <a:t>unreadable</a:t>
                      </a:r>
                      <a:r>
                        <a:rPr lang="en" sz="1200">
                          <a:latin typeface="Calibri"/>
                          <a:ea typeface="Calibri"/>
                          <a:cs typeface="Calibri"/>
                          <a:sym typeface="Calibri"/>
                        </a:rPr>
                        <a:t> characters and the program was choosing the wrong answer. Once the component was working, I found the csv file was really useful in being able to edit as needed. </a:t>
                      </a:r>
                      <a:endParaRPr sz="1200">
                        <a:latin typeface="Calibri"/>
                        <a:ea typeface="Calibri"/>
                        <a:cs typeface="Calibri"/>
                        <a:sym typeface="Calibri"/>
                      </a:endParaRPr>
                    </a:p>
                  </a:txBody>
                  <a:tcPr marT="63500" marB="63500" marR="63500" marL="63500"/>
                </a:tc>
                <a:tc hMerge="1"/>
                <a:tc hMerge="1"/>
              </a:tr>
            </a:tbl>
          </a:graphicData>
        </a:graphic>
      </p:graphicFrame>
      <p:pic>
        <p:nvPicPr>
          <p:cNvPr id="85" name="Google Shape;85;p17" title="Screenshot 2025-05-21 at 3.03.51 PM.png"/>
          <p:cNvPicPr preferRelativeResize="0"/>
          <p:nvPr/>
        </p:nvPicPr>
        <p:blipFill>
          <a:blip r:embed="rId3">
            <a:alphaModFix/>
          </a:blip>
          <a:stretch>
            <a:fillRect/>
          </a:stretch>
        </p:blipFill>
        <p:spPr>
          <a:xfrm>
            <a:off x="6407700" y="1093350"/>
            <a:ext cx="2312772" cy="389774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57" name="Shape 457"/>
        <p:cNvGrpSpPr/>
        <p:nvPr/>
      </p:nvGrpSpPr>
      <p:grpSpPr>
        <a:xfrm>
          <a:off x="0" y="0"/>
          <a:ext cx="0" cy="0"/>
          <a:chOff x="0" y="0"/>
          <a:chExt cx="0" cy="0"/>
        </a:xfrm>
      </p:grpSpPr>
      <p:sp>
        <p:nvSpPr>
          <p:cNvPr id="458" name="Google Shape;458;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 - Discussion</a:t>
            </a:r>
            <a:endParaRPr/>
          </a:p>
        </p:txBody>
      </p:sp>
      <p:sp>
        <p:nvSpPr>
          <p:cNvPr id="459" name="Google Shape;459;p62"/>
          <p:cNvSpPr txBox="1"/>
          <p:nvPr/>
        </p:nvSpPr>
        <p:spPr>
          <a:xfrm>
            <a:off x="139400" y="1087550"/>
            <a:ext cx="8790600" cy="29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2"/>
                </a:solidFill>
              </a:rPr>
              <a:t>Testing and trialling continued</a:t>
            </a:r>
            <a:endParaRPr b="1" sz="1500">
              <a:solidFill>
                <a:schemeClr val="dk2"/>
              </a:solidFill>
            </a:endParaRPr>
          </a:p>
          <a:p>
            <a:pPr indent="0" lvl="0" marL="0" rtl="0" algn="l">
              <a:lnSpc>
                <a:spcPct val="115000"/>
              </a:lnSpc>
              <a:spcBef>
                <a:spcPts val="0"/>
              </a:spcBef>
              <a:spcAft>
                <a:spcPts val="0"/>
              </a:spcAft>
              <a:buNone/>
            </a:pPr>
            <a:r>
              <a:rPr lang="en" sz="1500">
                <a:solidFill>
                  <a:schemeClr val="dk2"/>
                </a:solidFill>
              </a:rPr>
              <a:t>Another instance where testing, trialling, and research was useful was in my get artists component. I had an error which was </a:t>
            </a:r>
            <a:r>
              <a:rPr lang="en" sz="1500">
                <a:solidFill>
                  <a:schemeClr val="dk2"/>
                </a:solidFill>
              </a:rPr>
              <a:t>difficult</a:t>
            </a:r>
            <a:r>
              <a:rPr lang="en" sz="1500">
                <a:solidFill>
                  <a:schemeClr val="dk2"/>
                </a:solidFill>
              </a:rPr>
              <a:t> to understand, so I asked our student teacher for help, as well as googling the error. The teacher helped me, suggesting there were unreadable characters in my csv. </a:t>
            </a:r>
            <a:r>
              <a:rPr lang="en" sz="1500">
                <a:solidFill>
                  <a:schemeClr val="dk2"/>
                </a:solidFill>
              </a:rPr>
              <a:t>The article didn’t tell me the root cause of the issue, and suggested changing my decoding scheme. As the teacher presented a more simple fix, I decided to try that first. Simple changes are usually more efficient, and it would be a better way to use my time, since the other solution would have taken more time. The first solution worked in solving my issue and I tested again to confirm this.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p:txBody>
      </p:sp>
      <p:pic>
        <p:nvPicPr>
          <p:cNvPr id="460" name="Google Shape;460;p62"/>
          <p:cNvPicPr preferRelativeResize="0"/>
          <p:nvPr/>
        </p:nvPicPr>
        <p:blipFill>
          <a:blip r:embed="rId3">
            <a:alphaModFix/>
          </a:blip>
          <a:stretch>
            <a:fillRect/>
          </a:stretch>
        </p:blipFill>
        <p:spPr>
          <a:xfrm>
            <a:off x="207725" y="3394250"/>
            <a:ext cx="4087076" cy="664500"/>
          </a:xfrm>
          <a:prstGeom prst="rect">
            <a:avLst/>
          </a:prstGeom>
          <a:noFill/>
          <a:ln>
            <a:noFill/>
          </a:ln>
        </p:spPr>
      </p:pic>
      <p:pic>
        <p:nvPicPr>
          <p:cNvPr id="461" name="Google Shape;461;p62" title="Screenshot 2025-05-23 at 10.50.33 AM.png"/>
          <p:cNvPicPr preferRelativeResize="0"/>
          <p:nvPr/>
        </p:nvPicPr>
        <p:blipFill>
          <a:blip r:embed="rId4">
            <a:alphaModFix/>
          </a:blip>
          <a:stretch>
            <a:fillRect/>
          </a:stretch>
        </p:blipFill>
        <p:spPr>
          <a:xfrm>
            <a:off x="4427675" y="3394250"/>
            <a:ext cx="2074199" cy="16646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65" name="Shape 465"/>
        <p:cNvGrpSpPr/>
        <p:nvPr/>
      </p:nvGrpSpPr>
      <p:grpSpPr>
        <a:xfrm>
          <a:off x="0" y="0"/>
          <a:ext cx="0" cy="0"/>
          <a:chOff x="0" y="0"/>
          <a:chExt cx="0" cy="0"/>
        </a:xfrm>
      </p:grpSpPr>
      <p:sp>
        <p:nvSpPr>
          <p:cNvPr id="466" name="Google Shape;46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 - Discussion</a:t>
            </a:r>
            <a:endParaRPr/>
          </a:p>
        </p:txBody>
      </p:sp>
      <p:sp>
        <p:nvSpPr>
          <p:cNvPr id="467" name="Google Shape;467;p63"/>
          <p:cNvSpPr txBox="1"/>
          <p:nvPr/>
        </p:nvSpPr>
        <p:spPr>
          <a:xfrm>
            <a:off x="203250" y="1115125"/>
            <a:ext cx="8737500" cy="383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dk2"/>
                </a:solidFill>
              </a:rPr>
              <a:t>User testing and feedback</a:t>
            </a:r>
            <a:endParaRPr b="1" sz="1300">
              <a:solidFill>
                <a:schemeClr val="dk2"/>
              </a:solidFill>
            </a:endParaRPr>
          </a:p>
          <a:p>
            <a:pPr indent="0" lvl="0" marL="0" rtl="0" algn="l">
              <a:lnSpc>
                <a:spcPct val="115000"/>
              </a:lnSpc>
              <a:spcBef>
                <a:spcPts val="0"/>
              </a:spcBef>
              <a:spcAft>
                <a:spcPts val="0"/>
              </a:spcAft>
              <a:buNone/>
            </a:pPr>
            <a:r>
              <a:rPr lang="en" sz="1300">
                <a:solidFill>
                  <a:schemeClr val="dk2"/>
                </a:solidFill>
              </a:rPr>
              <a:t>I used the process of user testing to improve key aspects of my program. User testing allowed me to discover things that I couldn’t notice myself. For example, when the hints font was too small, I’d become used to reading it and overlooked the issue, however a user who was using the program for the first time was able to notice it straight away</a:t>
            </a:r>
            <a:r>
              <a:rPr lang="en" sz="1300">
                <a:solidFill>
                  <a:schemeClr val="dk2"/>
                </a:solidFill>
              </a:rPr>
              <a:t>. This process ensured that my program worked for all users, not just me, and helped with the iterative process of the Agile project management, as I was able to user test, make changes, then test again. Doing this allowed me to make my program as user friendly as </a:t>
            </a:r>
            <a:r>
              <a:rPr lang="en" sz="1300">
                <a:solidFill>
                  <a:schemeClr val="dk2"/>
                </a:solidFill>
              </a:rPr>
              <a:t>possible</a:t>
            </a:r>
            <a:r>
              <a:rPr lang="en" sz="1300">
                <a:solidFill>
                  <a:schemeClr val="dk2"/>
                </a:solidFill>
              </a:rPr>
              <a:t>.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rPr b="1" lang="en" sz="1300">
                <a:solidFill>
                  <a:schemeClr val="dk2"/>
                </a:solidFill>
              </a:rPr>
              <a:t>Project planning</a:t>
            </a:r>
            <a:endParaRPr b="1" sz="1300">
              <a:solidFill>
                <a:schemeClr val="dk2"/>
              </a:solidFill>
            </a:endParaRPr>
          </a:p>
          <a:p>
            <a:pPr indent="0" lvl="0" marL="0" rtl="0" algn="l">
              <a:lnSpc>
                <a:spcPct val="115000"/>
              </a:lnSpc>
              <a:spcBef>
                <a:spcPts val="0"/>
              </a:spcBef>
              <a:spcAft>
                <a:spcPts val="0"/>
              </a:spcAft>
              <a:buNone/>
            </a:pPr>
            <a:r>
              <a:rPr lang="en" sz="1300">
                <a:solidFill>
                  <a:schemeClr val="dk2"/>
                </a:solidFill>
              </a:rPr>
              <a:t>My project planning process was useful in helping me ensure I met all time restrictions and </a:t>
            </a:r>
            <a:r>
              <a:rPr lang="en" sz="1300">
                <a:solidFill>
                  <a:schemeClr val="dk2"/>
                </a:solidFill>
              </a:rPr>
              <a:t>program</a:t>
            </a:r>
            <a:r>
              <a:rPr lang="en" sz="1300">
                <a:solidFill>
                  <a:schemeClr val="dk2"/>
                </a:solidFill>
              </a:rPr>
              <a:t> requirements. Firstly, I broke down the project into </a:t>
            </a:r>
            <a:r>
              <a:rPr lang="en" sz="1300">
                <a:solidFill>
                  <a:schemeClr val="dk2"/>
                </a:solidFill>
              </a:rPr>
              <a:t>separate</a:t>
            </a:r>
            <a:r>
              <a:rPr lang="en" sz="1300">
                <a:solidFill>
                  <a:schemeClr val="dk2"/>
                </a:solidFill>
              </a:rPr>
              <a:t> components using Trello. These components helped me begin the process, as I had </a:t>
            </a:r>
            <a:r>
              <a:rPr lang="en" sz="1300">
                <a:solidFill>
                  <a:schemeClr val="dk2"/>
                </a:solidFill>
              </a:rPr>
              <a:t>everything</a:t>
            </a:r>
            <a:r>
              <a:rPr lang="en" sz="1300">
                <a:solidFill>
                  <a:schemeClr val="dk2"/>
                </a:solidFill>
              </a:rPr>
              <a:t> broken down into steps I could iteratively work </a:t>
            </a:r>
            <a:r>
              <a:rPr lang="en" sz="1300">
                <a:solidFill>
                  <a:schemeClr val="dk2"/>
                </a:solidFill>
              </a:rPr>
              <a:t>through</a:t>
            </a:r>
            <a:r>
              <a:rPr lang="en" sz="1300">
                <a:solidFill>
                  <a:schemeClr val="dk2"/>
                </a:solidFill>
              </a:rPr>
              <a:t>. I then planned ahead using my sprint tracking to work out how much time I had for each </a:t>
            </a:r>
            <a:r>
              <a:rPr lang="en" sz="1300">
                <a:solidFill>
                  <a:schemeClr val="dk2"/>
                </a:solidFill>
              </a:rPr>
              <a:t>component</a:t>
            </a:r>
            <a:r>
              <a:rPr lang="en" sz="1300">
                <a:solidFill>
                  <a:schemeClr val="dk2"/>
                </a:solidFill>
              </a:rPr>
              <a:t>. This step in the planning process was essential as I had a deadline, and needed to ensure the outcome was as high quality as </a:t>
            </a:r>
            <a:r>
              <a:rPr lang="en" sz="1300">
                <a:solidFill>
                  <a:schemeClr val="dk2"/>
                </a:solidFill>
              </a:rPr>
              <a:t>possible</a:t>
            </a:r>
            <a:r>
              <a:rPr lang="en" sz="1300">
                <a:solidFill>
                  <a:schemeClr val="dk2"/>
                </a:solidFill>
              </a:rPr>
              <a:t> within the time </a:t>
            </a:r>
            <a:r>
              <a:rPr lang="en" sz="1300">
                <a:solidFill>
                  <a:schemeClr val="dk2"/>
                </a:solidFill>
              </a:rPr>
              <a:t>restraints</a:t>
            </a:r>
            <a:r>
              <a:rPr lang="en" sz="1300">
                <a:solidFill>
                  <a:schemeClr val="dk2"/>
                </a:solidFill>
              </a:rPr>
              <a:t>. Planning this way allowed time for user testing and </a:t>
            </a:r>
            <a:r>
              <a:rPr lang="en" sz="1300">
                <a:solidFill>
                  <a:schemeClr val="dk2"/>
                </a:solidFill>
              </a:rPr>
              <a:t>improvements</a:t>
            </a:r>
            <a:r>
              <a:rPr lang="en" sz="1300">
                <a:solidFill>
                  <a:schemeClr val="dk2"/>
                </a:solidFill>
              </a:rPr>
              <a:t> so that I </a:t>
            </a:r>
            <a:r>
              <a:rPr lang="en" sz="1300">
                <a:solidFill>
                  <a:schemeClr val="dk2"/>
                </a:solidFill>
              </a:rPr>
              <a:t>didn't</a:t>
            </a:r>
            <a:r>
              <a:rPr lang="en" sz="1300">
                <a:solidFill>
                  <a:schemeClr val="dk2"/>
                </a:solidFill>
              </a:rPr>
              <a:t> </a:t>
            </a:r>
            <a:r>
              <a:rPr lang="en" sz="1300">
                <a:solidFill>
                  <a:schemeClr val="dk2"/>
                </a:solidFill>
              </a:rPr>
              <a:t>have</a:t>
            </a:r>
            <a:r>
              <a:rPr lang="en" sz="1300">
                <a:solidFill>
                  <a:schemeClr val="dk2"/>
                </a:solidFill>
              </a:rPr>
              <a:t> just a </a:t>
            </a:r>
            <a:r>
              <a:rPr lang="en" sz="1300">
                <a:solidFill>
                  <a:schemeClr val="dk2"/>
                </a:solidFill>
              </a:rPr>
              <a:t>functioning</a:t>
            </a:r>
            <a:r>
              <a:rPr lang="en" sz="1300">
                <a:solidFill>
                  <a:schemeClr val="dk2"/>
                </a:solidFill>
              </a:rPr>
              <a:t> </a:t>
            </a:r>
            <a:r>
              <a:rPr lang="en" sz="1300">
                <a:solidFill>
                  <a:schemeClr val="dk2"/>
                </a:solidFill>
              </a:rPr>
              <a:t>program</a:t>
            </a:r>
            <a:r>
              <a:rPr lang="en" sz="1300">
                <a:solidFill>
                  <a:schemeClr val="dk2"/>
                </a:solidFill>
              </a:rPr>
              <a:t>, but an improved and ideal program that suited user needs.</a:t>
            </a:r>
            <a:endParaRPr sz="1300">
              <a:solidFill>
                <a:schemeClr val="dk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71" name="Shape 471"/>
        <p:cNvGrpSpPr/>
        <p:nvPr/>
      </p:nvGrpSpPr>
      <p:grpSpPr>
        <a:xfrm>
          <a:off x="0" y="0"/>
          <a:ext cx="0" cy="0"/>
          <a:chOff x="0" y="0"/>
          <a:chExt cx="0" cy="0"/>
        </a:xfrm>
      </p:grpSpPr>
      <p:sp>
        <p:nvSpPr>
          <p:cNvPr id="472" name="Google Shape;472;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 - Discussion</a:t>
            </a:r>
            <a:endParaRPr/>
          </a:p>
        </p:txBody>
      </p:sp>
      <p:sp>
        <p:nvSpPr>
          <p:cNvPr id="473" name="Google Shape;473;p64"/>
          <p:cNvSpPr txBox="1"/>
          <p:nvPr/>
        </p:nvSpPr>
        <p:spPr>
          <a:xfrm>
            <a:off x="203250" y="1038925"/>
            <a:ext cx="8737500" cy="41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2"/>
                </a:solidFill>
              </a:rPr>
              <a:t>Project planning continued</a:t>
            </a:r>
            <a:endParaRPr b="1" sz="1200">
              <a:solidFill>
                <a:schemeClr val="dk2"/>
              </a:solidFill>
            </a:endParaRPr>
          </a:p>
          <a:p>
            <a:pPr indent="0" lvl="0" marL="0" rtl="0" algn="l">
              <a:lnSpc>
                <a:spcPct val="115000"/>
              </a:lnSpc>
              <a:spcBef>
                <a:spcPts val="0"/>
              </a:spcBef>
              <a:spcAft>
                <a:spcPts val="0"/>
              </a:spcAft>
              <a:buNone/>
            </a:pPr>
            <a:r>
              <a:rPr lang="en" sz="1200">
                <a:solidFill>
                  <a:schemeClr val="dk2"/>
                </a:solidFill>
              </a:rPr>
              <a:t>From my </a:t>
            </a:r>
            <a:r>
              <a:rPr lang="en" sz="1200">
                <a:solidFill>
                  <a:schemeClr val="dk2"/>
                </a:solidFill>
              </a:rPr>
              <a:t>planning</a:t>
            </a:r>
            <a:r>
              <a:rPr lang="en" sz="1200">
                <a:solidFill>
                  <a:schemeClr val="dk2"/>
                </a:solidFill>
              </a:rPr>
              <a:t> process I learned that splitting my project into chunks worked well as it ensured that each </a:t>
            </a:r>
            <a:r>
              <a:rPr lang="en" sz="1200">
                <a:solidFill>
                  <a:schemeClr val="dk2"/>
                </a:solidFill>
              </a:rPr>
              <a:t>component</a:t>
            </a:r>
            <a:r>
              <a:rPr lang="en" sz="1200">
                <a:solidFill>
                  <a:schemeClr val="dk2"/>
                </a:solidFill>
              </a:rPr>
              <a:t> worked </a:t>
            </a:r>
            <a:r>
              <a:rPr lang="en" sz="1200">
                <a:solidFill>
                  <a:schemeClr val="dk2"/>
                </a:solidFill>
              </a:rPr>
              <a:t>separately</a:t>
            </a:r>
            <a:r>
              <a:rPr lang="en" sz="1200">
                <a:solidFill>
                  <a:schemeClr val="dk2"/>
                </a:solidFill>
              </a:rPr>
              <a:t> before being </a:t>
            </a:r>
            <a:r>
              <a:rPr lang="en" sz="1200">
                <a:solidFill>
                  <a:schemeClr val="dk2"/>
                </a:solidFill>
              </a:rPr>
              <a:t>integrated</a:t>
            </a:r>
            <a:r>
              <a:rPr lang="en" sz="1200">
                <a:solidFill>
                  <a:schemeClr val="dk2"/>
                </a:solidFill>
              </a:rPr>
              <a:t>. Without doing this, any errors that </a:t>
            </a:r>
            <a:r>
              <a:rPr lang="en" sz="1200">
                <a:solidFill>
                  <a:schemeClr val="dk2"/>
                </a:solidFill>
              </a:rPr>
              <a:t>occurred</a:t>
            </a:r>
            <a:r>
              <a:rPr lang="en" sz="1200">
                <a:solidFill>
                  <a:schemeClr val="dk2"/>
                </a:solidFill>
              </a:rPr>
              <a:t> </a:t>
            </a:r>
            <a:r>
              <a:rPr lang="en" sz="1200">
                <a:solidFill>
                  <a:schemeClr val="dk2"/>
                </a:solidFill>
              </a:rPr>
              <a:t>would</a:t>
            </a:r>
            <a:r>
              <a:rPr lang="en" sz="1200">
                <a:solidFill>
                  <a:schemeClr val="dk2"/>
                </a:solidFill>
              </a:rPr>
              <a:t> be harder to identify as they would be lost in a full program, rather than being identified in a smaller, </a:t>
            </a:r>
            <a:r>
              <a:rPr lang="en" sz="1200">
                <a:solidFill>
                  <a:schemeClr val="dk2"/>
                </a:solidFill>
              </a:rPr>
              <a:t>easily</a:t>
            </a:r>
            <a:r>
              <a:rPr lang="en" sz="1200">
                <a:solidFill>
                  <a:schemeClr val="dk2"/>
                </a:solidFill>
              </a:rPr>
              <a:t> </a:t>
            </a:r>
            <a:r>
              <a:rPr lang="en" sz="1200">
                <a:solidFill>
                  <a:schemeClr val="dk2"/>
                </a:solidFill>
              </a:rPr>
              <a:t>editable</a:t>
            </a:r>
            <a:r>
              <a:rPr lang="en" sz="1200">
                <a:solidFill>
                  <a:schemeClr val="dk2"/>
                </a:solidFill>
              </a:rPr>
              <a:t> piece of code. If I were to repeat this process again for a new </a:t>
            </a:r>
            <a:r>
              <a:rPr lang="en" sz="1200">
                <a:solidFill>
                  <a:schemeClr val="dk2"/>
                </a:solidFill>
              </a:rPr>
              <a:t>project</a:t>
            </a:r>
            <a:r>
              <a:rPr lang="en" sz="1200">
                <a:solidFill>
                  <a:schemeClr val="dk2"/>
                </a:solidFill>
              </a:rPr>
              <a:t>, I would continue to follow the steps of the Agile methodology, especially breaking the project down into </a:t>
            </a:r>
            <a:r>
              <a:rPr lang="en" sz="1200">
                <a:solidFill>
                  <a:schemeClr val="dk2"/>
                </a:solidFill>
              </a:rPr>
              <a:t>components</a:t>
            </a:r>
            <a:r>
              <a:rPr lang="en" sz="1200">
                <a:solidFill>
                  <a:schemeClr val="dk2"/>
                </a:solidFill>
              </a:rPr>
              <a:t>. </a:t>
            </a:r>
            <a:endParaRPr sz="1200">
              <a:solidFill>
                <a:schemeClr val="dk2"/>
              </a:solidFill>
            </a:endParaRPr>
          </a:p>
          <a:p>
            <a:pPr indent="0" lvl="0" marL="0" rtl="0" algn="l">
              <a:lnSpc>
                <a:spcPct val="115000"/>
              </a:lnSpc>
              <a:spcBef>
                <a:spcPts val="0"/>
              </a:spcBef>
              <a:spcAft>
                <a:spcPts val="0"/>
              </a:spcAft>
              <a:buNone/>
            </a:pPr>
            <a:r>
              <a:rPr lang="en" sz="1200">
                <a:solidFill>
                  <a:schemeClr val="dk2"/>
                </a:solidFill>
              </a:rPr>
              <a:t>I would change the way I kept track of smaller tasks if I were to undergo another project like this. I added steps in each of my </a:t>
            </a:r>
            <a:r>
              <a:rPr lang="en" sz="1200">
                <a:solidFill>
                  <a:schemeClr val="dk2"/>
                </a:solidFill>
              </a:rPr>
              <a:t>components</a:t>
            </a:r>
            <a:r>
              <a:rPr lang="en" sz="1200">
                <a:solidFill>
                  <a:schemeClr val="dk2"/>
                </a:solidFill>
              </a:rPr>
              <a:t>, but I didn’t keep track of which steps were completed, or use these steps for much guidance. This meant that when it came to starting the programming for the </a:t>
            </a:r>
            <a:r>
              <a:rPr lang="en" sz="1200">
                <a:solidFill>
                  <a:schemeClr val="dk2"/>
                </a:solidFill>
              </a:rPr>
              <a:t>next</a:t>
            </a:r>
            <a:r>
              <a:rPr lang="en" sz="1200">
                <a:solidFill>
                  <a:schemeClr val="dk2"/>
                </a:solidFill>
              </a:rPr>
              <a:t> </a:t>
            </a:r>
            <a:r>
              <a:rPr lang="en" sz="1200">
                <a:solidFill>
                  <a:schemeClr val="dk2"/>
                </a:solidFill>
              </a:rPr>
              <a:t>component</a:t>
            </a:r>
            <a:r>
              <a:rPr lang="en" sz="1200">
                <a:solidFill>
                  <a:schemeClr val="dk2"/>
                </a:solidFill>
              </a:rPr>
              <a:t>, I was often lost as to where to begin and what needed to be done. If I had used </a:t>
            </a:r>
            <a:r>
              <a:rPr lang="en" sz="1200">
                <a:solidFill>
                  <a:schemeClr val="dk2"/>
                </a:solidFill>
              </a:rPr>
              <a:t>the</a:t>
            </a:r>
            <a:r>
              <a:rPr lang="en" sz="1200">
                <a:solidFill>
                  <a:schemeClr val="dk2"/>
                </a:solidFill>
              </a:rPr>
              <a:t> checkboxes on Trello to track where I was up to, this would have been a lot easier. In summary, breaking the project down was </a:t>
            </a:r>
            <a:r>
              <a:rPr lang="en" sz="1200">
                <a:solidFill>
                  <a:schemeClr val="dk2"/>
                </a:solidFill>
              </a:rPr>
              <a:t>useful</a:t>
            </a:r>
            <a:r>
              <a:rPr lang="en" sz="1200">
                <a:solidFill>
                  <a:schemeClr val="dk2"/>
                </a:solidFill>
              </a:rPr>
              <a:t>, but breaking it down even further would </a:t>
            </a:r>
            <a:r>
              <a:rPr lang="en" sz="1200">
                <a:solidFill>
                  <a:schemeClr val="dk2"/>
                </a:solidFill>
              </a:rPr>
              <a:t>have</a:t>
            </a:r>
            <a:r>
              <a:rPr lang="en" sz="1200">
                <a:solidFill>
                  <a:schemeClr val="dk2"/>
                </a:solidFill>
              </a:rPr>
              <a:t> helped me be even more efficient, as I’d </a:t>
            </a:r>
            <a:r>
              <a:rPr lang="en" sz="1200">
                <a:solidFill>
                  <a:schemeClr val="dk2"/>
                </a:solidFill>
              </a:rPr>
              <a:t>have</a:t>
            </a:r>
            <a:r>
              <a:rPr lang="en" sz="1200">
                <a:solidFill>
                  <a:schemeClr val="dk2"/>
                </a:solidFill>
              </a:rPr>
              <a:t> exact steps to follow. </a:t>
            </a:r>
            <a:endParaRPr sz="1200">
              <a:solidFill>
                <a:schemeClr val="dk2"/>
              </a:solidFill>
            </a:endParaRPr>
          </a:p>
          <a:p>
            <a:pPr indent="0" lvl="0" marL="0" rtl="0" algn="l">
              <a:lnSpc>
                <a:spcPct val="115000"/>
              </a:lnSpc>
              <a:spcBef>
                <a:spcPts val="0"/>
              </a:spcBef>
              <a:spcAft>
                <a:spcPts val="0"/>
              </a:spcAft>
              <a:buNone/>
            </a:pPr>
            <a:r>
              <a:rPr lang="en" sz="1200">
                <a:solidFill>
                  <a:schemeClr val="dk2"/>
                </a:solidFill>
              </a:rPr>
              <a:t>Another change I would </a:t>
            </a:r>
            <a:r>
              <a:rPr lang="en" sz="1200">
                <a:solidFill>
                  <a:schemeClr val="dk2"/>
                </a:solidFill>
              </a:rPr>
              <a:t>have</a:t>
            </a:r>
            <a:r>
              <a:rPr lang="en" sz="1200">
                <a:solidFill>
                  <a:schemeClr val="dk2"/>
                </a:solidFill>
              </a:rPr>
              <a:t> made, is budgeting my time better. I used the sprint tracking to ensure all tasks </a:t>
            </a:r>
            <a:r>
              <a:rPr lang="en" sz="1200">
                <a:solidFill>
                  <a:schemeClr val="dk2"/>
                </a:solidFill>
              </a:rPr>
              <a:t>were</a:t>
            </a:r>
            <a:r>
              <a:rPr lang="en" sz="1200">
                <a:solidFill>
                  <a:schemeClr val="dk2"/>
                </a:solidFill>
              </a:rPr>
              <a:t> </a:t>
            </a:r>
            <a:r>
              <a:rPr lang="en" sz="1200">
                <a:solidFill>
                  <a:schemeClr val="dk2"/>
                </a:solidFill>
              </a:rPr>
              <a:t>completed</a:t>
            </a:r>
            <a:r>
              <a:rPr lang="en" sz="1200">
                <a:solidFill>
                  <a:schemeClr val="dk2"/>
                </a:solidFill>
              </a:rPr>
              <a:t> within the time frame, however, I would </a:t>
            </a:r>
            <a:r>
              <a:rPr lang="en" sz="1200">
                <a:solidFill>
                  <a:schemeClr val="dk2"/>
                </a:solidFill>
              </a:rPr>
              <a:t>have</a:t>
            </a:r>
            <a:r>
              <a:rPr lang="en" sz="1200">
                <a:solidFill>
                  <a:schemeClr val="dk2"/>
                </a:solidFill>
              </a:rPr>
              <a:t> liked to build in some extra time for bonus </a:t>
            </a:r>
            <a:r>
              <a:rPr lang="en" sz="1200">
                <a:solidFill>
                  <a:schemeClr val="dk2"/>
                </a:solidFill>
              </a:rPr>
              <a:t>functions</a:t>
            </a:r>
            <a:r>
              <a:rPr lang="en" sz="1200">
                <a:solidFill>
                  <a:schemeClr val="dk2"/>
                </a:solidFill>
              </a:rPr>
              <a:t> and </a:t>
            </a:r>
            <a:r>
              <a:rPr lang="en" sz="1200">
                <a:solidFill>
                  <a:schemeClr val="dk2"/>
                </a:solidFill>
              </a:rPr>
              <a:t>improvements</a:t>
            </a:r>
            <a:r>
              <a:rPr lang="en" sz="1200">
                <a:solidFill>
                  <a:schemeClr val="dk2"/>
                </a:solidFill>
              </a:rPr>
              <a:t>. For example, </a:t>
            </a:r>
            <a:r>
              <a:rPr lang="en" sz="1200">
                <a:solidFill>
                  <a:schemeClr val="dk2"/>
                </a:solidFill>
              </a:rPr>
              <a:t>storing</a:t>
            </a:r>
            <a:r>
              <a:rPr lang="en" sz="1200">
                <a:solidFill>
                  <a:schemeClr val="dk2"/>
                </a:solidFill>
              </a:rPr>
              <a:t> the users </a:t>
            </a:r>
            <a:r>
              <a:rPr lang="en" sz="1200">
                <a:solidFill>
                  <a:schemeClr val="dk2"/>
                </a:solidFill>
              </a:rPr>
              <a:t>scores</a:t>
            </a:r>
            <a:r>
              <a:rPr lang="en" sz="1200">
                <a:solidFill>
                  <a:schemeClr val="dk2"/>
                </a:solidFill>
              </a:rPr>
              <a:t> in a file would </a:t>
            </a:r>
            <a:r>
              <a:rPr lang="en" sz="1200">
                <a:solidFill>
                  <a:schemeClr val="dk2"/>
                </a:solidFill>
              </a:rPr>
              <a:t>have</a:t>
            </a:r>
            <a:r>
              <a:rPr lang="en" sz="1200">
                <a:solidFill>
                  <a:schemeClr val="dk2"/>
                </a:solidFill>
              </a:rPr>
              <a:t> added </a:t>
            </a:r>
            <a:r>
              <a:rPr lang="en" sz="1200">
                <a:solidFill>
                  <a:schemeClr val="dk2"/>
                </a:solidFill>
              </a:rPr>
              <a:t>incentive</a:t>
            </a:r>
            <a:r>
              <a:rPr lang="en" sz="1200">
                <a:solidFill>
                  <a:schemeClr val="dk2"/>
                </a:solidFill>
              </a:rPr>
              <a:t> to users to play my game, as they have something to work </a:t>
            </a:r>
            <a:r>
              <a:rPr lang="en" sz="1200">
                <a:solidFill>
                  <a:schemeClr val="dk2"/>
                </a:solidFill>
              </a:rPr>
              <a:t>towards</a:t>
            </a:r>
            <a:r>
              <a:rPr lang="en" sz="1200">
                <a:solidFill>
                  <a:schemeClr val="dk2"/>
                </a:solidFill>
              </a:rPr>
              <a:t> (beating their high score). Extra functions such as this would make my program more appealing to users, but to create them, I needed to build in time from the </a:t>
            </a:r>
            <a:r>
              <a:rPr lang="en" sz="1200">
                <a:solidFill>
                  <a:schemeClr val="dk2"/>
                </a:solidFill>
              </a:rPr>
              <a:t>beginning</a:t>
            </a:r>
            <a:r>
              <a:rPr lang="en" sz="1200">
                <a:solidFill>
                  <a:schemeClr val="dk2"/>
                </a:solidFill>
              </a:rPr>
              <a:t>. Next time, I would cut down on the time spent on some of my components. If I tracked my smaller tasks better as mentioned above, I would have time, which could be used for these extra </a:t>
            </a:r>
            <a:r>
              <a:rPr lang="en" sz="1200">
                <a:solidFill>
                  <a:schemeClr val="dk2"/>
                </a:solidFill>
              </a:rPr>
              <a:t>functionalities</a:t>
            </a:r>
            <a:r>
              <a:rPr lang="en" sz="1200">
                <a:solidFill>
                  <a:schemeClr val="dk2"/>
                </a:solidFill>
              </a:rPr>
              <a:t>. </a:t>
            </a:r>
            <a:endParaRPr sz="12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91" name="Google Shape;91;p18"/>
          <p:cNvGraphicFramePr/>
          <p:nvPr/>
        </p:nvGraphicFramePr>
        <p:xfrm>
          <a:off x="311700" y="1290200"/>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04575">
                <a:tc>
                  <a:txBody>
                    <a:bodyPr/>
                    <a:lstStyle/>
                    <a:p>
                      <a:pPr indent="0" lvl="0" marL="0" rtl="0" algn="ctr">
                        <a:spcBef>
                          <a:spcPts val="0"/>
                        </a:spcBef>
                        <a:spcAft>
                          <a:spcPts val="0"/>
                        </a:spcAft>
                        <a:buNone/>
                      </a:pPr>
                      <a:r>
                        <a:rPr lang="en" sz="1100">
                          <a:latin typeface="Calibri"/>
                          <a:ea typeface="Calibri"/>
                          <a:cs typeface="Calibri"/>
                          <a:sym typeface="Calibri"/>
                        </a:rPr>
                        <a:t>Game interface</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28/4</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T="63500" marB="63500" marR="63500" marL="63500"/>
                </a:tc>
              </a:tr>
            </a:tbl>
          </a:graphicData>
        </a:graphic>
      </p:graphicFrame>
      <p:graphicFrame>
        <p:nvGraphicFramePr>
          <p:cNvPr id="92" name="Google Shape;92;p18"/>
          <p:cNvGraphicFramePr/>
          <p:nvPr/>
        </p:nvGraphicFramePr>
        <p:xfrm>
          <a:off x="311700" y="2100300"/>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Creating </a:t>
                      </a:r>
                      <a:r>
                        <a:rPr lang="en" sz="1200">
                          <a:latin typeface="Calibri"/>
                          <a:ea typeface="Calibri"/>
                          <a:cs typeface="Calibri"/>
                          <a:sym typeface="Calibri"/>
                        </a:rPr>
                        <a:t>the game interface component based on my wireframe.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a:t>
                      </a:r>
                      <a:r>
                        <a:rPr lang="en" sz="1200">
                          <a:latin typeface="Calibri"/>
                          <a:ea typeface="Calibri"/>
                          <a:cs typeface="Calibri"/>
                          <a:sym typeface="Calibri"/>
                        </a:rPr>
                        <a:t>created</a:t>
                      </a:r>
                      <a:r>
                        <a:rPr lang="en" sz="1200">
                          <a:latin typeface="Calibri"/>
                          <a:ea typeface="Calibri"/>
                          <a:cs typeface="Calibri"/>
                          <a:sym typeface="Calibri"/>
                        </a:rPr>
                        <a:t> buttons and added them to the GUI in the correct colours/positioning to match my wireframe. The buttons aren’t yet functioning.</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Making the buttons function by adding in the components I’ve already created (and the hints and stats components). </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It was easy to change the colour, font, and positioning of my buttons until they matched my wireframe. </a:t>
                      </a:r>
                      <a:endParaRPr sz="1200">
                        <a:latin typeface="Calibri"/>
                        <a:ea typeface="Calibri"/>
                        <a:cs typeface="Calibri"/>
                        <a:sym typeface="Calibri"/>
                      </a:endParaRPr>
                    </a:p>
                  </a:txBody>
                  <a:tcPr marT="63500" marB="63500" marR="63500" marL="63500"/>
                </a:tc>
                <a:tc hMerge="1"/>
                <a:tc hMerge="1"/>
              </a:tr>
            </a:tbl>
          </a:graphicData>
        </a:graphic>
      </p:graphicFrame>
      <p:pic>
        <p:nvPicPr>
          <p:cNvPr id="93" name="Google Shape;93;p18" title="Screenshot 2025-05-21 at 3.07.24 PM.png"/>
          <p:cNvPicPr preferRelativeResize="0"/>
          <p:nvPr/>
        </p:nvPicPr>
        <p:blipFill>
          <a:blip r:embed="rId3">
            <a:alphaModFix/>
          </a:blip>
          <a:stretch>
            <a:fillRect/>
          </a:stretch>
        </p:blipFill>
        <p:spPr>
          <a:xfrm>
            <a:off x="6411775" y="1290200"/>
            <a:ext cx="2606192" cy="123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99" name="Google Shape;99;p19"/>
          <p:cNvGraphicFramePr/>
          <p:nvPr/>
        </p:nvGraphicFramePr>
        <p:xfrm>
          <a:off x="311700" y="1208000"/>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Hints and stats</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a:t>
                      </a: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7/5</a:t>
                      </a:r>
                      <a:endParaRPr sz="1100">
                        <a:latin typeface="Calibri"/>
                        <a:ea typeface="Calibri"/>
                        <a:cs typeface="Calibri"/>
                        <a:sym typeface="Calibri"/>
                      </a:endParaRPr>
                    </a:p>
                  </a:txBody>
                  <a:tcPr marT="63500" marB="63500" marR="63500" marL="63500"/>
                </a:tc>
              </a:tr>
            </a:tbl>
          </a:graphicData>
        </a:graphic>
      </p:graphicFrame>
      <p:graphicFrame>
        <p:nvGraphicFramePr>
          <p:cNvPr id="100" name="Google Shape;100;p19"/>
          <p:cNvGraphicFramePr/>
          <p:nvPr/>
        </p:nvGraphicFramePr>
        <p:xfrm>
          <a:off x="311700" y="2018100"/>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Creating both the hints and stats components.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created a clickable hints button and wrote the help text. I also created a clickable stats button with the logic to calculate the user’s score.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Integrate these into the base </a:t>
                      </a:r>
                      <a:r>
                        <a:rPr lang="en" sz="1200">
                          <a:latin typeface="Calibri"/>
                          <a:ea typeface="Calibri"/>
                          <a:cs typeface="Calibri"/>
                          <a:sym typeface="Calibri"/>
                        </a:rPr>
                        <a:t>component</a:t>
                      </a:r>
                      <a:r>
                        <a:rPr lang="en" sz="1200">
                          <a:latin typeface="Calibri"/>
                          <a:ea typeface="Calibri"/>
                          <a:cs typeface="Calibri"/>
                          <a:sym typeface="Calibri"/>
                        </a:rPr>
                        <a:t>. </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Hints and stats both function </a:t>
                      </a:r>
                      <a:r>
                        <a:rPr lang="en" sz="1200">
                          <a:latin typeface="Calibri"/>
                          <a:ea typeface="Calibri"/>
                          <a:cs typeface="Calibri"/>
                          <a:sym typeface="Calibri"/>
                        </a:rPr>
                        <a:t>similarly</a:t>
                      </a:r>
                      <a:r>
                        <a:rPr lang="en" sz="1200">
                          <a:latin typeface="Calibri"/>
                          <a:ea typeface="Calibri"/>
                          <a:cs typeface="Calibri"/>
                          <a:sym typeface="Calibri"/>
                        </a:rPr>
                        <a:t> so I was able to create the hints component first, and then copy it with some small changes to create the stats component. </a:t>
                      </a:r>
                      <a:endParaRPr sz="1200">
                        <a:latin typeface="Calibri"/>
                        <a:ea typeface="Calibri"/>
                        <a:cs typeface="Calibri"/>
                        <a:sym typeface="Calibri"/>
                      </a:endParaRPr>
                    </a:p>
                  </a:txBody>
                  <a:tcPr marT="63500" marB="63500" marR="63500" marL="63500"/>
                </a:tc>
                <a:tc hMerge="1"/>
                <a:tc hMerge="1"/>
              </a:tr>
            </a:tbl>
          </a:graphicData>
        </a:graphic>
      </p:graphicFrame>
      <p:pic>
        <p:nvPicPr>
          <p:cNvPr id="101" name="Google Shape;101;p19" title="Screenshot 2025-05-21 at 3.12.02 PM.png"/>
          <p:cNvPicPr preferRelativeResize="0"/>
          <p:nvPr/>
        </p:nvPicPr>
        <p:blipFill rotWithShape="1">
          <a:blip r:embed="rId3">
            <a:alphaModFix/>
          </a:blip>
          <a:srcRect b="21377" l="0" r="50057" t="0"/>
          <a:stretch/>
        </p:blipFill>
        <p:spPr>
          <a:xfrm>
            <a:off x="6693600" y="739298"/>
            <a:ext cx="2138700" cy="1780775"/>
          </a:xfrm>
          <a:prstGeom prst="rect">
            <a:avLst/>
          </a:prstGeom>
          <a:noFill/>
          <a:ln>
            <a:noFill/>
          </a:ln>
        </p:spPr>
      </p:pic>
      <p:pic>
        <p:nvPicPr>
          <p:cNvPr id="102" name="Google Shape;102;p19" title="Screenshot 2025-05-21 at 3.12.02 PM.png"/>
          <p:cNvPicPr preferRelativeResize="0"/>
          <p:nvPr/>
        </p:nvPicPr>
        <p:blipFill rotWithShape="1">
          <a:blip r:embed="rId3">
            <a:alphaModFix/>
          </a:blip>
          <a:srcRect b="0" l="50057" r="0" t="0"/>
          <a:stretch/>
        </p:blipFill>
        <p:spPr>
          <a:xfrm>
            <a:off x="6693600" y="2684467"/>
            <a:ext cx="2138700" cy="22649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08" name="Google Shape;108;p20"/>
          <p:cNvGraphicFramePr/>
          <p:nvPr/>
        </p:nvGraphicFramePr>
        <p:xfrm>
          <a:off x="381550" y="1114075"/>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Integrating all components</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8</a:t>
                      </a: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14</a:t>
                      </a: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tc>
              </a:tr>
            </a:tbl>
          </a:graphicData>
        </a:graphic>
      </p:graphicFrame>
      <p:graphicFrame>
        <p:nvGraphicFramePr>
          <p:cNvPr id="109" name="Google Shape;109;p20"/>
          <p:cNvGraphicFramePr/>
          <p:nvPr/>
        </p:nvGraphicFramePr>
        <p:xfrm>
          <a:off x="381550" y="1924175"/>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Integrating my components into the final outcome and testing as I go</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implemented get artists first </a:t>
                      </a:r>
                      <a:r>
                        <a:rPr lang="en" sz="1200">
                          <a:latin typeface="Calibri"/>
                          <a:ea typeface="Calibri"/>
                          <a:cs typeface="Calibri"/>
                          <a:sym typeface="Calibri"/>
                        </a:rPr>
                        <a:t>so that</a:t>
                      </a:r>
                      <a:r>
                        <a:rPr lang="en" sz="1200">
                          <a:latin typeface="Calibri"/>
                          <a:ea typeface="Calibri"/>
                          <a:cs typeface="Calibri"/>
                          <a:sym typeface="Calibri"/>
                        </a:rPr>
                        <a:t> the program displayed two artists and checked for the correct answer. Once that was functioning, I ensured my other buttons were functioning, using the hints and stats component.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User testing and refining. </a:t>
                      </a:r>
                      <a:endParaRPr sz="1200">
                        <a:latin typeface="Calibri"/>
                        <a:ea typeface="Calibri"/>
                        <a:cs typeface="Calibri"/>
                        <a:sym typeface="Calibri"/>
                      </a:endParaRPr>
                    </a:p>
                  </a:txBody>
                  <a:tcPr marT="63500" marB="63500" marR="63500" marL="63500"/>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Bringing in the </a:t>
                      </a:r>
                      <a:r>
                        <a:rPr lang="en" sz="1200">
                          <a:latin typeface="Calibri"/>
                          <a:ea typeface="Calibri"/>
                          <a:cs typeface="Calibri"/>
                          <a:sym typeface="Calibri"/>
                        </a:rPr>
                        <a:t>components</a:t>
                      </a:r>
                      <a:r>
                        <a:rPr lang="en" sz="1200">
                          <a:latin typeface="Calibri"/>
                          <a:ea typeface="Calibri"/>
                          <a:cs typeface="Calibri"/>
                          <a:sym typeface="Calibri"/>
                        </a:rPr>
                        <a:t> I’d already created was efficient as I didn’t have to write too much extra code to get the entire program working. Breaking it down into small components had made it more </a:t>
                      </a:r>
                      <a:r>
                        <a:rPr lang="en" sz="1200">
                          <a:latin typeface="Calibri"/>
                          <a:ea typeface="Calibri"/>
                          <a:cs typeface="Calibri"/>
                          <a:sym typeface="Calibri"/>
                        </a:rPr>
                        <a:t>manageable. </a:t>
                      </a:r>
                      <a:endParaRPr sz="1200">
                        <a:latin typeface="Calibri"/>
                        <a:ea typeface="Calibri"/>
                        <a:cs typeface="Calibri"/>
                        <a:sym typeface="Calibri"/>
                      </a:endParaRPr>
                    </a:p>
                  </a:txBody>
                  <a:tcPr marT="63500" marB="63500" marR="63500" marL="63500"/>
                </a:tc>
                <a:tc hMerge="1"/>
                <a:tc hMerge="1"/>
              </a:tr>
            </a:tbl>
          </a:graphicData>
        </a:graphic>
      </p:graphicFrame>
      <p:pic>
        <p:nvPicPr>
          <p:cNvPr id="110" name="Google Shape;110;p20" title="Screenshot 2025-05-21 at 3.18.20 PM.png"/>
          <p:cNvPicPr preferRelativeResize="0"/>
          <p:nvPr/>
        </p:nvPicPr>
        <p:blipFill rotWithShape="1">
          <a:blip r:embed="rId3">
            <a:alphaModFix/>
          </a:blip>
          <a:srcRect b="308" l="0" r="0" t="317"/>
          <a:stretch/>
        </p:blipFill>
        <p:spPr>
          <a:xfrm>
            <a:off x="6712400" y="940950"/>
            <a:ext cx="1830472" cy="38977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16" name="Google Shape;116;p21"/>
          <p:cNvGraphicFramePr/>
          <p:nvPr/>
        </p:nvGraphicFramePr>
        <p:xfrm>
          <a:off x="311700" y="1137550"/>
          <a:ext cx="3000000" cy="3000000"/>
        </p:xfrm>
        <a:graphic>
          <a:graphicData uri="http://schemas.openxmlformats.org/drawingml/2006/table">
            <a:tbl>
              <a:tblPr>
                <a:noFill/>
                <a:tableStyleId>{5C8651D4-962C-44C8-853C-40066218B951}</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Refining and testing</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15</a:t>
                      </a: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T="63500" marB="63500" marR="63500" marL="63500"/>
                </a:tc>
              </a:tr>
            </a:tbl>
          </a:graphicData>
        </a:graphic>
      </p:graphicFrame>
      <p:graphicFrame>
        <p:nvGraphicFramePr>
          <p:cNvPr id="117" name="Google Shape;117;p21"/>
          <p:cNvGraphicFramePr/>
          <p:nvPr/>
        </p:nvGraphicFramePr>
        <p:xfrm>
          <a:off x="311700" y="1947650"/>
          <a:ext cx="3000000" cy="3000000"/>
        </p:xfrm>
        <a:graphic>
          <a:graphicData uri="http://schemas.openxmlformats.org/drawingml/2006/table">
            <a:tbl>
              <a:tblPr>
                <a:noFill/>
                <a:tableStyleId>{5C8651D4-962C-44C8-853C-40066218B951}</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Making changes based on user testing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 got feedback from me peers who suggested that I add an end game button. I implemented this then got feedback from my parents who said that the hints window was difficult to read. </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200">
                          <a:latin typeface="Calibri"/>
                          <a:ea typeface="Calibri"/>
                          <a:cs typeface="Calibri"/>
                          <a:sym typeface="Calibri"/>
                        </a:rPr>
                        <a:t>Implement feedback and do final testing. </a:t>
                      </a:r>
                      <a:endParaRPr sz="1200">
                        <a:latin typeface="Calibri"/>
                        <a:ea typeface="Calibri"/>
                        <a:cs typeface="Calibri"/>
                        <a:sym typeface="Calibri"/>
                      </a:endParaRPr>
                    </a:p>
                  </a:txBody>
                  <a:tcPr marT="63500" marB="63500" marR="63500" marL="63500"/>
                </a:tc>
              </a:tr>
              <a:tr h="1000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The feedback was helpful for improving my project to suit all users. </a:t>
                      </a:r>
                      <a:endParaRPr sz="1200">
                        <a:latin typeface="Calibri"/>
                        <a:ea typeface="Calibri"/>
                        <a:cs typeface="Calibri"/>
                        <a:sym typeface="Calibri"/>
                      </a:endParaRPr>
                    </a:p>
                  </a:txBody>
                  <a:tcPr marT="63500" marB="63500" marR="63500" marL="63500"/>
                </a:tc>
                <a:tc hMerge="1"/>
                <a:tc hMerge="1"/>
              </a:tr>
            </a:tbl>
          </a:graphicData>
        </a:graphic>
      </p:graphicFrame>
      <p:pic>
        <p:nvPicPr>
          <p:cNvPr id="118" name="Google Shape;118;p21" title="Screenshot 2025-05-21 at 3.20.52 PM.png"/>
          <p:cNvPicPr preferRelativeResize="0"/>
          <p:nvPr/>
        </p:nvPicPr>
        <p:blipFill>
          <a:blip r:embed="rId3">
            <a:alphaModFix/>
          </a:blip>
          <a:stretch>
            <a:fillRect/>
          </a:stretch>
        </p:blipFill>
        <p:spPr>
          <a:xfrm>
            <a:off x="6407700" y="1093350"/>
            <a:ext cx="2056351" cy="38977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