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5.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 id="287" r:id="rId38"/>
    <p:sldId id="288" r:id="rId39"/>
    <p:sldId id="289" r:id="rId40"/>
    <p:sldId id="290" r:id="rId41"/>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22548854-D022-4645-9D9C-07F2F4CAFF09}">
  <a:tblStyle styleId="{22548854-D022-4645-9D9C-07F2F4CAFF09}" styleName="Table_0">
    <a:wholeTbl>
      <a:tcTxStyle>
        <a:font>
          <a:latin typeface="Arial"/>
          <a:ea typeface="Arial"/>
          <a:cs typeface="Arial"/>
        </a:font>
        <a:srgbClr val="000000"/>
      </a:tcTxStyle>
      <a:tcStyle>
        <a:tcBdr>
          <a:left>
            <a:ln cap="flat" cmpd="sng" w="12700">
              <a:solidFill>
                <a:srgbClr val="000000"/>
              </a:solidFill>
              <a:prstDash val="solid"/>
              <a:round/>
              <a:headEnd len="sm" w="sm" type="none"/>
              <a:tailEnd len="sm" w="sm" type="none"/>
            </a:ln>
          </a:left>
          <a:right>
            <a:ln cap="flat" cmpd="sng" w="12700">
              <a:solidFill>
                <a:srgbClr val="000000"/>
              </a:solidFill>
              <a:prstDash val="solid"/>
              <a:round/>
              <a:headEnd len="sm" w="sm" type="none"/>
              <a:tailEnd len="sm" w="sm" type="none"/>
            </a:ln>
          </a:right>
          <a:top>
            <a:ln cap="flat" cmpd="sng" w="12700">
              <a:solidFill>
                <a:srgbClr val="000000"/>
              </a:solidFill>
              <a:prstDash val="solid"/>
              <a:round/>
              <a:headEnd len="sm" w="sm" type="none"/>
              <a:tailEnd len="sm" w="sm" type="none"/>
            </a:ln>
          </a:top>
          <a:bottom>
            <a:ln cap="flat" cmpd="sng" w="12700">
              <a:solidFill>
                <a:srgbClr val="000000"/>
              </a:solidFill>
              <a:prstDash val="solid"/>
              <a:round/>
              <a:headEnd len="sm" w="sm" type="none"/>
              <a:tailEnd len="sm" w="sm" type="none"/>
            </a:ln>
          </a:bottom>
          <a:insideH>
            <a:ln cap="flat" cmpd="sng" w="12700">
              <a:solidFill>
                <a:srgbClr val="000000"/>
              </a:solidFill>
              <a:prstDash val="solid"/>
              <a:round/>
              <a:headEnd len="sm" w="sm" type="none"/>
              <a:tailEnd len="sm" w="sm" type="none"/>
            </a:ln>
          </a:insideH>
          <a:insideV>
            <a:ln cap="flat" cmpd="sng" w="12700">
              <a:solidFill>
                <a:srgbClr val="000000"/>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38B97554-6283-4E7C-8E3D-ACDC0899389D}" styleName="Table_1">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slide" Target="slides/slide34.xml"/><Relationship Id="rId20" Type="http://schemas.openxmlformats.org/officeDocument/2006/relationships/slide" Target="slides/slide14.xml"/><Relationship Id="rId41" Type="http://schemas.openxmlformats.org/officeDocument/2006/relationships/slide" Target="slides/slide35.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slide" Target="slides/slide33.xml"/><Relationship Id="rId16" Type="http://schemas.openxmlformats.org/officeDocument/2006/relationships/slide" Target="slides/slide10.xml"/><Relationship Id="rId38" Type="http://schemas.openxmlformats.org/officeDocument/2006/relationships/slide" Target="slides/slide32.xml"/><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g6d4dd0ed45_0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g6d4dd0ed45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7be0866f1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7be0866f1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Create wireframes for your program’s GUI.  Please place them on this slide.</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g7c7341dcb1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1" name="Google Shape;121;g7c7341dcb1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Create a diagram showing your program’s structure and outline the classes and functions that you plan on developing.  You are welcome to edit this slide once you start developing the outcome BUT when you do that, you should show what has changed and explain why those changes were needed.</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7c7341dcb1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7c7341dcb1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Hint: Use the structure you developed earlier to work out what components you need.  For each function, you should have at least one component.</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35afa5e885a_1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35afa5e885a_1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Hint: Use the structure you developed earlier to work out what components you need.  For each function, you should have at least one component.</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9" name="Shape 149"/>
        <p:cNvGrpSpPr/>
        <p:nvPr/>
      </p:nvGrpSpPr>
      <p:grpSpPr>
        <a:xfrm>
          <a:off x="0" y="0"/>
          <a:ext cx="0" cy="0"/>
          <a:chOff x="0" y="0"/>
          <a:chExt cx="0" cy="0"/>
        </a:xfrm>
      </p:grpSpPr>
      <p:sp>
        <p:nvSpPr>
          <p:cNvPr id="150" name="Google Shape;150;g35afa5e885a_1_1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1" name="Google Shape;151;g35afa5e885a_1_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Hint: Use the structure you developed earlier to work out what components you need.  For each function, you should have at least one component.</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5afa5e885a_1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5afa5e885a_1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Hint: Use the structure you developed earlier to work out what components you need.  For each function, you should have at least one component.</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35afa5e885a_1_4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35afa5e885a_1_4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Hint: Use the structure you developed earlier to work out what components you need.  For each function, you should have at least one component.</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9" name="Shape 179"/>
        <p:cNvGrpSpPr/>
        <p:nvPr/>
      </p:nvGrpSpPr>
      <p:grpSpPr>
        <a:xfrm>
          <a:off x="0" y="0"/>
          <a:ext cx="0" cy="0"/>
          <a:chOff x="0" y="0"/>
          <a:chExt cx="0" cy="0"/>
        </a:xfrm>
      </p:grpSpPr>
      <p:sp>
        <p:nvSpPr>
          <p:cNvPr id="180" name="Google Shape;180;g7be0866f13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1" name="Google Shape;181;g7be0866f13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7c7341dcb1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7c7341dcb1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Create a test plan for this component BEFORE you start coding.  Your plan should allow you to test all logical pathways for this component.  It should also include test cases for relevant boundary and unexpected values.</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29b6d522306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29b6d522306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this slide to provide evidence that you have tested your component in accordance with the test plan you developed earlier.</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6d4dd0ed4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6d4dd0ed4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Please add links to your work on this slide</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9" name="Shape 199"/>
        <p:cNvGrpSpPr/>
        <p:nvPr/>
      </p:nvGrpSpPr>
      <p:grpSpPr>
        <a:xfrm>
          <a:off x="0" y="0"/>
          <a:ext cx="0" cy="0"/>
          <a:chOff x="0" y="0"/>
          <a:chExt cx="0" cy="0"/>
        </a:xfrm>
      </p:grpSpPr>
      <p:sp>
        <p:nvSpPr>
          <p:cNvPr id="200" name="Google Shape;200;g7c7341dcb1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1" name="Google Shape;201;g7c7341dcb1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this slide to provide evidence that you have tested your component in accordance with the test plan you developed earlier.</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g7c7341dcb1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7" name="Google Shape;207;g7c7341dcb1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Duplicate this slide and use it to show your planning for the current component.  This could be in the form of a trello screenshot.</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2" name="Shape 212"/>
        <p:cNvGrpSpPr/>
        <p:nvPr/>
      </p:nvGrpSpPr>
      <p:grpSpPr>
        <a:xfrm>
          <a:off x="0" y="0"/>
          <a:ext cx="0" cy="0"/>
          <a:chOff x="0" y="0"/>
          <a:chExt cx="0" cy="0"/>
        </a:xfrm>
      </p:grpSpPr>
      <p:sp>
        <p:nvSpPr>
          <p:cNvPr id="213" name="Google Shape;213;g1c1981cdeed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4" name="Google Shape;214;g1c1981cdeed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slides with this background colour to show your trialling evidence.</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g35ae5571df8_0_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3" name="Google Shape;223;g35ae5571df8_0_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Duplicate this slide and use it to show your planning for the current component.  This could be in the form of a trello screenshot.</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3" name="Shape 233"/>
        <p:cNvGrpSpPr/>
        <p:nvPr/>
      </p:nvGrpSpPr>
      <p:grpSpPr>
        <a:xfrm>
          <a:off x="0" y="0"/>
          <a:ext cx="0" cy="0"/>
          <a:chOff x="0" y="0"/>
          <a:chExt cx="0" cy="0"/>
        </a:xfrm>
      </p:grpSpPr>
      <p:sp>
        <p:nvSpPr>
          <p:cNvPr id="234" name="Google Shape;234;g35ae5571df8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5" name="Google Shape;235;g35ae5571df8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slides with this background colour to show your trialling evidence.</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2" name="Shape 242"/>
        <p:cNvGrpSpPr/>
        <p:nvPr/>
      </p:nvGrpSpPr>
      <p:grpSpPr>
        <a:xfrm>
          <a:off x="0" y="0"/>
          <a:ext cx="0" cy="0"/>
          <a:chOff x="0" y="0"/>
          <a:chExt cx="0" cy="0"/>
        </a:xfrm>
      </p:grpSpPr>
      <p:sp>
        <p:nvSpPr>
          <p:cNvPr id="243" name="Google Shape;243;g35ae5571df8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44" name="Google Shape;244;g35ae5571df8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Duplicate this slide and use it to show your planning for the current component.  This could be in the form of a trello screenshot.</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35ae5571df8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35ae5571df8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slides with this background colour to show your trialling evidence.</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g7c7341dcb1_0_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4" name="Google Shape;264;g7c7341dcb1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this slide to provide evidence that you have tested your component in accordance with the test plan you developed earlier.</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0" name="Shape 270"/>
        <p:cNvGrpSpPr/>
        <p:nvPr/>
      </p:nvGrpSpPr>
      <p:grpSpPr>
        <a:xfrm>
          <a:off x="0" y="0"/>
          <a:ext cx="0" cy="0"/>
          <a:chOff x="0" y="0"/>
          <a:chExt cx="0" cy="0"/>
        </a:xfrm>
      </p:grpSpPr>
      <p:sp>
        <p:nvSpPr>
          <p:cNvPr id="271" name="Google Shape;271;g35d6bbdf611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72" name="Google Shape;272;g35d6bbdf611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this slide to provide evidence that you have tested your component in accordance with the test plan you developed earlier.</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g35d6bbdf611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0" name="Google Shape;280;g35d6bbdf611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this slide to provide evidence that you have tested your component in accordance with the test plan you developed earlier.</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 name="Shape 63"/>
        <p:cNvGrpSpPr/>
        <p:nvPr/>
      </p:nvGrpSpPr>
      <p:grpSpPr>
        <a:xfrm>
          <a:off x="0" y="0"/>
          <a:ext cx="0" cy="0"/>
          <a:chOff x="0" y="0"/>
          <a:chExt cx="0" cy="0"/>
        </a:xfrm>
      </p:grpSpPr>
      <p:sp>
        <p:nvSpPr>
          <p:cNvPr id="64" name="Google Shape;64;g2d4c364feb2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5" name="Google Shape;65;g2d4c364feb2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1600"/>
              </a:spcAft>
              <a:buClr>
                <a:schemeClr val="dk1"/>
              </a:buClr>
              <a:buSzPts val="1100"/>
              <a:buFont typeface="Arial"/>
              <a:buNone/>
            </a:pPr>
            <a:r>
              <a:rPr lang="en">
                <a:solidFill>
                  <a:srgbClr val="595959"/>
                </a:solidFill>
              </a:rPr>
              <a:t>B</a:t>
            </a:r>
            <a:r>
              <a:rPr lang="en">
                <a:solidFill>
                  <a:srgbClr val="595959"/>
                </a:solidFill>
              </a:rPr>
              <a:t>rief description of the project management methodology</a:t>
            </a:r>
            <a:endParaRPr sz="400"/>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6" name="Shape 286"/>
        <p:cNvGrpSpPr/>
        <p:nvPr/>
      </p:nvGrpSpPr>
      <p:grpSpPr>
        <a:xfrm>
          <a:off x="0" y="0"/>
          <a:ext cx="0" cy="0"/>
          <a:chOff x="0" y="0"/>
          <a:chExt cx="0" cy="0"/>
        </a:xfrm>
      </p:grpSpPr>
      <p:sp>
        <p:nvSpPr>
          <p:cNvPr id="287" name="Google Shape;287;g7c7341dcb1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8" name="Google Shape;288;g7c7341dcb1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this slide to provide a test plan for your complete program.  You may wish to create multiple slides so that you can test for expected, boundary and unexpected cases.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Remember to test ALL logical pathways so that you can ensure your program works correctly.</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2" name="Shape 292"/>
        <p:cNvGrpSpPr/>
        <p:nvPr/>
      </p:nvGrpSpPr>
      <p:grpSpPr>
        <a:xfrm>
          <a:off x="0" y="0"/>
          <a:ext cx="0" cy="0"/>
          <a:chOff x="0" y="0"/>
          <a:chExt cx="0" cy="0"/>
        </a:xfrm>
      </p:grpSpPr>
      <p:sp>
        <p:nvSpPr>
          <p:cNvPr id="293" name="Google Shape;293;g7c7341dcb1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4" name="Google Shape;294;g7c7341dcb1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this slide to provide a test plan for your complete program.  You may wish to create multiple slides so that you can test for expected, boundary and unexpected cases.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Remember to test ALL logical pathways so that you can ensure your program works correctly.</a:t>
            </a: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0" name="Shape 300"/>
        <p:cNvGrpSpPr/>
        <p:nvPr/>
      </p:nvGrpSpPr>
      <p:grpSpPr>
        <a:xfrm>
          <a:off x="0" y="0"/>
          <a:ext cx="0" cy="0"/>
          <a:chOff x="0" y="0"/>
          <a:chExt cx="0" cy="0"/>
        </a:xfrm>
      </p:grpSpPr>
      <p:sp>
        <p:nvSpPr>
          <p:cNvPr id="301" name="Google Shape;301;g7c7341dcb1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2" name="Google Shape;302;g7c7341dcb1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Discuss how you used (and combined) information gained from the planning, testing and trialling of your components to improve the quality of your program.  Note that synthesising information from planning, testing and trialling of components and then discussing how this lead to a high quality outcome are needed for an E grade.</a:t>
            </a: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7" name="Shape 307"/>
        <p:cNvGrpSpPr/>
        <p:nvPr/>
      </p:nvGrpSpPr>
      <p:grpSpPr>
        <a:xfrm>
          <a:off x="0" y="0"/>
          <a:ext cx="0" cy="0"/>
          <a:chOff x="0" y="0"/>
          <a:chExt cx="0" cy="0"/>
        </a:xfrm>
      </p:grpSpPr>
      <p:sp>
        <p:nvSpPr>
          <p:cNvPr id="308" name="Google Shape;308;g35d3f4fb29f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9" name="Google Shape;309;g35d3f4fb29f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Discuss how you used (and combined) information gained from the planning, testing and trialling of your components to improve the quality of your program.  Note that synthesising information from planning, testing and trialling of components and then discussing how this lead to a high quality outcome are needed for an E grade.</a:t>
            </a: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4" name="Shape 314"/>
        <p:cNvGrpSpPr/>
        <p:nvPr/>
      </p:nvGrpSpPr>
      <p:grpSpPr>
        <a:xfrm>
          <a:off x="0" y="0"/>
          <a:ext cx="0" cy="0"/>
          <a:chOff x="0" y="0"/>
          <a:chExt cx="0" cy="0"/>
        </a:xfrm>
      </p:grpSpPr>
      <p:sp>
        <p:nvSpPr>
          <p:cNvPr id="315" name="Google Shape;315;g35d3f4fb29f_0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6" name="Google Shape;316;g35d3f4fb29f_0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Discuss how you used (and combined) information gained from the planning, testing and trialling of your components to improve the quality of your program.  Note that synthesising information from planning, testing and trialling of components and then discussing how this lead to a high quality outcome are needed for an E grade.</a:t>
            </a:r>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1" name="Shape 321"/>
        <p:cNvGrpSpPr/>
        <p:nvPr/>
      </p:nvGrpSpPr>
      <p:grpSpPr>
        <a:xfrm>
          <a:off x="0" y="0"/>
          <a:ext cx="0" cy="0"/>
          <a:chOff x="0" y="0"/>
          <a:chExt cx="0" cy="0"/>
        </a:xfrm>
      </p:grpSpPr>
      <p:sp>
        <p:nvSpPr>
          <p:cNvPr id="322" name="Google Shape;322;g29b6d522306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3" name="Google Shape;323;g29b6d522306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 </a:t>
            </a:r>
            <a:r>
              <a:rPr lang="en">
                <a:solidFill>
                  <a:srgbClr val="595959"/>
                </a:solidFill>
              </a:rPr>
              <a:t>Reflect on how using the processes helped to develop the outcome through effectively testing and trialling various components to refine and enhance the design and functionality.</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g353659d5c9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1" name="Google Shape;71;g353659d5c9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595959"/>
                </a:solidFill>
              </a:rPr>
              <a:t>Add information about how your project is progressing -</a:t>
            </a:r>
            <a:r>
              <a:rPr lang="en" sz="1800">
                <a:solidFill>
                  <a:srgbClr val="595959"/>
                </a:solidFill>
              </a:rPr>
              <a:t> </a:t>
            </a:r>
            <a:r>
              <a:rPr lang="en"/>
              <a:t>Sprint tracking</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7" name="Shape 77"/>
        <p:cNvGrpSpPr/>
        <p:nvPr/>
      </p:nvGrpSpPr>
      <p:grpSpPr>
        <a:xfrm>
          <a:off x="0" y="0"/>
          <a:ext cx="0" cy="0"/>
          <a:chOff x="0" y="0"/>
          <a:chExt cx="0" cy="0"/>
        </a:xfrm>
      </p:grpSpPr>
      <p:sp>
        <p:nvSpPr>
          <p:cNvPr id="78" name="Google Shape;78;g353659d5c95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9" name="Google Shape;79;g353659d5c95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595959"/>
                </a:solidFill>
              </a:rPr>
              <a:t>Add information about how your project is progressing -</a:t>
            </a:r>
            <a:r>
              <a:rPr lang="en" sz="1800">
                <a:solidFill>
                  <a:srgbClr val="595959"/>
                </a:solidFill>
              </a:rPr>
              <a:t> </a:t>
            </a:r>
            <a:r>
              <a:rPr lang="en"/>
              <a:t>Sprint tracking</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d4c364feb2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d4c364feb2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595959"/>
                </a:solidFill>
              </a:rPr>
              <a:t>Add information about how your project is progressing -</a:t>
            </a:r>
            <a:r>
              <a:rPr lang="en" sz="1800">
                <a:solidFill>
                  <a:srgbClr val="595959"/>
                </a:solidFill>
              </a:rPr>
              <a:t> </a:t>
            </a:r>
            <a:r>
              <a:rPr lang="en"/>
              <a:t>Sprint tracking</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3" name="Shape 93"/>
        <p:cNvGrpSpPr/>
        <p:nvPr/>
      </p:nvGrpSpPr>
      <p:grpSpPr>
        <a:xfrm>
          <a:off x="0" y="0"/>
          <a:ext cx="0" cy="0"/>
          <a:chOff x="0" y="0"/>
          <a:chExt cx="0" cy="0"/>
        </a:xfrm>
      </p:grpSpPr>
      <p:sp>
        <p:nvSpPr>
          <p:cNvPr id="94" name="Google Shape;94;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95" name="Google Shape;95;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Use slides with this colour background to show that you have addressed the relevant implications.  To do this easily, remove this instruction and then duplicate this slide.</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3582c66f58c_0_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3582c66f58c_0_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You might wish to use this slide to explain how you have addressed the relevant implications if you have not done so in previous slides.</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35a9a1cb767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35a9a1cb767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You might wish to use this slide to explain how you have addressed the relevant implications if you have not done so in previous slides.</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7.png"/><Relationship Id="rId4" Type="http://schemas.openxmlformats.org/officeDocument/2006/relationships/image" Target="../media/image1.png"/><Relationship Id="rId5" Type="http://schemas.openxmlformats.org/officeDocument/2006/relationships/image" Target="../media/image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6.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38.png"/><Relationship Id="rId4" Type="http://schemas.openxmlformats.org/officeDocument/2006/relationships/image" Target="../media/image31.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20.png"/><Relationship Id="rId4" Type="http://schemas.openxmlformats.org/officeDocument/2006/relationships/image" Target="../media/image1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3.png"/><Relationship Id="rId4" Type="http://schemas.openxmlformats.org/officeDocument/2006/relationships/image" Target="../media/image12.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5.png"/><Relationship Id="rId4" Type="http://schemas.openxmlformats.org/officeDocument/2006/relationships/image" Target="../media/image32.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hyperlink" Target="https://app.screencastify.com/v2/watch/G1bSht8mqoEBgvRupTSU"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trello.com/b/IXU60rwu/currency-converter" TargetMode="External"/><Relationship Id="rId4" Type="http://schemas.openxmlformats.org/officeDocument/2006/relationships/hyperlink" Target="https://github.com/QuinnDobsonGann/91906_Assignment_Currency_Converter" TargetMode="External"/><Relationship Id="rId5" Type="http://schemas.openxmlformats.org/officeDocument/2006/relationships/hyperlink" Target="https://app.screencastify.com/v2/watch/emIy0fWcPlFNPYQqBes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 Id="rId3" Type="http://schemas.openxmlformats.org/officeDocument/2006/relationships/image" Target="../media/image7.pn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2.xml"/><Relationship Id="rId3" Type="http://schemas.openxmlformats.org/officeDocument/2006/relationships/image" Target="../media/image22.png"/><Relationship Id="rId4" Type="http://schemas.openxmlformats.org/officeDocument/2006/relationships/image" Target="../media/image10.png"/><Relationship Id="rId5" Type="http://schemas.openxmlformats.org/officeDocument/2006/relationships/image" Target="../media/image3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3.xml"/><Relationship Id="rId3" Type="http://schemas.openxmlformats.org/officeDocument/2006/relationships/image" Target="../media/image8.png"/><Relationship Id="rId4" Type="http://schemas.openxmlformats.org/officeDocument/2006/relationships/image" Target="../media/image15.png"/><Relationship Id="rId5" Type="http://schemas.openxmlformats.org/officeDocument/2006/relationships/image" Target="../media/image29.png"/><Relationship Id="rId6" Type="http://schemas.openxmlformats.org/officeDocument/2006/relationships/image" Target="../media/image21.png"/><Relationship Id="rId7" Type="http://schemas.openxmlformats.org/officeDocument/2006/relationships/image" Target="../media/image14.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4.xml"/><Relationship Id="rId3" Type="http://schemas.openxmlformats.org/officeDocument/2006/relationships/image" Target="../media/image34.png"/><Relationship Id="rId4" Type="http://schemas.openxmlformats.org/officeDocument/2006/relationships/image" Target="../media/image23.png"/><Relationship Id="rId5" Type="http://schemas.openxmlformats.org/officeDocument/2006/relationships/image" Target="../media/image19.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26.png"/><Relationship Id="rId4" Type="http://schemas.openxmlformats.org/officeDocument/2006/relationships/image" Target="../media/image24.png"/><Relationship Id="rId5" Type="http://schemas.openxmlformats.org/officeDocument/2006/relationships/image" Target="../media/image18.png"/><Relationship Id="rId6" Type="http://schemas.openxmlformats.org/officeDocument/2006/relationships/image" Target="../media/image37.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6.xml"/><Relationship Id="rId3" Type="http://schemas.openxmlformats.org/officeDocument/2006/relationships/image" Target="../media/image25.png"/><Relationship Id="rId4" Type="http://schemas.openxmlformats.org/officeDocument/2006/relationships/image" Target="../media/image39.png"/><Relationship Id="rId5" Type="http://schemas.openxmlformats.org/officeDocument/2006/relationships/image" Target="../media/image30.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7.xml"/><Relationship Id="rId3" Type="http://schemas.openxmlformats.org/officeDocument/2006/relationships/image" Target="../media/image28.png"/><Relationship Id="rId4" Type="http://schemas.openxmlformats.org/officeDocument/2006/relationships/image" Target="../media/image27.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8.xml"/><Relationship Id="rId3" Type="http://schemas.openxmlformats.org/officeDocument/2006/relationships/image" Target="../media/image40.png"/><Relationship Id="rId4" Type="http://schemas.openxmlformats.org/officeDocument/2006/relationships/image" Target="../media/image41.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9.xml"/><Relationship Id="rId3" Type="http://schemas.openxmlformats.org/officeDocument/2006/relationships/image" Target="../media/image35.png"/><Relationship Id="rId4" Type="http://schemas.openxmlformats.org/officeDocument/2006/relationships/image" Target="../media/image3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1.xml"/><Relationship Id="rId3" Type="http://schemas.openxmlformats.org/officeDocument/2006/relationships/hyperlink" Target="https://app.screencastify.com/v2/watch/KIikRVDU8gTMi4WLZbjl" TargetMode="Externa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9.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Readme!</a:t>
            </a:r>
            <a:endParaRPr/>
          </a:p>
        </p:txBody>
      </p:sp>
      <p:sp>
        <p:nvSpPr>
          <p:cNvPr id="55" name="Google Shape;55;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Please feel free to edit this template by adding / editing and removing slides.  I’ve tried to cover most of what you might want to include but there are many ways of providing evidence so don’t be afraid to delete slides that you don’t need.</a:t>
            </a:r>
            <a:endParaRPr/>
          </a:p>
          <a:p>
            <a:pPr indent="0" lvl="0" marL="0" rtl="0" algn="l">
              <a:spcBef>
                <a:spcPts val="1600"/>
              </a:spcBef>
              <a:spcAft>
                <a:spcPts val="0"/>
              </a:spcAft>
              <a:buNone/>
            </a:pPr>
            <a:r>
              <a:rPr lang="en"/>
              <a:t>Slides with a green background should be used to show evidence of planning / project management.  The slide with a purple background should be duplicated and used to show ‘relevant implications’ evidence.</a:t>
            </a:r>
            <a:endParaRPr/>
          </a:p>
          <a:p>
            <a:pPr indent="0" lvl="0" marL="0" rtl="0" algn="l">
              <a:spcBef>
                <a:spcPts val="1600"/>
              </a:spcBef>
              <a:spcAft>
                <a:spcPts val="1600"/>
              </a:spcAft>
              <a:buNone/>
            </a:pPr>
            <a:r>
              <a:rPr lang="en"/>
              <a:t>The instructions in the grey boxes should be deleted once they have been read.  Copies of the instructions are underneath the slides in the speaker notes (just in case they are needed at a later stage).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114" name="Shape 114"/>
        <p:cNvGrpSpPr/>
        <p:nvPr/>
      </p:nvGrpSpPr>
      <p:grpSpPr>
        <a:xfrm>
          <a:off x="0" y="0"/>
          <a:ext cx="0" cy="0"/>
          <a:chOff x="0" y="0"/>
          <a:chExt cx="0" cy="0"/>
        </a:xfrm>
      </p:grpSpPr>
      <p:sp>
        <p:nvSpPr>
          <p:cNvPr id="115" name="Google Shape;115;p22"/>
          <p:cNvSpPr txBox="1"/>
          <p:nvPr>
            <p:ph type="title"/>
          </p:nvPr>
        </p:nvSpPr>
        <p:spPr>
          <a:xfrm>
            <a:off x="3520450" y="0"/>
            <a:ext cx="56235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Graphical User Interface Design...</a:t>
            </a:r>
            <a:endParaRPr/>
          </a:p>
        </p:txBody>
      </p:sp>
      <p:pic>
        <p:nvPicPr>
          <p:cNvPr id="116" name="Google Shape;116;p22"/>
          <p:cNvPicPr preferRelativeResize="0"/>
          <p:nvPr/>
        </p:nvPicPr>
        <p:blipFill>
          <a:blip r:embed="rId3">
            <a:alphaModFix/>
          </a:blip>
          <a:stretch>
            <a:fillRect/>
          </a:stretch>
        </p:blipFill>
        <p:spPr>
          <a:xfrm>
            <a:off x="3977625" y="572700"/>
            <a:ext cx="4815849" cy="4376900"/>
          </a:xfrm>
          <a:prstGeom prst="rect">
            <a:avLst/>
          </a:prstGeom>
          <a:noFill/>
          <a:ln>
            <a:noFill/>
          </a:ln>
        </p:spPr>
      </p:pic>
      <p:pic>
        <p:nvPicPr>
          <p:cNvPr id="117" name="Google Shape;117;p22"/>
          <p:cNvPicPr preferRelativeResize="0"/>
          <p:nvPr/>
        </p:nvPicPr>
        <p:blipFill>
          <a:blip r:embed="rId4">
            <a:alphaModFix/>
          </a:blip>
          <a:stretch>
            <a:fillRect/>
          </a:stretch>
        </p:blipFill>
        <p:spPr>
          <a:xfrm>
            <a:off x="0" y="2766325"/>
            <a:ext cx="3429000" cy="2415275"/>
          </a:xfrm>
          <a:prstGeom prst="rect">
            <a:avLst/>
          </a:prstGeom>
          <a:noFill/>
          <a:ln>
            <a:noFill/>
          </a:ln>
        </p:spPr>
      </p:pic>
      <p:pic>
        <p:nvPicPr>
          <p:cNvPr id="118" name="Google Shape;118;p22"/>
          <p:cNvPicPr preferRelativeResize="0"/>
          <p:nvPr/>
        </p:nvPicPr>
        <p:blipFill>
          <a:blip r:embed="rId5">
            <a:alphaModFix/>
          </a:blip>
          <a:stretch>
            <a:fillRect/>
          </a:stretch>
        </p:blipFill>
        <p:spPr>
          <a:xfrm>
            <a:off x="0" y="369524"/>
            <a:ext cx="3429000" cy="2396801"/>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122" name="Shape 122"/>
        <p:cNvGrpSpPr/>
        <p:nvPr/>
      </p:nvGrpSpPr>
      <p:grpSpPr>
        <a:xfrm>
          <a:off x="0" y="0"/>
          <a:ext cx="0" cy="0"/>
          <a:chOff x="0" y="0"/>
          <a:chExt cx="0" cy="0"/>
        </a:xfrm>
      </p:grpSpPr>
      <p:sp>
        <p:nvSpPr>
          <p:cNvPr id="123" name="Google Shape;123;p2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Program Structure</a:t>
            </a:r>
            <a:endParaRPr/>
          </a:p>
        </p:txBody>
      </p:sp>
      <p:sp>
        <p:nvSpPr>
          <p:cNvPr id="124" name="Google Shape;124;p23"/>
          <p:cNvSpPr/>
          <p:nvPr/>
        </p:nvSpPr>
        <p:spPr>
          <a:xfrm>
            <a:off x="357425" y="1307475"/>
            <a:ext cx="1996800" cy="10722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Clr>
                <a:srgbClr val="000000"/>
              </a:buClr>
              <a:buSzPts val="1100"/>
              <a:buFont typeface="Arial"/>
              <a:buNone/>
            </a:pPr>
            <a:r>
              <a:rPr lang="en"/>
              <a:t>Main Program      </a:t>
            </a:r>
            <a:endParaRPr/>
          </a:p>
          <a:p>
            <a:pPr indent="0" lvl="0" marL="0" rtl="0" algn="ctr">
              <a:spcBef>
                <a:spcPts val="0"/>
              </a:spcBef>
              <a:spcAft>
                <a:spcPts val="0"/>
              </a:spcAft>
              <a:buClr>
                <a:srgbClr val="000000"/>
              </a:buClr>
              <a:buSzPts val="1100"/>
              <a:buFont typeface="Arial"/>
              <a:buNone/>
            </a:pPr>
            <a:r>
              <a:rPr lang="en"/>
              <a:t>(Creates GUI Window) </a:t>
            </a:r>
            <a:endParaRPr/>
          </a:p>
          <a:p>
            <a:pPr indent="0" lvl="0" marL="0" rtl="0" algn="ctr">
              <a:spcBef>
                <a:spcPts val="0"/>
              </a:spcBef>
              <a:spcAft>
                <a:spcPts val="0"/>
              </a:spcAft>
              <a:buNone/>
            </a:pPr>
            <a:r>
              <a:t/>
            </a:r>
            <a:endParaRPr/>
          </a:p>
        </p:txBody>
      </p:sp>
      <p:sp>
        <p:nvSpPr>
          <p:cNvPr id="125" name="Google Shape;125;p23"/>
          <p:cNvSpPr/>
          <p:nvPr/>
        </p:nvSpPr>
        <p:spPr>
          <a:xfrm>
            <a:off x="4950825" y="873550"/>
            <a:ext cx="1996800" cy="10722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Display</a:t>
            </a:r>
            <a:r>
              <a:rPr lang="en"/>
              <a:t> Help</a:t>
            </a:r>
            <a:endParaRPr/>
          </a:p>
          <a:p>
            <a:pPr indent="0" lvl="0" marL="0" rtl="0" algn="l">
              <a:spcBef>
                <a:spcPts val="0"/>
              </a:spcBef>
              <a:spcAft>
                <a:spcPts val="0"/>
              </a:spcAft>
              <a:buNone/>
            </a:pPr>
            <a:r>
              <a:rPr lang="en"/>
              <a:t>-Shows help</a:t>
            </a:r>
            <a:endParaRPr/>
          </a:p>
          <a:p>
            <a:pPr indent="0" lvl="0" marL="0" rtl="0" algn="l">
              <a:spcBef>
                <a:spcPts val="0"/>
              </a:spcBef>
              <a:spcAft>
                <a:spcPts val="0"/>
              </a:spcAft>
              <a:buNone/>
            </a:pPr>
            <a:r>
              <a:rPr lang="en"/>
              <a:t>-Disables button</a:t>
            </a:r>
            <a:endParaRPr/>
          </a:p>
          <a:p>
            <a:pPr indent="0" lvl="0" marL="457200" rtl="0" algn="l">
              <a:spcBef>
                <a:spcPts val="0"/>
              </a:spcBef>
              <a:spcAft>
                <a:spcPts val="0"/>
              </a:spcAft>
              <a:buNone/>
            </a:pPr>
            <a:r>
              <a:t/>
            </a:r>
            <a:endParaRPr/>
          </a:p>
        </p:txBody>
      </p:sp>
      <p:sp>
        <p:nvSpPr>
          <p:cNvPr id="126" name="Google Shape;126;p23"/>
          <p:cNvSpPr/>
          <p:nvPr/>
        </p:nvSpPr>
        <p:spPr>
          <a:xfrm>
            <a:off x="886775" y="3473725"/>
            <a:ext cx="2181900" cy="14004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Converter class</a:t>
            </a:r>
            <a:endParaRPr/>
          </a:p>
          <a:p>
            <a:pPr indent="0" lvl="0" marL="0" rtl="0" algn="l">
              <a:spcBef>
                <a:spcPts val="0"/>
              </a:spcBef>
              <a:spcAft>
                <a:spcPts val="0"/>
              </a:spcAft>
              <a:buNone/>
            </a:pPr>
            <a:r>
              <a:rPr lang="en" sz="1300"/>
              <a:t>-Main UI</a:t>
            </a:r>
            <a:endParaRPr sz="1300"/>
          </a:p>
          <a:p>
            <a:pPr indent="0" lvl="0" marL="0" rtl="0" algn="l">
              <a:spcBef>
                <a:spcPts val="0"/>
              </a:spcBef>
              <a:spcAft>
                <a:spcPts val="0"/>
              </a:spcAft>
              <a:buNone/>
            </a:pPr>
            <a:r>
              <a:rPr lang="en" sz="1300"/>
              <a:t>-Handles input and output</a:t>
            </a:r>
            <a:endParaRPr sz="1300"/>
          </a:p>
          <a:p>
            <a:pPr indent="0" lvl="0" marL="0" rtl="0" algn="l">
              <a:spcBef>
                <a:spcPts val="0"/>
              </a:spcBef>
              <a:spcAft>
                <a:spcPts val="0"/>
              </a:spcAft>
              <a:buNone/>
            </a:pPr>
            <a:r>
              <a:rPr lang="en" sz="1300"/>
              <a:t>-Does conversion rates</a:t>
            </a:r>
            <a:endParaRPr sz="1300"/>
          </a:p>
          <a:p>
            <a:pPr indent="0" lvl="0" marL="0" rtl="0" algn="l">
              <a:spcBef>
                <a:spcPts val="0"/>
              </a:spcBef>
              <a:spcAft>
                <a:spcPts val="0"/>
              </a:spcAft>
              <a:buNone/>
            </a:pPr>
            <a:r>
              <a:rPr lang="en" sz="1300"/>
              <a:t>- Stores history for “History / Export”</a:t>
            </a:r>
            <a:endParaRPr sz="1300"/>
          </a:p>
        </p:txBody>
      </p:sp>
      <p:sp>
        <p:nvSpPr>
          <p:cNvPr id="127" name="Google Shape;127;p23"/>
          <p:cNvSpPr/>
          <p:nvPr/>
        </p:nvSpPr>
        <p:spPr>
          <a:xfrm>
            <a:off x="5432325" y="3598475"/>
            <a:ext cx="1996800" cy="1072200"/>
          </a:xfrm>
          <a:prstGeom prst="rect">
            <a:avLst/>
          </a:prstGeom>
          <a:solidFill>
            <a:srgbClr val="EEEEEE"/>
          </a:solidFill>
          <a:ln cap="flat" cmpd="sng" w="9525">
            <a:solidFill>
              <a:srgbClr val="595959"/>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t>Displays History / Export</a:t>
            </a:r>
            <a:endParaRPr/>
          </a:p>
          <a:p>
            <a:pPr indent="0" lvl="0" marL="0" rtl="0" algn="l">
              <a:spcBef>
                <a:spcPts val="0"/>
              </a:spcBef>
              <a:spcAft>
                <a:spcPts val="0"/>
              </a:spcAft>
              <a:buNone/>
            </a:pPr>
            <a:r>
              <a:rPr lang="en"/>
              <a:t>-Displays history</a:t>
            </a:r>
            <a:endParaRPr/>
          </a:p>
          <a:p>
            <a:pPr indent="0" lvl="0" marL="0" rtl="0" algn="l">
              <a:spcBef>
                <a:spcPts val="0"/>
              </a:spcBef>
              <a:spcAft>
                <a:spcPts val="0"/>
              </a:spcAft>
              <a:buNone/>
            </a:pPr>
            <a:r>
              <a:rPr lang="en"/>
              <a:t>-Exports to file</a:t>
            </a:r>
            <a:endParaRPr/>
          </a:p>
        </p:txBody>
      </p:sp>
      <p:cxnSp>
        <p:nvCxnSpPr>
          <p:cNvPr id="128" name="Google Shape;128;p23"/>
          <p:cNvCxnSpPr>
            <a:stCxn id="124" idx="2"/>
            <a:endCxn id="126" idx="0"/>
          </p:cNvCxnSpPr>
          <p:nvPr/>
        </p:nvCxnSpPr>
        <p:spPr>
          <a:xfrm>
            <a:off x="1355825" y="2379675"/>
            <a:ext cx="621900" cy="1094100"/>
          </a:xfrm>
          <a:prstGeom prst="straightConnector1">
            <a:avLst/>
          </a:prstGeom>
          <a:noFill/>
          <a:ln cap="flat" cmpd="sng" w="76200">
            <a:solidFill>
              <a:schemeClr val="dk2"/>
            </a:solidFill>
            <a:prstDash val="solid"/>
            <a:round/>
            <a:headEnd len="med" w="med" type="none"/>
            <a:tailEnd len="med" w="med" type="triangle"/>
          </a:ln>
        </p:spPr>
      </p:cxnSp>
      <p:cxnSp>
        <p:nvCxnSpPr>
          <p:cNvPr id="129" name="Google Shape;129;p23"/>
          <p:cNvCxnSpPr>
            <a:endCxn id="125" idx="1"/>
          </p:cNvCxnSpPr>
          <p:nvPr/>
        </p:nvCxnSpPr>
        <p:spPr>
          <a:xfrm flipH="1" rot="10800000">
            <a:off x="2744625" y="1409650"/>
            <a:ext cx="2206200" cy="2017200"/>
          </a:xfrm>
          <a:prstGeom prst="straightConnector1">
            <a:avLst/>
          </a:prstGeom>
          <a:noFill/>
          <a:ln cap="flat" cmpd="sng" w="76200">
            <a:solidFill>
              <a:schemeClr val="dk2"/>
            </a:solidFill>
            <a:prstDash val="solid"/>
            <a:round/>
            <a:headEnd len="med" w="med" type="none"/>
            <a:tailEnd len="med" w="med" type="triangle"/>
          </a:ln>
        </p:spPr>
      </p:cxnSp>
      <p:cxnSp>
        <p:nvCxnSpPr>
          <p:cNvPr id="130" name="Google Shape;130;p23"/>
          <p:cNvCxnSpPr>
            <a:endCxn id="127" idx="1"/>
          </p:cNvCxnSpPr>
          <p:nvPr/>
        </p:nvCxnSpPr>
        <p:spPr>
          <a:xfrm>
            <a:off x="2831925" y="3401975"/>
            <a:ext cx="2600400" cy="732600"/>
          </a:xfrm>
          <a:prstGeom prst="straightConnector1">
            <a:avLst/>
          </a:prstGeom>
          <a:noFill/>
          <a:ln cap="flat" cmpd="sng" w="76200">
            <a:solidFill>
              <a:schemeClr val="dk2"/>
            </a:solidFill>
            <a:prstDash val="solid"/>
            <a:round/>
            <a:headEnd len="med" w="med" type="none"/>
            <a:tailEnd len="med" w="med" type="triangle"/>
          </a:ln>
        </p:spPr>
      </p:cxn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134" name="Shape 134"/>
        <p:cNvGrpSpPr/>
        <p:nvPr/>
      </p:nvGrpSpPr>
      <p:grpSpPr>
        <a:xfrm>
          <a:off x="0" y="0"/>
          <a:ext cx="0" cy="0"/>
          <a:chOff x="0" y="0"/>
          <a:chExt cx="0" cy="0"/>
        </a:xfrm>
      </p:grpSpPr>
      <p:sp>
        <p:nvSpPr>
          <p:cNvPr id="135" name="Google Shape;135;p24"/>
          <p:cNvSpPr txBox="1"/>
          <p:nvPr>
            <p:ph type="title"/>
          </p:nvPr>
        </p:nvSpPr>
        <p:spPr>
          <a:xfrm>
            <a:off x="0" y="661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Problem Decomposition</a:t>
            </a:r>
            <a:endParaRPr/>
          </a:p>
        </p:txBody>
      </p:sp>
      <p:sp>
        <p:nvSpPr>
          <p:cNvPr id="136" name="Google Shape;136;p24"/>
          <p:cNvSpPr txBox="1"/>
          <p:nvPr/>
        </p:nvSpPr>
        <p:spPr>
          <a:xfrm>
            <a:off x="-78250" y="-3478075"/>
            <a:ext cx="7523400" cy="35442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2"/>
                </a:solidFill>
              </a:rPr>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sz="1800">
              <a:solidFill>
                <a:schemeClr val="dk2"/>
              </a:solidFill>
            </a:endParaRPr>
          </a:p>
          <a:p>
            <a:pPr indent="0" lvl="0" marL="0" rtl="0" algn="l">
              <a:spcBef>
                <a:spcPts val="0"/>
              </a:spcBef>
              <a:spcAft>
                <a:spcPts val="0"/>
              </a:spcAft>
              <a:buClr>
                <a:schemeClr val="dk1"/>
              </a:buClr>
              <a:buSzPts val="1100"/>
              <a:buFont typeface="Arial"/>
              <a:buNone/>
            </a:pPr>
            <a:r>
              <a:t/>
            </a:r>
            <a:endParaRPr sz="1800">
              <a:solidFill>
                <a:schemeClr val="dk2"/>
              </a:solidFill>
            </a:endParaRPr>
          </a:p>
          <a:p>
            <a:pPr indent="0" lvl="0" marL="0" rtl="0" algn="l">
              <a:spcBef>
                <a:spcPts val="0"/>
              </a:spcBef>
              <a:spcAft>
                <a:spcPts val="0"/>
              </a:spcAft>
              <a:buClr>
                <a:schemeClr val="dk1"/>
              </a:buClr>
              <a:buSzPts val="1100"/>
              <a:buFont typeface="Arial"/>
              <a:buNone/>
            </a:pPr>
            <a:r>
              <a:rPr i="1" lang="en" sz="1800">
                <a:solidFill>
                  <a:schemeClr val="dk2"/>
                </a:solidFill>
              </a:rPr>
              <a:t>Hint: Use the structure you developed earlier to work out what components you need.  For each function, you should have at least one component. </a:t>
            </a:r>
            <a:endParaRPr i="1" sz="1800">
              <a:solidFill>
                <a:schemeClr val="dk2"/>
              </a:solidFill>
            </a:endParaRPr>
          </a:p>
        </p:txBody>
      </p:sp>
      <p:pic>
        <p:nvPicPr>
          <p:cNvPr id="137" name="Google Shape;137;p24"/>
          <p:cNvPicPr preferRelativeResize="0"/>
          <p:nvPr/>
        </p:nvPicPr>
        <p:blipFill>
          <a:blip r:embed="rId3">
            <a:alphaModFix/>
          </a:blip>
          <a:stretch>
            <a:fillRect/>
          </a:stretch>
        </p:blipFill>
        <p:spPr>
          <a:xfrm>
            <a:off x="152400" y="791225"/>
            <a:ext cx="7002547" cy="4199875"/>
          </a:xfrm>
          <a:prstGeom prst="rect">
            <a:avLst/>
          </a:prstGeom>
          <a:noFill/>
          <a:ln>
            <a:noFill/>
          </a:ln>
        </p:spPr>
      </p:pic>
      <p:sp>
        <p:nvSpPr>
          <p:cNvPr id="138" name="Google Shape;138;p24"/>
          <p:cNvSpPr txBox="1"/>
          <p:nvPr/>
        </p:nvSpPr>
        <p:spPr>
          <a:xfrm>
            <a:off x="4449650" y="226250"/>
            <a:ext cx="3755700" cy="369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Original trello</a:t>
            </a:r>
            <a:endParaRPr sz="1800">
              <a:solidFill>
                <a:schemeClr val="dk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142" name="Shape 142"/>
        <p:cNvGrpSpPr/>
        <p:nvPr/>
      </p:nvGrpSpPr>
      <p:grpSpPr>
        <a:xfrm>
          <a:off x="0" y="0"/>
          <a:ext cx="0" cy="0"/>
          <a:chOff x="0" y="0"/>
          <a:chExt cx="0" cy="0"/>
        </a:xfrm>
      </p:grpSpPr>
      <p:sp>
        <p:nvSpPr>
          <p:cNvPr id="143" name="Google Shape;143;p25"/>
          <p:cNvSpPr txBox="1"/>
          <p:nvPr>
            <p:ph type="title"/>
          </p:nvPr>
        </p:nvSpPr>
        <p:spPr>
          <a:xfrm>
            <a:off x="0" y="661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Problem Decomposition</a:t>
            </a:r>
            <a:endParaRPr/>
          </a:p>
        </p:txBody>
      </p:sp>
      <p:sp>
        <p:nvSpPr>
          <p:cNvPr id="144" name="Google Shape;144;p25"/>
          <p:cNvSpPr txBox="1"/>
          <p:nvPr/>
        </p:nvSpPr>
        <p:spPr>
          <a:xfrm>
            <a:off x="-78250" y="-3478075"/>
            <a:ext cx="7523400" cy="35442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2"/>
                </a:solidFill>
              </a:rPr>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sz="1800">
              <a:solidFill>
                <a:schemeClr val="dk2"/>
              </a:solidFill>
            </a:endParaRPr>
          </a:p>
          <a:p>
            <a:pPr indent="0" lvl="0" marL="0" rtl="0" algn="l">
              <a:spcBef>
                <a:spcPts val="0"/>
              </a:spcBef>
              <a:spcAft>
                <a:spcPts val="0"/>
              </a:spcAft>
              <a:buClr>
                <a:schemeClr val="dk1"/>
              </a:buClr>
              <a:buSzPts val="1100"/>
              <a:buFont typeface="Arial"/>
              <a:buNone/>
            </a:pPr>
            <a:r>
              <a:t/>
            </a:r>
            <a:endParaRPr sz="1800">
              <a:solidFill>
                <a:schemeClr val="dk2"/>
              </a:solidFill>
            </a:endParaRPr>
          </a:p>
          <a:p>
            <a:pPr indent="0" lvl="0" marL="0" rtl="0" algn="l">
              <a:spcBef>
                <a:spcPts val="0"/>
              </a:spcBef>
              <a:spcAft>
                <a:spcPts val="0"/>
              </a:spcAft>
              <a:buClr>
                <a:schemeClr val="dk1"/>
              </a:buClr>
              <a:buSzPts val="1100"/>
              <a:buFont typeface="Arial"/>
              <a:buNone/>
            </a:pPr>
            <a:r>
              <a:rPr i="1" lang="en" sz="1800">
                <a:solidFill>
                  <a:schemeClr val="dk2"/>
                </a:solidFill>
              </a:rPr>
              <a:t>Hint: Use the structure you developed earlier to work out what components you need.  For each function, you should have at least one component. </a:t>
            </a:r>
            <a:endParaRPr i="1" sz="1800">
              <a:solidFill>
                <a:schemeClr val="dk2"/>
              </a:solidFill>
            </a:endParaRPr>
          </a:p>
        </p:txBody>
      </p:sp>
      <p:sp>
        <p:nvSpPr>
          <p:cNvPr id="145" name="Google Shape;145;p25"/>
          <p:cNvSpPr txBox="1"/>
          <p:nvPr/>
        </p:nvSpPr>
        <p:spPr>
          <a:xfrm>
            <a:off x="392175" y="3446600"/>
            <a:ext cx="4881300" cy="1535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Changes made 12/05/25. More additional planning on what I want my final currency converter outcome to have.</a:t>
            </a:r>
            <a:endParaRPr sz="1800">
              <a:solidFill>
                <a:schemeClr val="dk2"/>
              </a:solidFill>
            </a:endParaRPr>
          </a:p>
        </p:txBody>
      </p:sp>
      <p:grpSp>
        <p:nvGrpSpPr>
          <p:cNvPr id="146" name="Google Shape;146;p25"/>
          <p:cNvGrpSpPr/>
          <p:nvPr/>
        </p:nvGrpSpPr>
        <p:grpSpPr>
          <a:xfrm>
            <a:off x="122013" y="923650"/>
            <a:ext cx="2657950" cy="2244925"/>
            <a:chOff x="122013" y="923650"/>
            <a:chExt cx="2657950" cy="2244925"/>
          </a:xfrm>
        </p:grpSpPr>
        <p:pic>
          <p:nvPicPr>
            <p:cNvPr id="147" name="Google Shape;147;p25"/>
            <p:cNvPicPr preferRelativeResize="0"/>
            <p:nvPr/>
          </p:nvPicPr>
          <p:blipFill>
            <a:blip r:embed="rId3">
              <a:alphaModFix/>
            </a:blip>
            <a:stretch>
              <a:fillRect/>
            </a:stretch>
          </p:blipFill>
          <p:spPr>
            <a:xfrm>
              <a:off x="122250" y="1349300"/>
              <a:ext cx="2657475" cy="1819275"/>
            </a:xfrm>
            <a:prstGeom prst="rect">
              <a:avLst/>
            </a:prstGeom>
            <a:noFill/>
            <a:ln>
              <a:noFill/>
            </a:ln>
          </p:spPr>
        </p:pic>
        <p:pic>
          <p:nvPicPr>
            <p:cNvPr id="148" name="Google Shape;148;p25"/>
            <p:cNvPicPr preferRelativeResize="0"/>
            <p:nvPr/>
          </p:nvPicPr>
          <p:blipFill>
            <a:blip r:embed="rId4">
              <a:alphaModFix/>
            </a:blip>
            <a:stretch>
              <a:fillRect/>
            </a:stretch>
          </p:blipFill>
          <p:spPr>
            <a:xfrm>
              <a:off x="122013" y="923650"/>
              <a:ext cx="2657950" cy="425650"/>
            </a:xfrm>
            <a:prstGeom prst="rect">
              <a:avLst/>
            </a:prstGeom>
            <a:noFill/>
            <a:ln>
              <a:noFill/>
            </a:ln>
          </p:spPr>
        </p:pic>
      </p:gr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152" name="Shape 152"/>
        <p:cNvGrpSpPr/>
        <p:nvPr/>
      </p:nvGrpSpPr>
      <p:grpSpPr>
        <a:xfrm>
          <a:off x="0" y="0"/>
          <a:ext cx="0" cy="0"/>
          <a:chOff x="0" y="0"/>
          <a:chExt cx="0" cy="0"/>
        </a:xfrm>
      </p:grpSpPr>
      <p:sp>
        <p:nvSpPr>
          <p:cNvPr id="153" name="Google Shape;153;p26"/>
          <p:cNvSpPr txBox="1"/>
          <p:nvPr>
            <p:ph type="title"/>
          </p:nvPr>
        </p:nvSpPr>
        <p:spPr>
          <a:xfrm>
            <a:off x="0" y="661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Problem Decomposition</a:t>
            </a:r>
            <a:endParaRPr/>
          </a:p>
        </p:txBody>
      </p:sp>
      <p:sp>
        <p:nvSpPr>
          <p:cNvPr id="154" name="Google Shape;154;p26"/>
          <p:cNvSpPr txBox="1"/>
          <p:nvPr/>
        </p:nvSpPr>
        <p:spPr>
          <a:xfrm>
            <a:off x="-78250" y="-3478075"/>
            <a:ext cx="7523400" cy="35442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2"/>
                </a:solidFill>
              </a:rPr>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sz="1800">
              <a:solidFill>
                <a:schemeClr val="dk2"/>
              </a:solidFill>
            </a:endParaRPr>
          </a:p>
          <a:p>
            <a:pPr indent="0" lvl="0" marL="0" rtl="0" algn="l">
              <a:spcBef>
                <a:spcPts val="0"/>
              </a:spcBef>
              <a:spcAft>
                <a:spcPts val="0"/>
              </a:spcAft>
              <a:buClr>
                <a:schemeClr val="dk1"/>
              </a:buClr>
              <a:buSzPts val="1100"/>
              <a:buFont typeface="Arial"/>
              <a:buNone/>
            </a:pPr>
            <a:r>
              <a:t/>
            </a:r>
            <a:endParaRPr sz="1800">
              <a:solidFill>
                <a:schemeClr val="dk2"/>
              </a:solidFill>
            </a:endParaRPr>
          </a:p>
          <a:p>
            <a:pPr indent="0" lvl="0" marL="0" rtl="0" algn="l">
              <a:spcBef>
                <a:spcPts val="0"/>
              </a:spcBef>
              <a:spcAft>
                <a:spcPts val="0"/>
              </a:spcAft>
              <a:buClr>
                <a:schemeClr val="dk1"/>
              </a:buClr>
              <a:buSzPts val="1100"/>
              <a:buFont typeface="Arial"/>
              <a:buNone/>
            </a:pPr>
            <a:r>
              <a:rPr i="1" lang="en" sz="1800">
                <a:solidFill>
                  <a:schemeClr val="dk2"/>
                </a:solidFill>
              </a:rPr>
              <a:t>Hint: Use the structure you developed earlier to work out what components you need.  For each function, you should have at least one component. </a:t>
            </a:r>
            <a:endParaRPr i="1" sz="1800">
              <a:solidFill>
                <a:schemeClr val="dk2"/>
              </a:solidFill>
            </a:endParaRPr>
          </a:p>
        </p:txBody>
      </p:sp>
      <p:grpSp>
        <p:nvGrpSpPr>
          <p:cNvPr id="155" name="Google Shape;155;p26"/>
          <p:cNvGrpSpPr/>
          <p:nvPr/>
        </p:nvGrpSpPr>
        <p:grpSpPr>
          <a:xfrm>
            <a:off x="212750" y="724025"/>
            <a:ext cx="5541625" cy="3874600"/>
            <a:chOff x="672800" y="942725"/>
            <a:chExt cx="5541625" cy="3874600"/>
          </a:xfrm>
        </p:grpSpPr>
        <p:sp>
          <p:nvSpPr>
            <p:cNvPr id="156" name="Google Shape;156;p26"/>
            <p:cNvSpPr txBox="1"/>
            <p:nvPr/>
          </p:nvSpPr>
          <p:spPr>
            <a:xfrm>
              <a:off x="3778425" y="942725"/>
              <a:ext cx="2436000" cy="2496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Finished making changes for check_currency(7 digit maximum) at 14/05/25</a:t>
              </a:r>
              <a:endParaRPr sz="1800">
                <a:solidFill>
                  <a:schemeClr val="dk2"/>
                </a:solidFill>
              </a:endParaRPr>
            </a:p>
            <a:p>
              <a:pPr indent="0" lvl="0" marL="0" rtl="0" algn="l">
                <a:spcBef>
                  <a:spcPts val="0"/>
                </a:spcBef>
                <a:spcAft>
                  <a:spcPts val="0"/>
                </a:spcAft>
                <a:buNone/>
              </a:pPr>
              <a:r>
                <a:t/>
              </a:r>
              <a:endParaRPr sz="1800">
                <a:solidFill>
                  <a:schemeClr val="dk2"/>
                </a:solidFill>
              </a:endParaRPr>
            </a:p>
          </p:txBody>
        </p:sp>
        <p:pic>
          <p:nvPicPr>
            <p:cNvPr id="157" name="Google Shape;157;p26"/>
            <p:cNvPicPr preferRelativeResize="0"/>
            <p:nvPr/>
          </p:nvPicPr>
          <p:blipFill>
            <a:blip r:embed="rId3">
              <a:alphaModFix/>
            </a:blip>
            <a:stretch>
              <a:fillRect/>
            </a:stretch>
          </p:blipFill>
          <p:spPr>
            <a:xfrm>
              <a:off x="672800" y="2178900"/>
              <a:ext cx="2581275" cy="2638425"/>
            </a:xfrm>
            <a:prstGeom prst="rect">
              <a:avLst/>
            </a:prstGeom>
            <a:noFill/>
            <a:ln>
              <a:noFill/>
            </a:ln>
          </p:spPr>
        </p:pic>
        <p:pic>
          <p:nvPicPr>
            <p:cNvPr id="158" name="Google Shape;158;p26"/>
            <p:cNvPicPr preferRelativeResize="0"/>
            <p:nvPr/>
          </p:nvPicPr>
          <p:blipFill>
            <a:blip r:embed="rId4">
              <a:alphaModFix/>
            </a:blip>
            <a:stretch>
              <a:fillRect/>
            </a:stretch>
          </p:blipFill>
          <p:spPr>
            <a:xfrm>
              <a:off x="672800" y="1559150"/>
              <a:ext cx="2581275" cy="619750"/>
            </a:xfrm>
            <a:prstGeom prst="rect">
              <a:avLst/>
            </a:prstGeom>
            <a:noFill/>
            <a:ln>
              <a:noFill/>
            </a:ln>
          </p:spPr>
        </p:pic>
      </p:gr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162" name="Shape 162"/>
        <p:cNvGrpSpPr/>
        <p:nvPr/>
      </p:nvGrpSpPr>
      <p:grpSpPr>
        <a:xfrm>
          <a:off x="0" y="0"/>
          <a:ext cx="0" cy="0"/>
          <a:chOff x="0" y="0"/>
          <a:chExt cx="0" cy="0"/>
        </a:xfrm>
      </p:grpSpPr>
      <p:sp>
        <p:nvSpPr>
          <p:cNvPr id="163" name="Google Shape;163;p27"/>
          <p:cNvSpPr txBox="1"/>
          <p:nvPr>
            <p:ph type="title"/>
          </p:nvPr>
        </p:nvSpPr>
        <p:spPr>
          <a:xfrm>
            <a:off x="0" y="661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Problem Decomposition</a:t>
            </a:r>
            <a:endParaRPr/>
          </a:p>
        </p:txBody>
      </p:sp>
      <p:sp>
        <p:nvSpPr>
          <p:cNvPr id="164" name="Google Shape;164;p27"/>
          <p:cNvSpPr txBox="1"/>
          <p:nvPr/>
        </p:nvSpPr>
        <p:spPr>
          <a:xfrm>
            <a:off x="-78250" y="-3478075"/>
            <a:ext cx="7523400" cy="35442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2"/>
                </a:solidFill>
              </a:rPr>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sz="1800">
              <a:solidFill>
                <a:schemeClr val="dk2"/>
              </a:solidFill>
            </a:endParaRPr>
          </a:p>
          <a:p>
            <a:pPr indent="0" lvl="0" marL="0" rtl="0" algn="l">
              <a:spcBef>
                <a:spcPts val="0"/>
              </a:spcBef>
              <a:spcAft>
                <a:spcPts val="0"/>
              </a:spcAft>
              <a:buClr>
                <a:schemeClr val="dk1"/>
              </a:buClr>
              <a:buSzPts val="1100"/>
              <a:buFont typeface="Arial"/>
              <a:buNone/>
            </a:pPr>
            <a:r>
              <a:t/>
            </a:r>
            <a:endParaRPr sz="1800">
              <a:solidFill>
                <a:schemeClr val="dk2"/>
              </a:solidFill>
            </a:endParaRPr>
          </a:p>
          <a:p>
            <a:pPr indent="0" lvl="0" marL="0" rtl="0" algn="l">
              <a:spcBef>
                <a:spcPts val="0"/>
              </a:spcBef>
              <a:spcAft>
                <a:spcPts val="0"/>
              </a:spcAft>
              <a:buClr>
                <a:schemeClr val="dk1"/>
              </a:buClr>
              <a:buSzPts val="1100"/>
              <a:buFont typeface="Arial"/>
              <a:buNone/>
            </a:pPr>
            <a:r>
              <a:rPr i="1" lang="en" sz="1800">
                <a:solidFill>
                  <a:schemeClr val="dk2"/>
                </a:solidFill>
              </a:rPr>
              <a:t>Hint: Use the structure you developed earlier to work out what components you need.  For each function, you should have at least one component. </a:t>
            </a:r>
            <a:endParaRPr i="1" sz="1800">
              <a:solidFill>
                <a:schemeClr val="dk2"/>
              </a:solidFill>
            </a:endParaRPr>
          </a:p>
        </p:txBody>
      </p:sp>
      <p:grpSp>
        <p:nvGrpSpPr>
          <p:cNvPr id="165" name="Google Shape;165;p27"/>
          <p:cNvGrpSpPr/>
          <p:nvPr/>
        </p:nvGrpSpPr>
        <p:grpSpPr>
          <a:xfrm>
            <a:off x="137300" y="1687600"/>
            <a:ext cx="2771775" cy="1876425"/>
            <a:chOff x="137300" y="1687600"/>
            <a:chExt cx="2771775" cy="1876425"/>
          </a:xfrm>
        </p:grpSpPr>
        <p:pic>
          <p:nvPicPr>
            <p:cNvPr id="166" name="Google Shape;166;p27"/>
            <p:cNvPicPr preferRelativeResize="0"/>
            <p:nvPr/>
          </p:nvPicPr>
          <p:blipFill>
            <a:blip r:embed="rId3">
              <a:alphaModFix/>
            </a:blip>
            <a:stretch>
              <a:fillRect/>
            </a:stretch>
          </p:blipFill>
          <p:spPr>
            <a:xfrm>
              <a:off x="137300" y="2163850"/>
              <a:ext cx="2771775" cy="1400175"/>
            </a:xfrm>
            <a:prstGeom prst="rect">
              <a:avLst/>
            </a:prstGeom>
            <a:noFill/>
            <a:ln>
              <a:noFill/>
            </a:ln>
          </p:spPr>
        </p:pic>
        <p:pic>
          <p:nvPicPr>
            <p:cNvPr id="167" name="Google Shape;167;p27"/>
            <p:cNvPicPr preferRelativeResize="0"/>
            <p:nvPr/>
          </p:nvPicPr>
          <p:blipFill>
            <a:blip r:embed="rId4">
              <a:alphaModFix/>
            </a:blip>
            <a:stretch>
              <a:fillRect/>
            </a:stretch>
          </p:blipFill>
          <p:spPr>
            <a:xfrm>
              <a:off x="137300" y="1687600"/>
              <a:ext cx="2724150" cy="476250"/>
            </a:xfrm>
            <a:prstGeom prst="rect">
              <a:avLst/>
            </a:prstGeom>
            <a:noFill/>
            <a:ln>
              <a:noFill/>
            </a:ln>
          </p:spPr>
        </p:pic>
      </p:grpSp>
      <p:sp>
        <p:nvSpPr>
          <p:cNvPr id="168" name="Google Shape;168;p27"/>
          <p:cNvSpPr txBox="1"/>
          <p:nvPr/>
        </p:nvSpPr>
        <p:spPr>
          <a:xfrm>
            <a:off x="3107225" y="1840200"/>
            <a:ext cx="1945800" cy="172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Finished adding a third currency button at 23/05/25.</a:t>
            </a:r>
            <a:endParaRPr sz="1800">
              <a:solidFill>
                <a:schemeClr val="dk2"/>
              </a:solidFill>
            </a:endParaRPr>
          </a:p>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172" name="Shape 172"/>
        <p:cNvGrpSpPr/>
        <p:nvPr/>
      </p:nvGrpSpPr>
      <p:grpSpPr>
        <a:xfrm>
          <a:off x="0" y="0"/>
          <a:ext cx="0" cy="0"/>
          <a:chOff x="0" y="0"/>
          <a:chExt cx="0" cy="0"/>
        </a:xfrm>
      </p:grpSpPr>
      <p:sp>
        <p:nvSpPr>
          <p:cNvPr id="173" name="Google Shape;173;p28"/>
          <p:cNvSpPr txBox="1"/>
          <p:nvPr>
            <p:ph type="title"/>
          </p:nvPr>
        </p:nvSpPr>
        <p:spPr>
          <a:xfrm>
            <a:off x="0" y="661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Problem Decomposition</a:t>
            </a:r>
            <a:endParaRPr/>
          </a:p>
        </p:txBody>
      </p:sp>
      <p:sp>
        <p:nvSpPr>
          <p:cNvPr id="174" name="Google Shape;174;p28"/>
          <p:cNvSpPr txBox="1"/>
          <p:nvPr/>
        </p:nvSpPr>
        <p:spPr>
          <a:xfrm>
            <a:off x="-78250" y="-3478075"/>
            <a:ext cx="7523400" cy="35442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2"/>
                </a:solidFill>
              </a:rPr>
              <a:t>Provide evidence showing that you have decomposed the task.  This can be in the form of a trello screenshot or a list of components.  If necessary, you may revisit this slide and add to it / edit it as you create your outcome.  When you make changes to this slide, please do so in a different colour, date the changes and explain why they were made (this can help provide evidence for M / E grades).</a:t>
            </a:r>
            <a:endParaRPr sz="1800">
              <a:solidFill>
                <a:schemeClr val="dk2"/>
              </a:solidFill>
            </a:endParaRPr>
          </a:p>
          <a:p>
            <a:pPr indent="0" lvl="0" marL="0" rtl="0" algn="l">
              <a:spcBef>
                <a:spcPts val="0"/>
              </a:spcBef>
              <a:spcAft>
                <a:spcPts val="0"/>
              </a:spcAft>
              <a:buClr>
                <a:schemeClr val="dk1"/>
              </a:buClr>
              <a:buSzPts val="1100"/>
              <a:buFont typeface="Arial"/>
              <a:buNone/>
            </a:pPr>
            <a:r>
              <a:t/>
            </a:r>
            <a:endParaRPr sz="1800">
              <a:solidFill>
                <a:schemeClr val="dk2"/>
              </a:solidFill>
            </a:endParaRPr>
          </a:p>
          <a:p>
            <a:pPr indent="0" lvl="0" marL="0" rtl="0" algn="l">
              <a:spcBef>
                <a:spcPts val="0"/>
              </a:spcBef>
              <a:spcAft>
                <a:spcPts val="0"/>
              </a:spcAft>
              <a:buClr>
                <a:schemeClr val="dk1"/>
              </a:buClr>
              <a:buSzPts val="1100"/>
              <a:buFont typeface="Arial"/>
              <a:buNone/>
            </a:pPr>
            <a:r>
              <a:rPr i="1" lang="en" sz="1800">
                <a:solidFill>
                  <a:schemeClr val="dk2"/>
                </a:solidFill>
              </a:rPr>
              <a:t>Hint: Use the structure you developed earlier to work out what components you need.  For each function, you should have at least one component. </a:t>
            </a:r>
            <a:endParaRPr i="1" sz="1800">
              <a:solidFill>
                <a:schemeClr val="dk2"/>
              </a:solidFill>
            </a:endParaRPr>
          </a:p>
        </p:txBody>
      </p:sp>
      <p:sp>
        <p:nvSpPr>
          <p:cNvPr id="175" name="Google Shape;175;p28"/>
          <p:cNvSpPr txBox="1"/>
          <p:nvPr/>
        </p:nvSpPr>
        <p:spPr>
          <a:xfrm>
            <a:off x="3107225" y="1840200"/>
            <a:ext cx="1945800" cy="1723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t/>
            </a:r>
            <a:endParaRPr sz="1800">
              <a:solidFill>
                <a:schemeClr val="dk2"/>
              </a:solidFill>
            </a:endParaRPr>
          </a:p>
          <a:p>
            <a:pPr indent="0" lvl="0" marL="0" rtl="0" algn="l">
              <a:spcBef>
                <a:spcPts val="0"/>
              </a:spcBef>
              <a:spcAft>
                <a:spcPts val="0"/>
              </a:spcAft>
              <a:buNone/>
            </a:pPr>
            <a:r>
              <a:t/>
            </a:r>
            <a:endParaRPr sz="1800">
              <a:solidFill>
                <a:schemeClr val="dk2"/>
              </a:solidFill>
            </a:endParaRPr>
          </a:p>
        </p:txBody>
      </p:sp>
      <p:pic>
        <p:nvPicPr>
          <p:cNvPr id="176" name="Google Shape;176;p28"/>
          <p:cNvPicPr preferRelativeResize="0"/>
          <p:nvPr/>
        </p:nvPicPr>
        <p:blipFill>
          <a:blip r:embed="rId3">
            <a:alphaModFix/>
          </a:blip>
          <a:stretch>
            <a:fillRect/>
          </a:stretch>
        </p:blipFill>
        <p:spPr>
          <a:xfrm>
            <a:off x="235400" y="715800"/>
            <a:ext cx="2574706" cy="4199875"/>
          </a:xfrm>
          <a:prstGeom prst="rect">
            <a:avLst/>
          </a:prstGeom>
          <a:noFill/>
          <a:ln>
            <a:noFill/>
          </a:ln>
        </p:spPr>
      </p:pic>
      <p:pic>
        <p:nvPicPr>
          <p:cNvPr id="177" name="Google Shape;177;p28"/>
          <p:cNvPicPr preferRelativeResize="0"/>
          <p:nvPr/>
        </p:nvPicPr>
        <p:blipFill>
          <a:blip r:embed="rId4">
            <a:alphaModFix/>
          </a:blip>
          <a:stretch>
            <a:fillRect/>
          </a:stretch>
        </p:blipFill>
        <p:spPr>
          <a:xfrm>
            <a:off x="2975800" y="814388"/>
            <a:ext cx="2981325" cy="3514725"/>
          </a:xfrm>
          <a:prstGeom prst="rect">
            <a:avLst/>
          </a:prstGeom>
          <a:noFill/>
          <a:ln>
            <a:noFill/>
          </a:ln>
        </p:spPr>
      </p:pic>
      <p:sp>
        <p:nvSpPr>
          <p:cNvPr id="178" name="Google Shape;178;p28"/>
          <p:cNvSpPr txBox="1"/>
          <p:nvPr/>
        </p:nvSpPr>
        <p:spPr>
          <a:xfrm>
            <a:off x="6250525" y="1048500"/>
            <a:ext cx="2217000" cy="2956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Final overview of my functions and errors I came across when producing my final outcome. Changes made to trello on 21/05/25.</a:t>
            </a:r>
            <a:endParaRPr sz="1800">
              <a:solidFill>
                <a:schemeClr val="dk2"/>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FEFEF"/>
        </a:solidFill>
      </p:bgPr>
    </p:bg>
    <p:spTree>
      <p:nvGrpSpPr>
        <p:cNvPr id="182" name="Shape 182"/>
        <p:cNvGrpSpPr/>
        <p:nvPr/>
      </p:nvGrpSpPr>
      <p:grpSpPr>
        <a:xfrm>
          <a:off x="0" y="0"/>
          <a:ext cx="0" cy="0"/>
          <a:chOff x="0" y="0"/>
          <a:chExt cx="0" cy="0"/>
        </a:xfrm>
      </p:grpSpPr>
      <p:sp>
        <p:nvSpPr>
          <p:cNvPr id="183" name="Google Shape;183;p29"/>
          <p:cNvSpPr txBox="1"/>
          <p:nvPr>
            <p:ph type="title"/>
          </p:nvPr>
        </p:nvSpPr>
        <p:spPr>
          <a:xfrm>
            <a:off x="311700" y="30427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Develop your Components!!</a:t>
            </a:r>
            <a:endParaRPr/>
          </a:p>
        </p:txBody>
      </p:sp>
      <p:sp>
        <p:nvSpPr>
          <p:cNvPr id="184" name="Google Shape;184;p29"/>
          <p:cNvSpPr txBox="1"/>
          <p:nvPr/>
        </p:nvSpPr>
        <p:spPr>
          <a:xfrm>
            <a:off x="311700" y="934000"/>
            <a:ext cx="8401500" cy="3735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2"/>
                </a:solidFill>
              </a:rPr>
              <a:t>Make as many copies of the next three slides as you need.  For each component you should have…</a:t>
            </a:r>
            <a:endParaRPr sz="1800">
              <a:solidFill>
                <a:schemeClr val="dk2"/>
              </a:solidFill>
            </a:endParaRPr>
          </a:p>
          <a:p>
            <a:pPr indent="-342900" lvl="0" marL="457200" rtl="0" algn="l">
              <a:spcBef>
                <a:spcPts val="0"/>
              </a:spcBef>
              <a:spcAft>
                <a:spcPts val="0"/>
              </a:spcAft>
              <a:buClr>
                <a:schemeClr val="dk2"/>
              </a:buClr>
              <a:buSzPts val="1800"/>
              <a:buChar char="-"/>
            </a:pPr>
            <a:r>
              <a:rPr lang="en" sz="1800">
                <a:solidFill>
                  <a:schemeClr val="dk2"/>
                </a:solidFill>
              </a:rPr>
              <a:t>A trello screenshot / evidence of ongoing use of your project management tools</a:t>
            </a:r>
            <a:endParaRPr sz="1800">
              <a:solidFill>
                <a:schemeClr val="dk2"/>
              </a:solidFill>
            </a:endParaRPr>
          </a:p>
          <a:p>
            <a:pPr indent="-342900" lvl="0" marL="457200" rtl="0" algn="l">
              <a:spcBef>
                <a:spcPts val="0"/>
              </a:spcBef>
              <a:spcAft>
                <a:spcPts val="0"/>
              </a:spcAft>
              <a:buClr>
                <a:schemeClr val="dk2"/>
              </a:buClr>
              <a:buSzPts val="1800"/>
              <a:buChar char="-"/>
            </a:pPr>
            <a:r>
              <a:rPr lang="en" sz="1800">
                <a:solidFill>
                  <a:schemeClr val="dk2"/>
                </a:solidFill>
              </a:rPr>
              <a:t>A</a:t>
            </a:r>
            <a:r>
              <a:rPr lang="en" sz="1800">
                <a:solidFill>
                  <a:schemeClr val="dk2"/>
                </a:solidFill>
              </a:rPr>
              <a:t> test plan for the component that has been created BEFORE you start coding.  Your plan should allow you to test all logical pathways for this component.  It should also include test cases for relevant boundary and unexpected values.</a:t>
            </a:r>
            <a:endParaRPr sz="1800">
              <a:solidFill>
                <a:schemeClr val="dk2"/>
              </a:solidFill>
            </a:endParaRPr>
          </a:p>
          <a:p>
            <a:pPr indent="-342900" lvl="0" marL="457200" rtl="0" algn="l">
              <a:spcBef>
                <a:spcPts val="0"/>
              </a:spcBef>
              <a:spcAft>
                <a:spcPts val="0"/>
              </a:spcAft>
              <a:buClr>
                <a:schemeClr val="dk2"/>
              </a:buClr>
              <a:buSzPts val="1800"/>
              <a:buChar char="-"/>
            </a:pPr>
            <a:r>
              <a:rPr lang="en" sz="1800">
                <a:solidFill>
                  <a:schemeClr val="dk2"/>
                </a:solidFill>
              </a:rPr>
              <a:t>Screenshot evidence showing that you have worked through the test plan you developed.</a:t>
            </a:r>
            <a:endParaRPr sz="1800">
              <a:solidFill>
                <a:schemeClr val="dk2"/>
              </a:solidFill>
            </a:endParaRPr>
          </a:p>
          <a:p>
            <a:pPr indent="0" lvl="0" marL="457200" rtl="0" algn="l">
              <a:spcBef>
                <a:spcPts val="0"/>
              </a:spcBef>
              <a:spcAft>
                <a:spcPts val="0"/>
              </a:spcAft>
              <a:buNone/>
            </a:pPr>
            <a:r>
              <a:t/>
            </a:r>
            <a:endParaRPr sz="1800">
              <a:solidFill>
                <a:schemeClr val="dk2"/>
              </a:solidFill>
            </a:endParaRPr>
          </a:p>
          <a:p>
            <a:pPr indent="0" lvl="0" marL="0" rtl="0" algn="l">
              <a:spcBef>
                <a:spcPts val="0"/>
              </a:spcBef>
              <a:spcAft>
                <a:spcPts val="0"/>
              </a:spcAft>
              <a:buNone/>
            </a:pPr>
            <a:r>
              <a:rPr i="1" lang="en" sz="1800">
                <a:solidFill>
                  <a:schemeClr val="dk2"/>
                </a:solidFill>
              </a:rPr>
              <a:t>You should also provide evidence of trialling multiple components &amp; techniques.  Please make slides as needed for that evidence.</a:t>
            </a:r>
            <a:endParaRPr i="1" sz="1800">
              <a:solidFill>
                <a:schemeClr val="dk2"/>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30"/>
          <p:cNvSpPr txBox="1"/>
          <p:nvPr>
            <p:ph type="title"/>
          </p:nvPr>
        </p:nvSpPr>
        <p:spPr>
          <a:xfrm>
            <a:off x="70600" y="661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 Test Plan &lt;Conversion&gt;</a:t>
            </a:r>
            <a:endParaRPr/>
          </a:p>
        </p:txBody>
      </p:sp>
      <p:graphicFrame>
        <p:nvGraphicFramePr>
          <p:cNvPr id="190" name="Google Shape;190;p30"/>
          <p:cNvGraphicFramePr/>
          <p:nvPr/>
        </p:nvGraphicFramePr>
        <p:xfrm>
          <a:off x="562475" y="570475"/>
          <a:ext cx="3000000" cy="3000000"/>
        </p:xfrm>
        <a:graphic>
          <a:graphicData uri="http://schemas.openxmlformats.org/drawingml/2006/table">
            <a:tbl>
              <a:tblPr>
                <a:noFill/>
                <a:tableStyleId>{38B97554-6283-4E7C-8E3D-ACDC0899389D}</a:tableStyleId>
              </a:tblPr>
              <a:tblGrid>
                <a:gridCol w="2125100"/>
                <a:gridCol w="5113900"/>
              </a:tblGrid>
              <a:tr h="381000">
                <a:tc>
                  <a:txBody>
                    <a:bodyPr/>
                    <a:lstStyle/>
                    <a:p>
                      <a:pPr indent="0" lvl="0" marL="0" rtl="0" algn="l">
                        <a:spcBef>
                          <a:spcPts val="0"/>
                        </a:spcBef>
                        <a:spcAft>
                          <a:spcPts val="0"/>
                        </a:spcAft>
                        <a:buNone/>
                      </a:pPr>
                      <a:r>
                        <a:rPr lang="en" sz="2200"/>
                        <a:t>Data input</a:t>
                      </a:r>
                      <a:endParaRPr sz="2200"/>
                    </a:p>
                  </a:txBody>
                  <a:tcPr marT="91425" marB="91425" marR="91425" marL="91425"/>
                </a:tc>
                <a:tc>
                  <a:txBody>
                    <a:bodyPr/>
                    <a:lstStyle/>
                    <a:p>
                      <a:pPr indent="0" lvl="0" marL="0" rtl="0" algn="l">
                        <a:spcBef>
                          <a:spcPts val="0"/>
                        </a:spcBef>
                        <a:spcAft>
                          <a:spcPts val="0"/>
                        </a:spcAft>
                        <a:buNone/>
                      </a:pPr>
                      <a:r>
                        <a:rPr lang="en" sz="2200"/>
                        <a:t>Expected output</a:t>
                      </a:r>
                      <a:endParaRPr sz="2200"/>
                    </a:p>
                  </a:txBody>
                  <a:tcPr marT="91425" marB="91425" marR="91425" marL="91425"/>
                </a:tc>
              </a:tr>
              <a:tr h="381000">
                <a:tc>
                  <a:txBody>
                    <a:bodyPr/>
                    <a:lstStyle/>
                    <a:p>
                      <a:pPr indent="0" lvl="0" marL="0" rtl="0" algn="l">
                        <a:spcBef>
                          <a:spcPts val="0"/>
                        </a:spcBef>
                        <a:spcAft>
                          <a:spcPts val="0"/>
                        </a:spcAft>
                        <a:buNone/>
                      </a:pPr>
                      <a:r>
                        <a:rPr lang="en"/>
                        <a:t>xyz</a:t>
                      </a:r>
                      <a:endParaRPr/>
                    </a:p>
                  </a:txBody>
                  <a:tcPr marT="91425" marB="91425" marR="91425" marL="91425"/>
                </a:tc>
                <a:tc>
                  <a:txBody>
                    <a:bodyPr/>
                    <a:lstStyle/>
                    <a:p>
                      <a:pPr indent="0" lvl="0" marL="0" rtl="0" algn="l">
                        <a:spcBef>
                          <a:spcPts val="0"/>
                        </a:spcBef>
                        <a:spcAft>
                          <a:spcPts val="0"/>
                        </a:spcAft>
                        <a:buNone/>
                      </a:pPr>
                      <a:r>
                        <a:rPr lang="en"/>
                        <a:t>Enter a number more than / equal to 1</a:t>
                      </a:r>
                      <a:endParaRPr/>
                    </a:p>
                  </a:txBody>
                  <a:tcPr marT="91425" marB="91425" marR="91425" marL="91425"/>
                </a:tc>
              </a:tr>
              <a:tr h="381000">
                <a:tc>
                  <a:txBody>
                    <a:bodyPr/>
                    <a:lstStyle/>
                    <a:p>
                      <a:pPr indent="0" lvl="0" marL="0" rtl="0" algn="l">
                        <a:spcBef>
                          <a:spcPts val="0"/>
                        </a:spcBef>
                        <a:spcAft>
                          <a:spcPts val="0"/>
                        </a:spcAft>
                        <a:buNone/>
                      </a:pPr>
                      <a:r>
                        <a:rPr lang="en"/>
                        <a:t>0.1</a:t>
                      </a:r>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a:solidFill>
                            <a:schemeClr val="dk1"/>
                          </a:solidFill>
                        </a:rPr>
                        <a:t>Enter a number more than / equal to 1</a:t>
                      </a:r>
                      <a:endParaRPr>
                        <a:solidFill>
                          <a:schemeClr val="dk1"/>
                        </a:solidFill>
                      </a:endParaRPr>
                    </a:p>
                  </a:txBody>
                  <a:tcPr marT="91425" marB="91425" marR="91425" marL="91425"/>
                </a:tc>
              </a:tr>
              <a:tr h="381000">
                <a:tc>
                  <a:txBody>
                    <a:bodyPr/>
                    <a:lstStyle/>
                    <a:p>
                      <a:pPr indent="0" lvl="0" marL="0" rtl="0" algn="l">
                        <a:spcBef>
                          <a:spcPts val="0"/>
                        </a:spcBef>
                        <a:spcAft>
                          <a:spcPts val="0"/>
                        </a:spcAft>
                        <a:buNone/>
                      </a:pPr>
                      <a:r>
                        <a:rPr lang="en"/>
                        <a:t>!@#</a:t>
                      </a:r>
                      <a:endParaRPr/>
                    </a:p>
                  </a:txBody>
                  <a:tcPr marT="91425" marB="91425" marR="91425" marL="91425"/>
                </a:tc>
                <a:tc>
                  <a:txBody>
                    <a:bodyPr/>
                    <a:lstStyle/>
                    <a:p>
                      <a:pPr indent="0" lvl="0" marL="0" rtl="0" algn="l">
                        <a:spcBef>
                          <a:spcPts val="0"/>
                        </a:spcBef>
                        <a:spcAft>
                          <a:spcPts val="0"/>
                        </a:spcAft>
                        <a:buNone/>
                      </a:pPr>
                      <a:r>
                        <a:rPr lang="en">
                          <a:solidFill>
                            <a:schemeClr val="dk1"/>
                          </a:solidFill>
                        </a:rPr>
                        <a:t>Enter a number more than / equal to 1</a:t>
                      </a:r>
                      <a:endParaRPr>
                        <a:solidFill>
                          <a:schemeClr val="dk1"/>
                        </a:solidFill>
                      </a:endParaRPr>
                    </a:p>
                  </a:txBody>
                  <a:tcPr marT="91425" marB="91425" marR="91425" marL="91425"/>
                </a:tc>
              </a:tr>
              <a:tr h="381000">
                <a:tc>
                  <a:txBody>
                    <a:bodyPr/>
                    <a:lstStyle/>
                    <a:p>
                      <a:pPr indent="0" lvl="0" marL="0" rtl="0" algn="l">
                        <a:spcBef>
                          <a:spcPts val="0"/>
                        </a:spcBef>
                        <a:spcAft>
                          <a:spcPts val="0"/>
                        </a:spcAft>
                        <a:buNone/>
                      </a:pPr>
                      <a:r>
                        <a:rPr lang="en"/>
                        <a:t>12345678</a:t>
                      </a:r>
                      <a:endParaRPr/>
                    </a:p>
                  </a:txBody>
                  <a:tcPr marT="91425" marB="91425" marR="91425" marL="91425"/>
                </a:tc>
                <a:tc>
                  <a:txBody>
                    <a:bodyPr/>
                    <a:lstStyle/>
                    <a:p>
                      <a:pPr indent="0" lvl="0" marL="0" rtl="0" algn="l">
                        <a:spcBef>
                          <a:spcPts val="0"/>
                        </a:spcBef>
                        <a:spcAft>
                          <a:spcPts val="0"/>
                        </a:spcAft>
                        <a:buNone/>
                      </a:pPr>
                      <a:r>
                        <a:rPr lang="en">
                          <a:solidFill>
                            <a:schemeClr val="dk1"/>
                          </a:solidFill>
                        </a:rPr>
                        <a:t>Too many digits, limit is 7.</a:t>
                      </a:r>
                      <a:endParaRPr>
                        <a:solidFill>
                          <a:schemeClr val="dk1"/>
                        </a:solidFill>
                      </a:endParaRPr>
                    </a:p>
                  </a:txBody>
                  <a:tcPr marT="91425" marB="91425" marR="91425" marL="91425"/>
                </a:tc>
              </a:tr>
              <a:tr h="381000">
                <a:tc>
                  <a:txBody>
                    <a:bodyPr/>
                    <a:lstStyle/>
                    <a:p>
                      <a:pPr indent="0" lvl="0" marL="0" rtl="0" algn="l">
                        <a:spcBef>
                          <a:spcPts val="0"/>
                        </a:spcBef>
                        <a:spcAft>
                          <a:spcPts val="0"/>
                        </a:spcAft>
                        <a:buNone/>
                      </a:pPr>
                      <a:r>
                        <a:rPr lang="en"/>
                        <a:t>1234567</a:t>
                      </a:r>
                      <a:endParaRPr/>
                    </a:p>
                  </a:txBody>
                  <a:tcPr marT="91425" marB="91425" marR="91425" marL="91425"/>
                </a:tc>
                <a:tc>
                  <a:txBody>
                    <a:bodyPr/>
                    <a:lstStyle/>
                    <a:p>
                      <a:pPr indent="0" lvl="0" marL="0" rtl="0" algn="l">
                        <a:spcBef>
                          <a:spcPts val="0"/>
                        </a:spcBef>
                        <a:spcAft>
                          <a:spcPts val="0"/>
                        </a:spcAft>
                        <a:buNone/>
                      </a:pPr>
                      <a:r>
                        <a:rPr lang="en">
                          <a:solidFill>
                            <a:schemeClr val="dk1"/>
                          </a:solidFill>
                        </a:rPr>
                        <a:t>= x (Converts from NZD to either USD/CAD/GBP)</a:t>
                      </a:r>
                      <a:endParaRPr>
                        <a:solidFill>
                          <a:schemeClr val="dk1"/>
                        </a:solidFill>
                      </a:endParaRPr>
                    </a:p>
                  </a:txBody>
                  <a:tcPr marT="91425" marB="91425" marR="91425" marL="91425"/>
                </a:tc>
              </a:tr>
              <a:tr h="381000">
                <a:tc>
                  <a:txBody>
                    <a:bodyPr/>
                    <a:lstStyle/>
                    <a:p>
                      <a:pPr indent="0" lvl="0" marL="0" rtl="0" algn="l">
                        <a:spcBef>
                          <a:spcPts val="0"/>
                        </a:spcBef>
                        <a:spcAft>
                          <a:spcPts val="0"/>
                        </a:spcAft>
                        <a:buNone/>
                      </a:pPr>
                      <a:r>
                        <a:rPr lang="en"/>
                        <a:t>1</a:t>
                      </a:r>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a:solidFill>
                            <a:schemeClr val="dk1"/>
                          </a:solidFill>
                        </a:rPr>
                        <a:t>= x (Converts from NZD to either USD/CAD/GBP)</a:t>
                      </a:r>
                      <a:endParaRPr>
                        <a:solidFill>
                          <a:schemeClr val="dk1"/>
                        </a:solidFill>
                      </a:endParaRPr>
                    </a:p>
                  </a:txBody>
                  <a:tcPr marT="91425" marB="91425" marR="91425" marL="91425"/>
                </a:tc>
              </a:tr>
              <a:tr h="381000">
                <a:tc>
                  <a:txBody>
                    <a:bodyPr/>
                    <a:lstStyle/>
                    <a:p>
                      <a:pPr indent="0" lvl="0" marL="0" rtl="0" algn="l">
                        <a:spcBef>
                          <a:spcPts val="0"/>
                        </a:spcBef>
                        <a:spcAft>
                          <a:spcPts val="0"/>
                        </a:spcAft>
                        <a:buNone/>
                      </a:pPr>
                      <a:r>
                        <a:rPr lang="en"/>
                        <a:t>100</a:t>
                      </a:r>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a:solidFill>
                            <a:schemeClr val="dk1"/>
                          </a:solidFill>
                        </a:rPr>
                        <a:t>= x (Converts from NZD to either USD/CAD/GBP)</a:t>
                      </a:r>
                      <a:endParaRPr/>
                    </a:p>
                  </a:txBody>
                  <a:tcPr marT="91425" marB="91425" marR="91425" marL="91425"/>
                </a:tc>
              </a:tr>
              <a:tr h="381000">
                <a:tc>
                  <a:txBody>
                    <a:bodyPr/>
                    <a:lstStyle/>
                    <a:p>
                      <a:pPr indent="0" lvl="0" marL="0" rtl="0" algn="l">
                        <a:spcBef>
                          <a:spcPts val="0"/>
                        </a:spcBef>
                        <a:spcAft>
                          <a:spcPts val="0"/>
                        </a:spcAft>
                        <a:buNone/>
                      </a:pPr>
                      <a:r>
                        <a:rPr lang="en"/>
                        <a:t>5.5</a:t>
                      </a:r>
                      <a:endParaRPr/>
                    </a:p>
                  </a:txBody>
                  <a:tcPr marT="91425" marB="91425" marR="91425" marL="91425"/>
                </a:tc>
                <a:tc>
                  <a:txBody>
                    <a:bodyPr/>
                    <a:lstStyle/>
                    <a:p>
                      <a:pPr indent="0" lvl="0" marL="0" rtl="0" algn="l">
                        <a:spcBef>
                          <a:spcPts val="0"/>
                        </a:spcBef>
                        <a:spcAft>
                          <a:spcPts val="0"/>
                        </a:spcAft>
                        <a:buNone/>
                      </a:pPr>
                      <a:r>
                        <a:rPr lang="en"/>
                        <a:t>= x (Converts from NZD to either USD/CAD/GBP)</a:t>
                      </a:r>
                      <a:endParaRPr/>
                    </a:p>
                  </a:txBody>
                  <a:tcPr marT="91425" marB="91425" marR="91425" marL="91425"/>
                </a:tc>
              </a:tr>
              <a:tr h="381000">
                <a:tc>
                  <a:txBody>
                    <a:bodyPr/>
                    <a:lstStyle/>
                    <a:p>
                      <a:pPr indent="0" lvl="0" marL="0" rtl="0" algn="l">
                        <a:spcBef>
                          <a:spcPts val="0"/>
                        </a:spcBef>
                        <a:spcAft>
                          <a:spcPts val="0"/>
                        </a:spcAft>
                        <a:buNone/>
                      </a:pPr>
                      <a:r>
                        <a:rPr lang="en"/>
                        <a:t>-100</a:t>
                      </a:r>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a:solidFill>
                            <a:schemeClr val="dk1"/>
                          </a:solidFill>
                        </a:rPr>
                        <a:t>Enter a number more than / equal to 1</a:t>
                      </a:r>
                      <a:endParaRPr/>
                    </a:p>
                  </a:txBody>
                  <a:tcPr marT="91425" marB="91425" marR="91425" marL="91425"/>
                </a:tc>
              </a:tr>
              <a:tr h="381000">
                <a:tc>
                  <a:txBody>
                    <a:bodyPr/>
                    <a:lstStyle/>
                    <a:p>
                      <a:pPr indent="0" lvl="0" marL="0" rtl="0" algn="l">
                        <a:spcBef>
                          <a:spcPts val="0"/>
                        </a:spcBef>
                        <a:spcAft>
                          <a:spcPts val="0"/>
                        </a:spcAft>
                        <a:buNone/>
                      </a:pPr>
                      <a:r>
                        <a:rPr lang="en"/>
                        <a:t>blank</a:t>
                      </a:r>
                      <a:endParaRPr/>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a:solidFill>
                            <a:schemeClr val="dk1"/>
                          </a:solidFill>
                        </a:rPr>
                        <a:t>Enter a number more than / equal to 1</a:t>
                      </a:r>
                      <a:endParaRPr>
                        <a:solidFill>
                          <a:schemeClr val="dk1"/>
                        </a:solidFill>
                      </a:endParaRPr>
                    </a:p>
                  </a:txBody>
                  <a:tcPr marT="91425" marB="91425" marR="91425" marL="91425"/>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1"/>
          <p:cNvSpPr txBox="1"/>
          <p:nvPr>
            <p:ph type="title"/>
          </p:nvPr>
        </p:nvSpPr>
        <p:spPr>
          <a:xfrm>
            <a:off x="311700" y="445025"/>
            <a:ext cx="8520600" cy="767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600"/>
              <a:t>Component Testing Evidence &lt;&gt;</a:t>
            </a:r>
            <a:endParaRPr sz="2600"/>
          </a:p>
        </p:txBody>
      </p:sp>
      <p:sp>
        <p:nvSpPr>
          <p:cNvPr id="196" name="Google Shape;196;p31"/>
          <p:cNvSpPr txBox="1"/>
          <p:nvPr/>
        </p:nvSpPr>
        <p:spPr>
          <a:xfrm>
            <a:off x="409425" y="1087550"/>
            <a:ext cx="7523400" cy="7677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2"/>
                </a:solidFill>
              </a:rPr>
              <a:t>Use this slide to provide evidence that you have tested your component in accordance with the test plan you developed earlier.</a:t>
            </a:r>
            <a:endParaRPr i="1" sz="1800">
              <a:solidFill>
                <a:schemeClr val="dk2"/>
              </a:solidFill>
            </a:endParaRPr>
          </a:p>
        </p:txBody>
      </p:sp>
      <p:sp>
        <p:nvSpPr>
          <p:cNvPr id="197" name="Google Shape;197;p31"/>
          <p:cNvSpPr txBox="1"/>
          <p:nvPr/>
        </p:nvSpPr>
        <p:spPr>
          <a:xfrm>
            <a:off x="1143000" y="2346950"/>
            <a:ext cx="58827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198" name="Google Shape;198;p31"/>
          <p:cNvSpPr txBox="1"/>
          <p:nvPr/>
        </p:nvSpPr>
        <p:spPr>
          <a:xfrm>
            <a:off x="670500" y="2571750"/>
            <a:ext cx="6355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solidFill>
                  <a:schemeClr val="hlink"/>
                </a:solidFill>
                <a:hlinkClick r:id="rId3"/>
              </a:rPr>
              <a:t>https://app.screencastify.com/v2/watch/G1bSht8mqoEBgvRupTSU</a:t>
            </a:r>
            <a:r>
              <a:rPr lang="en"/>
              <a:t>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ph type="title"/>
          </p:nvPr>
        </p:nvSpPr>
        <p:spPr>
          <a:xfrm>
            <a:off x="311700" y="3682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91906 &amp; 91907 Complex Programming</a:t>
            </a:r>
            <a:endParaRPr/>
          </a:p>
        </p:txBody>
      </p:sp>
      <p:sp>
        <p:nvSpPr>
          <p:cNvPr id="61" name="Google Shape;61;p14"/>
          <p:cNvSpPr txBox="1"/>
          <p:nvPr>
            <p:ph idx="1" type="body"/>
          </p:nvPr>
        </p:nvSpPr>
        <p:spPr>
          <a:xfrm>
            <a:off x="0" y="2276625"/>
            <a:ext cx="9144000" cy="2866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600"/>
              <a:t>Trello board / Project Management: &lt; </a:t>
            </a:r>
            <a:r>
              <a:rPr lang="en" sz="1600" u="sng">
                <a:solidFill>
                  <a:schemeClr val="hlink"/>
                </a:solidFill>
                <a:hlinkClick r:id="rId3"/>
              </a:rPr>
              <a:t>https://trello.com/b/IXU60rwu/currency-converter</a:t>
            </a:r>
            <a:r>
              <a:rPr lang="en" sz="1600"/>
              <a:t> </a:t>
            </a:r>
            <a:r>
              <a:rPr lang="en" sz="1600"/>
              <a:t>&gt; </a:t>
            </a:r>
            <a:r>
              <a:rPr b="1" lang="en" sz="1600"/>
              <a:t>Make PUBLIC</a:t>
            </a:r>
            <a:endParaRPr b="1" sz="1600"/>
          </a:p>
          <a:p>
            <a:pPr indent="0" lvl="0" marL="0" rtl="0" algn="l">
              <a:spcBef>
                <a:spcPts val="1600"/>
              </a:spcBef>
              <a:spcAft>
                <a:spcPts val="0"/>
              </a:spcAft>
              <a:buNone/>
            </a:pPr>
            <a:r>
              <a:rPr lang="en" sz="1600"/>
              <a:t>The project on Github: &lt;</a:t>
            </a:r>
            <a:r>
              <a:rPr lang="en" sz="1600" u="sng">
                <a:solidFill>
                  <a:schemeClr val="hlink"/>
                </a:solidFill>
                <a:hlinkClick r:id="rId4"/>
              </a:rPr>
              <a:t>https://github.com/QuinnDobsonGann/91906_Assignment_Currency_Converter</a:t>
            </a:r>
            <a:r>
              <a:rPr lang="en" sz="1600"/>
              <a:t> &gt; </a:t>
            </a:r>
            <a:r>
              <a:rPr b="1" lang="en" sz="1600"/>
              <a:t>Make PUBLIC</a:t>
            </a:r>
            <a:endParaRPr sz="1600"/>
          </a:p>
          <a:p>
            <a:pPr indent="0" lvl="0" marL="0" rtl="0" algn="l">
              <a:spcBef>
                <a:spcPts val="1600"/>
              </a:spcBef>
              <a:spcAft>
                <a:spcPts val="0"/>
              </a:spcAft>
              <a:buNone/>
            </a:pPr>
            <a:r>
              <a:rPr lang="en" sz="1600"/>
              <a:t>Final Project Filename: &lt;main_v7&gt;</a:t>
            </a:r>
            <a:endParaRPr sz="1600"/>
          </a:p>
          <a:p>
            <a:pPr indent="0" lvl="0" marL="0" rtl="0" algn="l">
              <a:spcBef>
                <a:spcPts val="1600"/>
              </a:spcBef>
              <a:spcAft>
                <a:spcPts val="1600"/>
              </a:spcAft>
              <a:buClr>
                <a:schemeClr val="dk1"/>
              </a:buClr>
              <a:buSzPts val="1100"/>
              <a:buFont typeface="Arial"/>
              <a:buNone/>
            </a:pPr>
            <a:r>
              <a:rPr lang="en" sz="1600"/>
              <a:t>Final Testing Video: &lt;</a:t>
            </a:r>
            <a:r>
              <a:rPr lang="en" sz="1600" u="sng">
                <a:solidFill>
                  <a:schemeClr val="hlink"/>
                </a:solidFill>
                <a:hlinkClick r:id="rId5"/>
              </a:rPr>
              <a:t>https://app.screencastify.com/v2/watch/emIy0fWcPlFNPYQqBesg</a:t>
            </a:r>
            <a:r>
              <a:rPr lang="en" sz="1600"/>
              <a:t>  &gt; </a:t>
            </a:r>
            <a:r>
              <a:rPr b="1" lang="en" sz="1600"/>
              <a:t>Make PUBLIC</a:t>
            </a:r>
            <a:endParaRPr sz="1600"/>
          </a:p>
        </p:txBody>
      </p:sp>
      <p:sp>
        <p:nvSpPr>
          <p:cNvPr id="62" name="Google Shape;62;p14"/>
          <p:cNvSpPr txBox="1"/>
          <p:nvPr/>
        </p:nvSpPr>
        <p:spPr>
          <a:xfrm>
            <a:off x="311700" y="1017725"/>
            <a:ext cx="8520600" cy="13818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lnSpc>
                <a:spcPct val="115000"/>
              </a:lnSpc>
              <a:spcBef>
                <a:spcPts val="0"/>
              </a:spcBef>
              <a:spcAft>
                <a:spcPts val="1600"/>
              </a:spcAft>
              <a:buNone/>
            </a:pPr>
            <a:r>
              <a:rPr lang="en" sz="1800">
                <a:solidFill>
                  <a:schemeClr val="dk2"/>
                </a:solidFill>
              </a:rPr>
              <a:t>Please add links to your work on this slide.  Then remove this instruction.  Note that most of the instructions have been supplied as speaker notes for later reference :) </a:t>
            </a:r>
            <a:r>
              <a:rPr b="1" lang="en" sz="1800">
                <a:solidFill>
                  <a:schemeClr val="dk2"/>
                </a:solidFill>
              </a:rPr>
              <a:t>Ensure your Github </a:t>
            </a:r>
            <a:r>
              <a:rPr b="1" lang="en" sz="1800">
                <a:solidFill>
                  <a:schemeClr val="dk2"/>
                </a:solidFill>
              </a:rPr>
              <a:t>repositories,</a:t>
            </a:r>
            <a:r>
              <a:rPr b="1" lang="en" sz="1800">
                <a:solidFill>
                  <a:schemeClr val="dk2"/>
                </a:solidFill>
              </a:rPr>
              <a:t> Trello board, and videos are set to public</a:t>
            </a:r>
            <a:r>
              <a:rPr lang="en" sz="1800">
                <a:solidFill>
                  <a:schemeClr val="dk2"/>
                </a:solidFill>
              </a:rPr>
              <a:t>.</a:t>
            </a:r>
            <a:endParaRPr i="1" sz="24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2" name="Shape 202"/>
        <p:cNvGrpSpPr/>
        <p:nvPr/>
      </p:nvGrpSpPr>
      <p:grpSpPr>
        <a:xfrm>
          <a:off x="0" y="0"/>
          <a:ext cx="0" cy="0"/>
          <a:chOff x="0" y="0"/>
          <a:chExt cx="0" cy="0"/>
        </a:xfrm>
      </p:grpSpPr>
      <p:sp>
        <p:nvSpPr>
          <p:cNvPr id="203" name="Google Shape;203;p32"/>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Complete Program...</a:t>
            </a:r>
            <a:endParaRPr/>
          </a:p>
        </p:txBody>
      </p:sp>
      <p:sp>
        <p:nvSpPr>
          <p:cNvPr id="204" name="Google Shape;204;p32"/>
          <p:cNvSpPr txBox="1"/>
          <p:nvPr/>
        </p:nvSpPr>
        <p:spPr>
          <a:xfrm>
            <a:off x="409425" y="1087550"/>
            <a:ext cx="7523400" cy="37362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2"/>
                </a:solidFill>
              </a:rPr>
              <a:t>Assemble your components into a working program.  On the slides that follow, please provide a test plan and evidence that your program works as expected.</a:t>
            </a:r>
            <a:endParaRPr sz="1800">
              <a:solidFill>
                <a:schemeClr val="dk2"/>
              </a:solidFill>
            </a:endParaRPr>
          </a:p>
          <a:p>
            <a:pPr indent="0" lvl="0" marL="0" rtl="0" algn="l">
              <a:spcBef>
                <a:spcPts val="0"/>
              </a:spcBef>
              <a:spcAft>
                <a:spcPts val="0"/>
              </a:spcAft>
              <a:buClr>
                <a:schemeClr val="dk1"/>
              </a:buClr>
              <a:buSzPts val="1100"/>
              <a:buFont typeface="Arial"/>
              <a:buNone/>
            </a:pPr>
            <a:r>
              <a:t/>
            </a:r>
            <a:endParaRPr sz="1800">
              <a:solidFill>
                <a:schemeClr val="dk2"/>
              </a:solidFill>
            </a:endParaRPr>
          </a:p>
          <a:p>
            <a:pPr indent="0" lvl="0" marL="0" rtl="0" algn="l">
              <a:spcBef>
                <a:spcPts val="0"/>
              </a:spcBef>
              <a:spcAft>
                <a:spcPts val="0"/>
              </a:spcAft>
              <a:buClr>
                <a:schemeClr val="dk1"/>
              </a:buClr>
              <a:buSzPts val="1100"/>
              <a:buFont typeface="Arial"/>
              <a:buNone/>
            </a:pPr>
            <a:r>
              <a:rPr lang="en" sz="1800">
                <a:solidFill>
                  <a:schemeClr val="dk2"/>
                </a:solidFill>
              </a:rPr>
              <a:t>If you are going for </a:t>
            </a:r>
            <a:r>
              <a:rPr lang="en" sz="1800">
                <a:solidFill>
                  <a:schemeClr val="dk2"/>
                </a:solidFill>
              </a:rPr>
              <a:t>ME</a:t>
            </a:r>
            <a:r>
              <a:rPr lang="en" sz="1800">
                <a:solidFill>
                  <a:schemeClr val="dk2"/>
                </a:solidFill>
              </a:rPr>
              <a:t>, you also need to create extra slides showing how you have used your testing to improve the functionality of your program.  This could mean having multiple test plans (and screenshots) showing several iterations of the assembled program.</a:t>
            </a:r>
            <a:endParaRPr sz="1800">
              <a:solidFill>
                <a:schemeClr val="dk2"/>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208" name="Shape 208"/>
        <p:cNvGrpSpPr/>
        <p:nvPr/>
      </p:nvGrpSpPr>
      <p:grpSpPr>
        <a:xfrm>
          <a:off x="0" y="0"/>
          <a:ext cx="0" cy="0"/>
          <a:chOff x="0" y="0"/>
          <a:chExt cx="0" cy="0"/>
        </a:xfrm>
      </p:grpSpPr>
      <p:sp>
        <p:nvSpPr>
          <p:cNvPr id="209" name="Google Shape;209;p33"/>
          <p:cNvSpPr txBox="1"/>
          <p:nvPr>
            <p:ph type="title"/>
          </p:nvPr>
        </p:nvSpPr>
        <p:spPr>
          <a:xfrm>
            <a:off x="0" y="0"/>
            <a:ext cx="45720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 Planning(</a:t>
            </a:r>
            <a:r>
              <a:rPr lang="en"/>
              <a:t>Conversion</a:t>
            </a:r>
            <a:r>
              <a:rPr lang="en"/>
              <a:t> rounding_v2)</a:t>
            </a:r>
            <a:endParaRPr/>
          </a:p>
        </p:txBody>
      </p:sp>
      <p:pic>
        <p:nvPicPr>
          <p:cNvPr id="210" name="Google Shape;210;p33"/>
          <p:cNvPicPr preferRelativeResize="0"/>
          <p:nvPr/>
        </p:nvPicPr>
        <p:blipFill>
          <a:blip r:embed="rId3">
            <a:alphaModFix/>
          </a:blip>
          <a:stretch>
            <a:fillRect/>
          </a:stretch>
        </p:blipFill>
        <p:spPr>
          <a:xfrm>
            <a:off x="0" y="3353275"/>
            <a:ext cx="4956601" cy="1790225"/>
          </a:xfrm>
          <a:prstGeom prst="rect">
            <a:avLst/>
          </a:prstGeom>
          <a:noFill/>
          <a:ln>
            <a:noFill/>
          </a:ln>
        </p:spPr>
      </p:pic>
      <p:pic>
        <p:nvPicPr>
          <p:cNvPr id="211" name="Google Shape;211;p33"/>
          <p:cNvPicPr preferRelativeResize="0"/>
          <p:nvPr/>
        </p:nvPicPr>
        <p:blipFill>
          <a:blip r:embed="rId4">
            <a:alphaModFix/>
          </a:blip>
          <a:stretch>
            <a:fillRect/>
          </a:stretch>
        </p:blipFill>
        <p:spPr>
          <a:xfrm>
            <a:off x="5344875" y="92175"/>
            <a:ext cx="3799125" cy="495915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215" name="Shape 215"/>
        <p:cNvGrpSpPr/>
        <p:nvPr/>
      </p:nvGrpSpPr>
      <p:grpSpPr>
        <a:xfrm>
          <a:off x="0" y="0"/>
          <a:ext cx="0" cy="0"/>
          <a:chOff x="0" y="0"/>
          <a:chExt cx="0" cy="0"/>
        </a:xfrm>
      </p:grpSpPr>
      <p:sp>
        <p:nvSpPr>
          <p:cNvPr id="216" name="Google Shape;216;p34"/>
          <p:cNvSpPr txBox="1"/>
          <p:nvPr>
            <p:ph type="title"/>
          </p:nvPr>
        </p:nvSpPr>
        <p:spPr>
          <a:xfrm>
            <a:off x="0" y="-24750"/>
            <a:ext cx="42201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500"/>
              <a:t>Component Trialling</a:t>
            </a:r>
            <a:endParaRPr sz="2500"/>
          </a:p>
        </p:txBody>
      </p:sp>
      <p:pic>
        <p:nvPicPr>
          <p:cNvPr id="217" name="Google Shape;217;p34"/>
          <p:cNvPicPr preferRelativeResize="0"/>
          <p:nvPr/>
        </p:nvPicPr>
        <p:blipFill>
          <a:blip r:embed="rId3">
            <a:alphaModFix/>
          </a:blip>
          <a:stretch>
            <a:fillRect/>
          </a:stretch>
        </p:blipFill>
        <p:spPr>
          <a:xfrm>
            <a:off x="-37" y="406025"/>
            <a:ext cx="4220181" cy="3820975"/>
          </a:xfrm>
          <a:prstGeom prst="rect">
            <a:avLst/>
          </a:prstGeom>
          <a:noFill/>
          <a:ln>
            <a:noFill/>
          </a:ln>
        </p:spPr>
      </p:pic>
      <p:pic>
        <p:nvPicPr>
          <p:cNvPr id="218" name="Google Shape;218;p34"/>
          <p:cNvPicPr preferRelativeResize="0"/>
          <p:nvPr/>
        </p:nvPicPr>
        <p:blipFill>
          <a:blip r:embed="rId4">
            <a:alphaModFix/>
          </a:blip>
          <a:stretch>
            <a:fillRect/>
          </a:stretch>
        </p:blipFill>
        <p:spPr>
          <a:xfrm>
            <a:off x="4220106" y="523175"/>
            <a:ext cx="2943225" cy="2743200"/>
          </a:xfrm>
          <a:prstGeom prst="rect">
            <a:avLst/>
          </a:prstGeom>
          <a:noFill/>
          <a:ln>
            <a:noFill/>
          </a:ln>
        </p:spPr>
      </p:pic>
      <p:pic>
        <p:nvPicPr>
          <p:cNvPr id="219" name="Google Shape;219;p34"/>
          <p:cNvPicPr preferRelativeResize="0"/>
          <p:nvPr/>
        </p:nvPicPr>
        <p:blipFill>
          <a:blip r:embed="rId5">
            <a:alphaModFix/>
          </a:blip>
          <a:stretch>
            <a:fillRect/>
          </a:stretch>
        </p:blipFill>
        <p:spPr>
          <a:xfrm>
            <a:off x="3078475" y="3"/>
            <a:ext cx="6065525" cy="523172"/>
          </a:xfrm>
          <a:prstGeom prst="rect">
            <a:avLst/>
          </a:prstGeom>
          <a:noFill/>
          <a:ln>
            <a:noFill/>
          </a:ln>
        </p:spPr>
      </p:pic>
      <p:sp>
        <p:nvSpPr>
          <p:cNvPr id="220" name="Google Shape;220;p34"/>
          <p:cNvSpPr txBox="1"/>
          <p:nvPr/>
        </p:nvSpPr>
        <p:spPr>
          <a:xfrm>
            <a:off x="4296475" y="3340750"/>
            <a:ext cx="4785000" cy="1603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solidFill>
                  <a:schemeClr val="dk2"/>
                </a:solidFill>
              </a:rPr>
              <a:t>I had made two versions of my conversion rounding, I had to test a range of different currencies(USD, CAD GBP) to make ensure the calculations were correct. My first conversion rounding was converting my currencies with Fahrenheit and Celsius. Outputting the wrong calculation. The second conversion rounding file made sure it was using the right calculations providing the right output.</a:t>
            </a:r>
            <a:endParaRPr sz="1200">
              <a:solidFill>
                <a:schemeClr val="dk2"/>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224" name="Shape 224"/>
        <p:cNvGrpSpPr/>
        <p:nvPr/>
      </p:nvGrpSpPr>
      <p:grpSpPr>
        <a:xfrm>
          <a:off x="0" y="0"/>
          <a:ext cx="0" cy="0"/>
          <a:chOff x="0" y="0"/>
          <a:chExt cx="0" cy="0"/>
        </a:xfrm>
      </p:grpSpPr>
      <p:sp>
        <p:nvSpPr>
          <p:cNvPr id="225" name="Google Shape;225;p35"/>
          <p:cNvSpPr txBox="1"/>
          <p:nvPr>
            <p:ph type="title"/>
          </p:nvPr>
        </p:nvSpPr>
        <p:spPr>
          <a:xfrm>
            <a:off x="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 Planning(</a:t>
            </a:r>
            <a:r>
              <a:rPr lang="en"/>
              <a:t>7 digit tester</a:t>
            </a:r>
            <a:r>
              <a:rPr lang="en"/>
              <a:t>)</a:t>
            </a:r>
            <a:endParaRPr/>
          </a:p>
        </p:txBody>
      </p:sp>
      <p:pic>
        <p:nvPicPr>
          <p:cNvPr id="226" name="Google Shape;226;p35"/>
          <p:cNvPicPr preferRelativeResize="0"/>
          <p:nvPr/>
        </p:nvPicPr>
        <p:blipFill>
          <a:blip r:embed="rId3">
            <a:alphaModFix/>
          </a:blip>
          <a:stretch>
            <a:fillRect/>
          </a:stretch>
        </p:blipFill>
        <p:spPr>
          <a:xfrm>
            <a:off x="4789675" y="1002075"/>
            <a:ext cx="3480200" cy="2257775"/>
          </a:xfrm>
          <a:prstGeom prst="rect">
            <a:avLst/>
          </a:prstGeom>
          <a:noFill/>
          <a:ln>
            <a:noFill/>
          </a:ln>
        </p:spPr>
      </p:pic>
      <p:grpSp>
        <p:nvGrpSpPr>
          <p:cNvPr id="227" name="Google Shape;227;p35"/>
          <p:cNvGrpSpPr/>
          <p:nvPr/>
        </p:nvGrpSpPr>
        <p:grpSpPr>
          <a:xfrm>
            <a:off x="0" y="2006200"/>
            <a:ext cx="2627525" cy="3137300"/>
            <a:chOff x="504025" y="2006200"/>
            <a:chExt cx="2627525" cy="3137300"/>
          </a:xfrm>
        </p:grpSpPr>
        <p:pic>
          <p:nvPicPr>
            <p:cNvPr id="228" name="Google Shape;228;p35"/>
            <p:cNvPicPr preferRelativeResize="0"/>
            <p:nvPr/>
          </p:nvPicPr>
          <p:blipFill>
            <a:blip r:embed="rId4">
              <a:alphaModFix/>
            </a:blip>
            <a:stretch>
              <a:fillRect/>
            </a:stretch>
          </p:blipFill>
          <p:spPr>
            <a:xfrm>
              <a:off x="504025" y="2501500"/>
              <a:ext cx="2627525" cy="2642000"/>
            </a:xfrm>
            <a:prstGeom prst="rect">
              <a:avLst/>
            </a:prstGeom>
            <a:noFill/>
            <a:ln>
              <a:noFill/>
            </a:ln>
          </p:spPr>
        </p:pic>
        <p:pic>
          <p:nvPicPr>
            <p:cNvPr id="229" name="Google Shape;229;p35"/>
            <p:cNvPicPr preferRelativeResize="0"/>
            <p:nvPr/>
          </p:nvPicPr>
          <p:blipFill>
            <a:blip r:embed="rId5">
              <a:alphaModFix/>
            </a:blip>
            <a:stretch>
              <a:fillRect/>
            </a:stretch>
          </p:blipFill>
          <p:spPr>
            <a:xfrm>
              <a:off x="504025" y="2006200"/>
              <a:ext cx="2627525" cy="495300"/>
            </a:xfrm>
            <a:prstGeom prst="rect">
              <a:avLst/>
            </a:prstGeom>
            <a:noFill/>
            <a:ln>
              <a:noFill/>
            </a:ln>
          </p:spPr>
        </p:pic>
      </p:grpSp>
      <p:grpSp>
        <p:nvGrpSpPr>
          <p:cNvPr id="230" name="Google Shape;230;p35"/>
          <p:cNvGrpSpPr/>
          <p:nvPr/>
        </p:nvGrpSpPr>
        <p:grpSpPr>
          <a:xfrm>
            <a:off x="0" y="465500"/>
            <a:ext cx="4063150" cy="1540700"/>
            <a:chOff x="4747375" y="2889825"/>
            <a:chExt cx="4063150" cy="1540700"/>
          </a:xfrm>
        </p:grpSpPr>
        <p:pic>
          <p:nvPicPr>
            <p:cNvPr id="231" name="Google Shape;231;p35"/>
            <p:cNvPicPr preferRelativeResize="0"/>
            <p:nvPr/>
          </p:nvPicPr>
          <p:blipFill>
            <a:blip r:embed="rId6">
              <a:alphaModFix/>
            </a:blip>
            <a:stretch>
              <a:fillRect/>
            </a:stretch>
          </p:blipFill>
          <p:spPr>
            <a:xfrm>
              <a:off x="4747375" y="3575125"/>
              <a:ext cx="4063150" cy="855400"/>
            </a:xfrm>
            <a:prstGeom prst="rect">
              <a:avLst/>
            </a:prstGeom>
            <a:noFill/>
            <a:ln>
              <a:noFill/>
            </a:ln>
          </p:spPr>
        </p:pic>
        <p:pic>
          <p:nvPicPr>
            <p:cNvPr id="232" name="Google Shape;232;p35"/>
            <p:cNvPicPr preferRelativeResize="0"/>
            <p:nvPr/>
          </p:nvPicPr>
          <p:blipFill>
            <a:blip r:embed="rId7">
              <a:alphaModFix/>
            </a:blip>
            <a:stretch>
              <a:fillRect/>
            </a:stretch>
          </p:blipFill>
          <p:spPr>
            <a:xfrm>
              <a:off x="4747375" y="2889825"/>
              <a:ext cx="4063150" cy="685300"/>
            </a:xfrm>
            <a:prstGeom prst="rect">
              <a:avLst/>
            </a:prstGeom>
            <a:noFill/>
            <a:ln>
              <a:noFill/>
            </a:ln>
          </p:spPr>
        </p:pic>
      </p:gr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236" name="Shape 236"/>
        <p:cNvGrpSpPr/>
        <p:nvPr/>
      </p:nvGrpSpPr>
      <p:grpSpPr>
        <a:xfrm>
          <a:off x="0" y="0"/>
          <a:ext cx="0" cy="0"/>
          <a:chOff x="0" y="0"/>
          <a:chExt cx="0" cy="0"/>
        </a:xfrm>
      </p:grpSpPr>
      <p:sp>
        <p:nvSpPr>
          <p:cNvPr id="237" name="Google Shape;237;p36"/>
          <p:cNvSpPr txBox="1"/>
          <p:nvPr>
            <p:ph type="title"/>
          </p:nvPr>
        </p:nvSpPr>
        <p:spPr>
          <a:xfrm>
            <a:off x="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 Trialling</a:t>
            </a:r>
            <a:endParaRPr/>
          </a:p>
        </p:txBody>
      </p:sp>
      <p:pic>
        <p:nvPicPr>
          <p:cNvPr id="238" name="Google Shape;238;p36"/>
          <p:cNvPicPr preferRelativeResize="0"/>
          <p:nvPr/>
        </p:nvPicPr>
        <p:blipFill>
          <a:blip r:embed="rId3">
            <a:alphaModFix/>
          </a:blip>
          <a:stretch>
            <a:fillRect/>
          </a:stretch>
        </p:blipFill>
        <p:spPr>
          <a:xfrm>
            <a:off x="0" y="493600"/>
            <a:ext cx="3569640" cy="3260650"/>
          </a:xfrm>
          <a:prstGeom prst="rect">
            <a:avLst/>
          </a:prstGeom>
          <a:noFill/>
          <a:ln>
            <a:noFill/>
          </a:ln>
        </p:spPr>
      </p:pic>
      <p:pic>
        <p:nvPicPr>
          <p:cNvPr id="239" name="Google Shape;239;p36"/>
          <p:cNvPicPr preferRelativeResize="0"/>
          <p:nvPr/>
        </p:nvPicPr>
        <p:blipFill>
          <a:blip r:embed="rId4">
            <a:alphaModFix/>
          </a:blip>
          <a:stretch>
            <a:fillRect/>
          </a:stretch>
        </p:blipFill>
        <p:spPr>
          <a:xfrm>
            <a:off x="3654165" y="0"/>
            <a:ext cx="5269561" cy="2458569"/>
          </a:xfrm>
          <a:prstGeom prst="rect">
            <a:avLst/>
          </a:prstGeom>
          <a:noFill/>
          <a:ln>
            <a:noFill/>
          </a:ln>
        </p:spPr>
      </p:pic>
      <p:pic>
        <p:nvPicPr>
          <p:cNvPr id="240" name="Google Shape;240;p36"/>
          <p:cNvPicPr preferRelativeResize="0"/>
          <p:nvPr/>
        </p:nvPicPr>
        <p:blipFill>
          <a:blip r:embed="rId5">
            <a:alphaModFix/>
          </a:blip>
          <a:stretch>
            <a:fillRect/>
          </a:stretch>
        </p:blipFill>
        <p:spPr>
          <a:xfrm>
            <a:off x="3722040" y="2610969"/>
            <a:ext cx="1257300" cy="352425"/>
          </a:xfrm>
          <a:prstGeom prst="rect">
            <a:avLst/>
          </a:prstGeom>
          <a:noFill/>
          <a:ln>
            <a:noFill/>
          </a:ln>
        </p:spPr>
      </p:pic>
      <p:sp>
        <p:nvSpPr>
          <p:cNvPr id="241" name="Google Shape;241;p36"/>
          <p:cNvSpPr txBox="1"/>
          <p:nvPr/>
        </p:nvSpPr>
        <p:spPr>
          <a:xfrm>
            <a:off x="3650225" y="3318375"/>
            <a:ext cx="5385000" cy="1689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rPr>
              <a:t>Before I implemented this feature within check_currency when inputting up to lots of digits it would widen the </a:t>
            </a:r>
            <a:r>
              <a:rPr lang="en" sz="1300">
                <a:solidFill>
                  <a:schemeClr val="dk2"/>
                </a:solidFill>
              </a:rPr>
              <a:t>currency</a:t>
            </a:r>
            <a:r>
              <a:rPr lang="en" sz="1300">
                <a:solidFill>
                  <a:schemeClr val="dk2"/>
                </a:solidFill>
              </a:rPr>
              <a:t> converter window and write a long calculation. Long calculations are </a:t>
            </a:r>
            <a:r>
              <a:rPr lang="en" sz="1300">
                <a:solidFill>
                  <a:schemeClr val="dk2"/>
                </a:solidFill>
              </a:rPr>
              <a:t>unrealistic</a:t>
            </a:r>
            <a:r>
              <a:rPr lang="en" sz="1300">
                <a:solidFill>
                  <a:schemeClr val="dk2"/>
                </a:solidFill>
              </a:rPr>
              <a:t> as people wouldn’t be converting over 7 digits. Implementing the 7 digit maximum it would prevent the window from widening and showing a conversion involving “5+35”, annoying for users to realise what number they inputted.</a:t>
            </a:r>
            <a:endParaRPr sz="1300">
              <a:solidFill>
                <a:schemeClr val="dk2"/>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EAD3"/>
        </a:solidFill>
      </p:bgPr>
    </p:bg>
    <p:spTree>
      <p:nvGrpSpPr>
        <p:cNvPr id="245" name="Shape 245"/>
        <p:cNvGrpSpPr/>
        <p:nvPr/>
      </p:nvGrpSpPr>
      <p:grpSpPr>
        <a:xfrm>
          <a:off x="0" y="0"/>
          <a:ext cx="0" cy="0"/>
          <a:chOff x="0" y="0"/>
          <a:chExt cx="0" cy="0"/>
        </a:xfrm>
      </p:grpSpPr>
      <p:sp>
        <p:nvSpPr>
          <p:cNvPr id="246" name="Google Shape;246;p37"/>
          <p:cNvSpPr txBox="1"/>
          <p:nvPr>
            <p:ph type="title"/>
          </p:nvPr>
        </p:nvSpPr>
        <p:spPr>
          <a:xfrm>
            <a:off x="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 Planning(Third currency button)</a:t>
            </a:r>
            <a:endParaRPr/>
          </a:p>
        </p:txBody>
      </p:sp>
      <p:grpSp>
        <p:nvGrpSpPr>
          <p:cNvPr id="247" name="Google Shape;247;p37"/>
          <p:cNvGrpSpPr/>
          <p:nvPr/>
        </p:nvGrpSpPr>
        <p:grpSpPr>
          <a:xfrm>
            <a:off x="76200" y="764975"/>
            <a:ext cx="3200800" cy="2109550"/>
            <a:chOff x="487675" y="1136575"/>
            <a:chExt cx="3200800" cy="2109550"/>
          </a:xfrm>
        </p:grpSpPr>
        <p:pic>
          <p:nvPicPr>
            <p:cNvPr id="248" name="Google Shape;248;p37"/>
            <p:cNvPicPr preferRelativeResize="0"/>
            <p:nvPr/>
          </p:nvPicPr>
          <p:blipFill>
            <a:blip r:embed="rId3">
              <a:alphaModFix/>
            </a:blip>
            <a:stretch>
              <a:fillRect/>
            </a:stretch>
          </p:blipFill>
          <p:spPr>
            <a:xfrm>
              <a:off x="487675" y="1669975"/>
              <a:ext cx="3200800" cy="1576150"/>
            </a:xfrm>
            <a:prstGeom prst="rect">
              <a:avLst/>
            </a:prstGeom>
            <a:noFill/>
            <a:ln>
              <a:noFill/>
            </a:ln>
          </p:spPr>
        </p:pic>
        <p:pic>
          <p:nvPicPr>
            <p:cNvPr id="249" name="Google Shape;249;p37"/>
            <p:cNvPicPr preferRelativeResize="0"/>
            <p:nvPr/>
          </p:nvPicPr>
          <p:blipFill>
            <a:blip r:embed="rId4">
              <a:alphaModFix/>
            </a:blip>
            <a:stretch>
              <a:fillRect/>
            </a:stretch>
          </p:blipFill>
          <p:spPr>
            <a:xfrm>
              <a:off x="487675" y="1136575"/>
              <a:ext cx="3200800" cy="533400"/>
            </a:xfrm>
            <a:prstGeom prst="rect">
              <a:avLst/>
            </a:prstGeom>
            <a:noFill/>
            <a:ln>
              <a:noFill/>
            </a:ln>
          </p:spPr>
        </p:pic>
      </p:grpSp>
      <p:grpSp>
        <p:nvGrpSpPr>
          <p:cNvPr id="250" name="Google Shape;250;p37"/>
          <p:cNvGrpSpPr/>
          <p:nvPr/>
        </p:nvGrpSpPr>
        <p:grpSpPr>
          <a:xfrm>
            <a:off x="3899400" y="764986"/>
            <a:ext cx="4416883" cy="2852727"/>
            <a:chOff x="4158475" y="911548"/>
            <a:chExt cx="4416883" cy="2852727"/>
          </a:xfrm>
        </p:grpSpPr>
        <p:pic>
          <p:nvPicPr>
            <p:cNvPr id="251" name="Google Shape;251;p37"/>
            <p:cNvPicPr preferRelativeResize="0"/>
            <p:nvPr/>
          </p:nvPicPr>
          <p:blipFill>
            <a:blip r:embed="rId5">
              <a:alphaModFix/>
            </a:blip>
            <a:stretch>
              <a:fillRect/>
            </a:stretch>
          </p:blipFill>
          <p:spPr>
            <a:xfrm>
              <a:off x="4158487" y="1654725"/>
              <a:ext cx="4416870" cy="2109550"/>
            </a:xfrm>
            <a:prstGeom prst="rect">
              <a:avLst/>
            </a:prstGeom>
            <a:noFill/>
            <a:ln>
              <a:noFill/>
            </a:ln>
          </p:spPr>
        </p:pic>
        <p:pic>
          <p:nvPicPr>
            <p:cNvPr id="252" name="Google Shape;252;p37"/>
            <p:cNvPicPr preferRelativeResize="0"/>
            <p:nvPr/>
          </p:nvPicPr>
          <p:blipFill>
            <a:blip r:embed="rId6">
              <a:alphaModFix/>
            </a:blip>
            <a:stretch>
              <a:fillRect/>
            </a:stretch>
          </p:blipFill>
          <p:spPr>
            <a:xfrm>
              <a:off x="4158475" y="911548"/>
              <a:ext cx="4362125" cy="743177"/>
            </a:xfrm>
            <a:prstGeom prst="rect">
              <a:avLst/>
            </a:prstGeom>
            <a:noFill/>
            <a:ln>
              <a:noFill/>
            </a:ln>
          </p:spPr>
        </p:pic>
      </p:gr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256" name="Shape 256"/>
        <p:cNvGrpSpPr/>
        <p:nvPr/>
      </p:nvGrpSpPr>
      <p:grpSpPr>
        <a:xfrm>
          <a:off x="0" y="0"/>
          <a:ext cx="0" cy="0"/>
          <a:chOff x="0" y="0"/>
          <a:chExt cx="0" cy="0"/>
        </a:xfrm>
      </p:grpSpPr>
      <p:sp>
        <p:nvSpPr>
          <p:cNvPr id="257" name="Google Shape;257;p3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Component Trialling</a:t>
            </a:r>
            <a:endParaRPr/>
          </a:p>
        </p:txBody>
      </p:sp>
      <p:pic>
        <p:nvPicPr>
          <p:cNvPr id="258" name="Google Shape;258;p38"/>
          <p:cNvPicPr preferRelativeResize="0"/>
          <p:nvPr/>
        </p:nvPicPr>
        <p:blipFill>
          <a:blip r:embed="rId3">
            <a:alphaModFix/>
          </a:blip>
          <a:stretch>
            <a:fillRect/>
          </a:stretch>
        </p:blipFill>
        <p:spPr>
          <a:xfrm>
            <a:off x="152400" y="1170125"/>
            <a:ext cx="4057650" cy="1228725"/>
          </a:xfrm>
          <a:prstGeom prst="rect">
            <a:avLst/>
          </a:prstGeom>
          <a:noFill/>
          <a:ln>
            <a:noFill/>
          </a:ln>
        </p:spPr>
      </p:pic>
      <p:sp>
        <p:nvSpPr>
          <p:cNvPr id="259" name="Google Shape;259;p38"/>
          <p:cNvSpPr txBox="1"/>
          <p:nvPr/>
        </p:nvSpPr>
        <p:spPr>
          <a:xfrm>
            <a:off x="4663425" y="304800"/>
            <a:ext cx="3794700" cy="3627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chemeClr val="dk2"/>
                </a:solidFill>
              </a:rPr>
              <a:t>When adding my third currency button “To GBP” I had produced the button, but when inputting my NZD amount into the currency input box it did not convert to GBP when clicking the “To GBP” button. I had to then link a new function within my conversion_roundingv2.</a:t>
            </a:r>
            <a:br>
              <a:rPr lang="en" sz="1300">
                <a:solidFill>
                  <a:schemeClr val="dk2"/>
                </a:solidFill>
              </a:rPr>
            </a:br>
            <a:br>
              <a:rPr lang="en" sz="1300">
                <a:solidFill>
                  <a:schemeClr val="dk2"/>
                </a:solidFill>
              </a:rPr>
            </a:br>
            <a:r>
              <a:rPr lang="en" sz="1300">
                <a:solidFill>
                  <a:schemeClr val="dk2"/>
                </a:solidFill>
              </a:rPr>
              <a:t>This then linked </a:t>
            </a:r>
            <a:endParaRPr sz="1300">
              <a:solidFill>
                <a:schemeClr val="dk2"/>
              </a:solidFill>
            </a:endParaRPr>
          </a:p>
        </p:txBody>
      </p:sp>
      <p:pic>
        <p:nvPicPr>
          <p:cNvPr id="260" name="Google Shape;260;p38"/>
          <p:cNvPicPr preferRelativeResize="0"/>
          <p:nvPr/>
        </p:nvPicPr>
        <p:blipFill>
          <a:blip r:embed="rId4">
            <a:alphaModFix/>
          </a:blip>
          <a:stretch>
            <a:fillRect/>
          </a:stretch>
        </p:blipFill>
        <p:spPr>
          <a:xfrm>
            <a:off x="152400" y="2672725"/>
            <a:ext cx="6534150" cy="1657350"/>
          </a:xfrm>
          <a:prstGeom prst="rect">
            <a:avLst/>
          </a:prstGeom>
          <a:noFill/>
          <a:ln>
            <a:noFill/>
          </a:ln>
        </p:spPr>
      </p:pic>
      <p:pic>
        <p:nvPicPr>
          <p:cNvPr id="261" name="Google Shape;261;p38"/>
          <p:cNvPicPr preferRelativeResize="0"/>
          <p:nvPr/>
        </p:nvPicPr>
        <p:blipFill>
          <a:blip r:embed="rId5">
            <a:alphaModFix/>
          </a:blip>
          <a:stretch>
            <a:fillRect/>
          </a:stretch>
        </p:blipFill>
        <p:spPr>
          <a:xfrm>
            <a:off x="0" y="0"/>
            <a:ext cx="2473577" cy="572700"/>
          </a:xfrm>
          <a:prstGeom prst="rect">
            <a:avLst/>
          </a:prstGeom>
          <a:noFill/>
          <a:ln>
            <a:noFill/>
          </a:ln>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39"/>
          <p:cNvSpPr txBox="1"/>
          <p:nvPr>
            <p:ph type="title"/>
          </p:nvPr>
        </p:nvSpPr>
        <p:spPr>
          <a:xfrm>
            <a:off x="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Debuggi</a:t>
            </a:r>
            <a:r>
              <a:rPr lang="en"/>
              <a:t>ng Evidence &lt;&gt;</a:t>
            </a:r>
            <a:endParaRPr/>
          </a:p>
        </p:txBody>
      </p:sp>
      <p:sp>
        <p:nvSpPr>
          <p:cNvPr id="267" name="Google Shape;267;p39"/>
          <p:cNvSpPr txBox="1"/>
          <p:nvPr/>
        </p:nvSpPr>
        <p:spPr>
          <a:xfrm>
            <a:off x="0" y="472425"/>
            <a:ext cx="8260200" cy="3581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During my debugging for my Help / Info GUI button was a issue. When I clicked on the Help / Info the button would not disable, meaning I could click it multiple times opening up multiple windows. The user then can keep clicking it as many times as they want. I had fixed this my editing my main_v7 code and implemented a line of code that disables the Help / Info button when clicked.</a:t>
            </a:r>
            <a:endParaRPr sz="1800">
              <a:solidFill>
                <a:schemeClr val="dk2"/>
              </a:solidFill>
            </a:endParaRPr>
          </a:p>
        </p:txBody>
      </p:sp>
      <p:pic>
        <p:nvPicPr>
          <p:cNvPr id="268" name="Google Shape;268;p39"/>
          <p:cNvPicPr preferRelativeResize="0"/>
          <p:nvPr/>
        </p:nvPicPr>
        <p:blipFill>
          <a:blip r:embed="rId3">
            <a:alphaModFix/>
          </a:blip>
          <a:stretch>
            <a:fillRect/>
          </a:stretch>
        </p:blipFill>
        <p:spPr>
          <a:xfrm>
            <a:off x="2808175" y="4693925"/>
            <a:ext cx="6335825" cy="449575"/>
          </a:xfrm>
          <a:prstGeom prst="rect">
            <a:avLst/>
          </a:prstGeom>
          <a:noFill/>
          <a:ln>
            <a:noFill/>
          </a:ln>
        </p:spPr>
      </p:pic>
      <p:pic>
        <p:nvPicPr>
          <p:cNvPr id="269" name="Google Shape;269;p39"/>
          <p:cNvPicPr preferRelativeResize="0"/>
          <p:nvPr/>
        </p:nvPicPr>
        <p:blipFill>
          <a:blip r:embed="rId4">
            <a:alphaModFix/>
          </a:blip>
          <a:stretch>
            <a:fillRect/>
          </a:stretch>
        </p:blipFill>
        <p:spPr>
          <a:xfrm>
            <a:off x="0" y="2175500"/>
            <a:ext cx="2808185" cy="2968000"/>
          </a:xfrm>
          <a:prstGeom prst="rect">
            <a:avLst/>
          </a:prstGeom>
          <a:noFill/>
          <a:ln>
            <a:noFill/>
          </a:ln>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3" name="Shape 273"/>
        <p:cNvGrpSpPr/>
        <p:nvPr/>
      </p:nvGrpSpPr>
      <p:grpSpPr>
        <a:xfrm>
          <a:off x="0" y="0"/>
          <a:ext cx="0" cy="0"/>
          <a:chOff x="0" y="0"/>
          <a:chExt cx="0" cy="0"/>
        </a:xfrm>
      </p:grpSpPr>
      <p:sp>
        <p:nvSpPr>
          <p:cNvPr id="274" name="Google Shape;274;p40"/>
          <p:cNvSpPr txBox="1"/>
          <p:nvPr>
            <p:ph type="title"/>
          </p:nvPr>
        </p:nvSpPr>
        <p:spPr>
          <a:xfrm>
            <a:off x="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Debugging Evidence &lt;&gt;</a:t>
            </a:r>
            <a:endParaRPr/>
          </a:p>
        </p:txBody>
      </p:sp>
      <p:sp>
        <p:nvSpPr>
          <p:cNvPr id="275" name="Google Shape;275;p40"/>
          <p:cNvSpPr txBox="1"/>
          <p:nvPr/>
        </p:nvSpPr>
        <p:spPr>
          <a:xfrm>
            <a:off x="0" y="457200"/>
            <a:ext cx="8260200" cy="3581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During implementing the currency converter in my program one of the buttons was a History / Export button. When clicked it opens a window then when clicking export it would not export the data and create a file. Neither did window display a message “Export was successful.”</a:t>
            </a:r>
            <a:endParaRPr sz="1800">
              <a:solidFill>
                <a:schemeClr val="dk2"/>
              </a:solidFill>
            </a:endParaRPr>
          </a:p>
        </p:txBody>
      </p:sp>
      <p:pic>
        <p:nvPicPr>
          <p:cNvPr id="276" name="Google Shape;276;p40"/>
          <p:cNvPicPr preferRelativeResize="0"/>
          <p:nvPr/>
        </p:nvPicPr>
        <p:blipFill>
          <a:blip r:embed="rId3">
            <a:alphaModFix/>
          </a:blip>
          <a:stretch>
            <a:fillRect/>
          </a:stretch>
        </p:blipFill>
        <p:spPr>
          <a:xfrm>
            <a:off x="0" y="2697473"/>
            <a:ext cx="2691400" cy="2446025"/>
          </a:xfrm>
          <a:prstGeom prst="rect">
            <a:avLst/>
          </a:prstGeom>
          <a:noFill/>
          <a:ln>
            <a:noFill/>
          </a:ln>
        </p:spPr>
      </p:pic>
      <p:pic>
        <p:nvPicPr>
          <p:cNvPr id="277" name="Google Shape;277;p40"/>
          <p:cNvPicPr preferRelativeResize="0"/>
          <p:nvPr/>
        </p:nvPicPr>
        <p:blipFill>
          <a:blip r:embed="rId4">
            <a:alphaModFix/>
          </a:blip>
          <a:stretch>
            <a:fillRect/>
          </a:stretch>
        </p:blipFill>
        <p:spPr>
          <a:xfrm>
            <a:off x="5876913" y="2346975"/>
            <a:ext cx="3267075" cy="2857500"/>
          </a:xfrm>
          <a:prstGeom prst="rect">
            <a:avLst/>
          </a:prstGeom>
          <a:noFill/>
          <a:ln>
            <a:noFill/>
          </a:ln>
        </p:spPr>
      </p:pic>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41"/>
          <p:cNvSpPr txBox="1"/>
          <p:nvPr>
            <p:ph type="title"/>
          </p:nvPr>
        </p:nvSpPr>
        <p:spPr>
          <a:xfrm>
            <a:off x="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Debugging Evidence &lt;&gt;</a:t>
            </a:r>
            <a:endParaRPr/>
          </a:p>
        </p:txBody>
      </p:sp>
      <p:sp>
        <p:nvSpPr>
          <p:cNvPr id="283" name="Google Shape;283;p41"/>
          <p:cNvSpPr txBox="1"/>
          <p:nvPr/>
        </p:nvSpPr>
        <p:spPr>
          <a:xfrm>
            <a:off x="0" y="457200"/>
            <a:ext cx="8260200" cy="3581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800">
                <a:solidFill>
                  <a:schemeClr val="dk2"/>
                </a:solidFill>
              </a:rPr>
              <a:t>When inputting a negative number e.g -10 nothing would happen. No error message displayed. In my check_currency I had to </a:t>
            </a:r>
            <a:r>
              <a:rPr lang="en" sz="1800">
                <a:solidFill>
                  <a:schemeClr val="dk2"/>
                </a:solidFill>
              </a:rPr>
              <a:t>implement</a:t>
            </a:r>
            <a:r>
              <a:rPr lang="en" sz="1800">
                <a:solidFill>
                  <a:schemeClr val="dk2"/>
                </a:solidFill>
              </a:rPr>
              <a:t> a feature allowing the user to only enter an amount equal or over 1.</a:t>
            </a:r>
            <a:endParaRPr sz="1800">
              <a:solidFill>
                <a:schemeClr val="dk2"/>
              </a:solidFill>
            </a:endParaRPr>
          </a:p>
        </p:txBody>
      </p:sp>
      <p:pic>
        <p:nvPicPr>
          <p:cNvPr id="284" name="Google Shape;284;p41"/>
          <p:cNvPicPr preferRelativeResize="0"/>
          <p:nvPr/>
        </p:nvPicPr>
        <p:blipFill>
          <a:blip r:embed="rId3">
            <a:alphaModFix/>
          </a:blip>
          <a:stretch>
            <a:fillRect/>
          </a:stretch>
        </p:blipFill>
        <p:spPr>
          <a:xfrm>
            <a:off x="-1" y="1600200"/>
            <a:ext cx="3792925" cy="3474700"/>
          </a:xfrm>
          <a:prstGeom prst="rect">
            <a:avLst/>
          </a:prstGeom>
          <a:noFill/>
          <a:ln>
            <a:noFill/>
          </a:ln>
        </p:spPr>
      </p:pic>
      <p:pic>
        <p:nvPicPr>
          <p:cNvPr id="285" name="Google Shape;285;p41"/>
          <p:cNvPicPr preferRelativeResize="0"/>
          <p:nvPr/>
        </p:nvPicPr>
        <p:blipFill>
          <a:blip r:embed="rId4">
            <a:alphaModFix/>
          </a:blip>
          <a:stretch>
            <a:fillRect/>
          </a:stretch>
        </p:blipFill>
        <p:spPr>
          <a:xfrm>
            <a:off x="4809199" y="1493500"/>
            <a:ext cx="3966400" cy="35814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 name="Shape 66"/>
        <p:cNvGrpSpPr/>
        <p:nvPr/>
      </p:nvGrpSpPr>
      <p:grpSpPr>
        <a:xfrm>
          <a:off x="0" y="0"/>
          <a:ext cx="0" cy="0"/>
          <a:chOff x="0" y="0"/>
          <a:chExt cx="0" cy="0"/>
        </a:xfrm>
      </p:grpSpPr>
      <p:sp>
        <p:nvSpPr>
          <p:cNvPr id="67" name="Google Shape;67;p15"/>
          <p:cNvSpPr txBox="1"/>
          <p:nvPr>
            <p:ph type="title"/>
          </p:nvPr>
        </p:nvSpPr>
        <p:spPr>
          <a:xfrm>
            <a:off x="0" y="0"/>
            <a:ext cx="6728100" cy="445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Project Management</a:t>
            </a:r>
            <a:endParaRPr/>
          </a:p>
        </p:txBody>
      </p:sp>
      <p:sp>
        <p:nvSpPr>
          <p:cNvPr id="68" name="Google Shape;68;p15"/>
          <p:cNvSpPr txBox="1"/>
          <p:nvPr>
            <p:ph idx="1" type="body"/>
          </p:nvPr>
        </p:nvSpPr>
        <p:spPr>
          <a:xfrm>
            <a:off x="0" y="1035975"/>
            <a:ext cx="9144000" cy="4107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t>I chose the agile </a:t>
            </a:r>
            <a:r>
              <a:rPr lang="en" sz="1400"/>
              <a:t>methodology</a:t>
            </a:r>
            <a:r>
              <a:rPr lang="en" sz="1400"/>
              <a:t> method because it allows me to work in small steps and respond to feedback or </a:t>
            </a:r>
            <a:r>
              <a:rPr lang="en" sz="1400"/>
              <a:t>changes. Helping me approach the project with continuous improvements while ensuring it aligns with the users needs and the requirements for a functional currency converter. Agile methodology helps with time management and flexibility throughout my project.</a:t>
            </a:r>
            <a:endParaRPr sz="1400"/>
          </a:p>
          <a:p>
            <a:pPr indent="0" lvl="0" marL="0" rtl="0" algn="l">
              <a:spcBef>
                <a:spcPts val="1600"/>
              </a:spcBef>
              <a:spcAft>
                <a:spcPts val="0"/>
              </a:spcAft>
              <a:buNone/>
            </a:pPr>
            <a:r>
              <a:rPr lang="en" sz="1400"/>
              <a:t>I had used Trello as my project management tool. Visual layout made it easy to do the currency converter project into small tasks and track my progress through my planning card, in progress card and completed card. Trello has help me stay organized and understand a clear idea of what I want my final project to be. </a:t>
            </a:r>
            <a:endParaRPr sz="1400"/>
          </a:p>
          <a:p>
            <a:pPr indent="0" lvl="0" marL="0" rtl="0" algn="l">
              <a:spcBef>
                <a:spcPts val="1600"/>
              </a:spcBef>
              <a:spcAft>
                <a:spcPts val="1600"/>
              </a:spcAft>
              <a:buNone/>
            </a:pPr>
            <a:r>
              <a:rPr lang="en" sz="1400"/>
              <a:t>I had used Github as another project management tool. Github allowing me to save files I have worked on in a repository. Allowed me to store all the component testing files, and main currency converter files. It allows me to keep track of changes and shows the steps I have done to produce my currency converter. Being able to access files that I have previously used without having the need to revert changes. Helps me stay organized and see the overall progress the program has made through these different files.</a:t>
            </a:r>
            <a:endParaRPr sz="1400"/>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9" name="Shape 289"/>
        <p:cNvGrpSpPr/>
        <p:nvPr/>
      </p:nvGrpSpPr>
      <p:grpSpPr>
        <a:xfrm>
          <a:off x="0" y="0"/>
          <a:ext cx="0" cy="0"/>
          <a:chOff x="0" y="0"/>
          <a:chExt cx="0" cy="0"/>
        </a:xfrm>
      </p:grpSpPr>
      <p:sp>
        <p:nvSpPr>
          <p:cNvPr id="290" name="Google Shape;290;p42"/>
          <p:cNvSpPr txBox="1"/>
          <p:nvPr>
            <p:ph type="title"/>
          </p:nvPr>
        </p:nvSpPr>
        <p:spPr>
          <a:xfrm>
            <a:off x="0" y="69250"/>
            <a:ext cx="7968000" cy="1776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800"/>
              <a:t>Complete Program &lt;test plan&gt;</a:t>
            </a:r>
            <a:endParaRPr sz="1800"/>
          </a:p>
        </p:txBody>
      </p:sp>
      <p:graphicFrame>
        <p:nvGraphicFramePr>
          <p:cNvPr id="291" name="Google Shape;291;p42"/>
          <p:cNvGraphicFramePr/>
          <p:nvPr/>
        </p:nvGraphicFramePr>
        <p:xfrm>
          <a:off x="0" y="178750"/>
          <a:ext cx="3000000" cy="3000000"/>
        </p:xfrm>
        <a:graphic>
          <a:graphicData uri="http://schemas.openxmlformats.org/drawingml/2006/table">
            <a:tbl>
              <a:tblPr>
                <a:noFill/>
                <a:tableStyleId>{38B97554-6283-4E7C-8E3D-ACDC0899389D}</a:tableStyleId>
              </a:tblPr>
              <a:tblGrid>
                <a:gridCol w="2286000"/>
                <a:gridCol w="2286000"/>
                <a:gridCol w="2286000"/>
                <a:gridCol w="2286000"/>
              </a:tblGrid>
              <a:tr h="67105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t/>
                      </a:r>
                      <a:endParaRPr sz="800"/>
                    </a:p>
                  </a:txBody>
                  <a:tcPr marT="91425" marB="91425" marR="91425" marL="91425"/>
                </a:tc>
              </a:tr>
              <a:tr h="329100">
                <a:tc>
                  <a:txBody>
                    <a:bodyPr/>
                    <a:lstStyle/>
                    <a:p>
                      <a:pPr indent="0" lvl="0" marL="0" rtl="0" algn="l">
                        <a:spcBef>
                          <a:spcPts val="0"/>
                        </a:spcBef>
                        <a:spcAft>
                          <a:spcPts val="0"/>
                        </a:spcAft>
                        <a:buNone/>
                      </a:pPr>
                      <a:r>
                        <a:rPr lang="en" sz="900"/>
                        <a:t>Normal Inputs</a:t>
                      </a:r>
                      <a:endParaRPr sz="900"/>
                    </a:p>
                  </a:txBody>
                  <a:tcPr marT="91425" marB="91425" marR="91425" marL="91425"/>
                </a:tc>
                <a:tc>
                  <a:txBody>
                    <a:bodyPr/>
                    <a:lstStyle/>
                    <a:p>
                      <a:pPr indent="0" lvl="0" marL="0" rtl="0" algn="l">
                        <a:spcBef>
                          <a:spcPts val="0"/>
                        </a:spcBef>
                        <a:spcAft>
                          <a:spcPts val="0"/>
                        </a:spcAft>
                        <a:buNone/>
                      </a:pPr>
                      <a:r>
                        <a:rPr lang="en" sz="800"/>
                        <a:t>NZD to USD</a:t>
                      </a:r>
                      <a:endParaRPr sz="800"/>
                    </a:p>
                  </a:txBody>
                  <a:tcPr marT="91425" marB="91425" marR="91425" marL="91425"/>
                </a:tc>
                <a:tc>
                  <a:txBody>
                    <a:bodyPr/>
                    <a:lstStyle/>
                    <a:p>
                      <a:pPr indent="0" lvl="0" marL="0" rtl="0" algn="l">
                        <a:spcBef>
                          <a:spcPts val="0"/>
                        </a:spcBef>
                        <a:spcAft>
                          <a:spcPts val="0"/>
                        </a:spcAft>
                        <a:buNone/>
                      </a:pPr>
                      <a:r>
                        <a:rPr lang="en" sz="800"/>
                        <a:t>100</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 x (Converts from NZD to USD)</a:t>
                      </a:r>
                      <a:endParaRPr sz="800"/>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NZD to CAD</a:t>
                      </a:r>
                      <a:endParaRPr sz="800"/>
                    </a:p>
                  </a:txBody>
                  <a:tcPr marT="91425" marB="91425" marR="91425" marL="91425"/>
                </a:tc>
                <a:tc>
                  <a:txBody>
                    <a:bodyPr/>
                    <a:lstStyle/>
                    <a:p>
                      <a:pPr indent="0" lvl="0" marL="0" rtl="0" algn="l">
                        <a:spcBef>
                          <a:spcPts val="0"/>
                        </a:spcBef>
                        <a:spcAft>
                          <a:spcPts val="0"/>
                        </a:spcAft>
                        <a:buNone/>
                      </a:pPr>
                      <a:r>
                        <a:rPr lang="en" sz="800"/>
                        <a:t>2</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 x (Converts from NZD to CAD)</a:t>
                      </a:r>
                      <a:endParaRPr/>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NZD to GBP</a:t>
                      </a:r>
                      <a:endParaRPr sz="800"/>
                    </a:p>
                  </a:txBody>
                  <a:tcPr marT="91425" marB="91425" marR="91425" marL="91425"/>
                </a:tc>
                <a:tc>
                  <a:txBody>
                    <a:bodyPr/>
                    <a:lstStyle/>
                    <a:p>
                      <a:pPr indent="0" lvl="0" marL="0" rtl="0" algn="l">
                        <a:spcBef>
                          <a:spcPts val="0"/>
                        </a:spcBef>
                        <a:spcAft>
                          <a:spcPts val="0"/>
                        </a:spcAft>
                        <a:buNone/>
                      </a:pPr>
                      <a:r>
                        <a:rPr lang="en" sz="800"/>
                        <a:t>5</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 x (Converts from NZD to GBP)</a:t>
                      </a:r>
                      <a:endParaRPr/>
                    </a:p>
                  </a:txBody>
                  <a:tcPr marT="91425" marB="91425" marR="91425" marL="91425"/>
                </a:tc>
              </a:tr>
              <a:tr h="313400">
                <a:tc>
                  <a:txBody>
                    <a:bodyPr/>
                    <a:lstStyle/>
                    <a:p>
                      <a:pPr indent="0" lvl="0" marL="0" rtl="0" algn="l">
                        <a:spcBef>
                          <a:spcPts val="0"/>
                        </a:spcBef>
                        <a:spcAft>
                          <a:spcPts val="0"/>
                        </a:spcAft>
                        <a:buNone/>
                      </a:pPr>
                      <a:r>
                        <a:rPr lang="en" sz="800"/>
                        <a:t>Boundary Testing</a:t>
                      </a:r>
                      <a:endParaRPr sz="800"/>
                    </a:p>
                  </a:txBody>
                  <a:tcPr marT="91425" marB="91425" marR="91425" marL="91425"/>
                </a:tc>
                <a:tc>
                  <a:txBody>
                    <a:bodyPr/>
                    <a:lstStyle/>
                    <a:p>
                      <a:pPr indent="0" lvl="0" marL="0" rtl="0" algn="l">
                        <a:spcBef>
                          <a:spcPts val="0"/>
                        </a:spcBef>
                        <a:spcAft>
                          <a:spcPts val="0"/>
                        </a:spcAft>
                        <a:buNone/>
                      </a:pPr>
                      <a:r>
                        <a:rPr lang="en" sz="800"/>
                        <a:t>Zero Value</a:t>
                      </a:r>
                      <a:endParaRPr sz="800"/>
                    </a:p>
                  </a:txBody>
                  <a:tcPr marT="91425" marB="91425" marR="91425" marL="91425"/>
                </a:tc>
                <a:tc>
                  <a:txBody>
                    <a:bodyPr/>
                    <a:lstStyle/>
                    <a:p>
                      <a:pPr indent="0" lvl="0" marL="0" rtl="0" algn="l">
                        <a:spcBef>
                          <a:spcPts val="0"/>
                        </a:spcBef>
                        <a:spcAft>
                          <a:spcPts val="0"/>
                        </a:spcAft>
                        <a:buNone/>
                      </a:pPr>
                      <a:r>
                        <a:rPr lang="en" sz="800"/>
                        <a:t>0</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Enter a number more than / equal to 1</a:t>
                      </a:r>
                      <a:endParaRPr sz="800"/>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Small Value</a:t>
                      </a:r>
                      <a:endParaRPr sz="800"/>
                    </a:p>
                  </a:txBody>
                  <a:tcPr marT="91425" marB="91425" marR="91425" marL="91425"/>
                </a:tc>
                <a:tc>
                  <a:txBody>
                    <a:bodyPr/>
                    <a:lstStyle/>
                    <a:p>
                      <a:pPr indent="0" lvl="0" marL="0" rtl="0" algn="l">
                        <a:spcBef>
                          <a:spcPts val="0"/>
                        </a:spcBef>
                        <a:spcAft>
                          <a:spcPts val="0"/>
                        </a:spcAft>
                        <a:buNone/>
                      </a:pPr>
                      <a:r>
                        <a:rPr lang="en" sz="800"/>
                        <a:t>0.5</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Enter a number more than / equal to 1</a:t>
                      </a:r>
                      <a:endParaRPr sz="800">
                        <a:solidFill>
                          <a:schemeClr val="dk1"/>
                        </a:solidFill>
                      </a:endParaRPr>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Minimum Value</a:t>
                      </a:r>
                      <a:endParaRPr sz="800"/>
                    </a:p>
                  </a:txBody>
                  <a:tcPr marT="91425" marB="91425" marR="91425" marL="91425"/>
                </a:tc>
                <a:tc>
                  <a:txBody>
                    <a:bodyPr/>
                    <a:lstStyle/>
                    <a:p>
                      <a:pPr indent="0" lvl="0" marL="0" rtl="0" algn="l">
                        <a:spcBef>
                          <a:spcPts val="0"/>
                        </a:spcBef>
                        <a:spcAft>
                          <a:spcPts val="0"/>
                        </a:spcAft>
                        <a:buNone/>
                      </a:pPr>
                      <a:r>
                        <a:rPr lang="en" sz="800"/>
                        <a:t>1</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 x (Converts from NZD to either USD,CAD, GBP)</a:t>
                      </a:r>
                      <a:endParaRPr sz="800">
                        <a:solidFill>
                          <a:schemeClr val="dk1"/>
                        </a:solidFill>
                      </a:endParaRPr>
                    </a:p>
                  </a:txBody>
                  <a:tcPr marT="91425" marB="91425" marR="91425" marL="91425"/>
                </a:tc>
              </a:tr>
              <a:tr h="4388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Check_currency(7 digit checker)</a:t>
                      </a:r>
                      <a:endParaRPr sz="800"/>
                    </a:p>
                  </a:txBody>
                  <a:tcPr marT="91425" marB="91425" marR="91425" marL="91425"/>
                </a:tc>
                <a:tc>
                  <a:txBody>
                    <a:bodyPr/>
                    <a:lstStyle/>
                    <a:p>
                      <a:pPr indent="0" lvl="0" marL="0" rtl="0" algn="l">
                        <a:spcBef>
                          <a:spcPts val="0"/>
                        </a:spcBef>
                        <a:spcAft>
                          <a:spcPts val="0"/>
                        </a:spcAft>
                        <a:buNone/>
                      </a:pPr>
                      <a:r>
                        <a:rPr lang="en" sz="800"/>
                        <a:t>1234567</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 x (Converts from NZD to either USD, CAD and GBP)</a:t>
                      </a:r>
                      <a:endParaRPr sz="800"/>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Check_currency(Over 7 digits)</a:t>
                      </a:r>
                      <a:endParaRPr sz="800"/>
                    </a:p>
                  </a:txBody>
                  <a:tcPr marT="91425" marB="91425" marR="91425" marL="91425"/>
                </a:tc>
                <a:tc>
                  <a:txBody>
                    <a:bodyPr/>
                    <a:lstStyle/>
                    <a:p>
                      <a:pPr indent="0" lvl="0" marL="0" rtl="0" algn="l">
                        <a:spcBef>
                          <a:spcPts val="0"/>
                        </a:spcBef>
                        <a:spcAft>
                          <a:spcPts val="0"/>
                        </a:spcAft>
                        <a:buNone/>
                      </a:pPr>
                      <a:r>
                        <a:rPr lang="en" sz="800"/>
                        <a:t>12345678</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Too many digits, limit is 7</a:t>
                      </a:r>
                      <a:endParaRPr sz="400"/>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Negative number</a:t>
                      </a:r>
                      <a:endParaRPr sz="800"/>
                    </a:p>
                  </a:txBody>
                  <a:tcPr marT="91425" marB="91425" marR="91425" marL="91425"/>
                </a:tc>
                <a:tc>
                  <a:txBody>
                    <a:bodyPr/>
                    <a:lstStyle/>
                    <a:p>
                      <a:pPr indent="0" lvl="0" marL="0" rtl="0" algn="l">
                        <a:spcBef>
                          <a:spcPts val="0"/>
                        </a:spcBef>
                        <a:spcAft>
                          <a:spcPts val="0"/>
                        </a:spcAft>
                        <a:buNone/>
                      </a:pPr>
                      <a:r>
                        <a:rPr lang="en" sz="800"/>
                        <a:t>-10</a:t>
                      </a:r>
                      <a:endParaRPr sz="800"/>
                    </a:p>
                  </a:txBody>
                  <a:tcPr marT="91425" marB="91425" marR="91425" marL="91425"/>
                </a:tc>
                <a:tc>
                  <a:txBody>
                    <a:bodyPr/>
                    <a:lstStyle/>
                    <a:p>
                      <a:pPr indent="0" lvl="0" marL="0" rtl="0" algn="l">
                        <a:spcBef>
                          <a:spcPts val="0"/>
                        </a:spcBef>
                        <a:spcAft>
                          <a:spcPts val="0"/>
                        </a:spcAft>
                        <a:buNone/>
                      </a:pPr>
                      <a:r>
                        <a:rPr lang="en" sz="800"/>
                        <a:t>Outputs</a:t>
                      </a:r>
                      <a:endParaRPr sz="800"/>
                    </a:p>
                  </a:txBody>
                  <a:tcPr marT="91425" marB="91425" marR="91425" marL="91425"/>
                </a:tc>
              </a:tr>
              <a:tr h="344775">
                <a:tc>
                  <a:txBody>
                    <a:bodyPr/>
                    <a:lstStyle/>
                    <a:p>
                      <a:pPr indent="0" lvl="0" marL="0" rtl="0" algn="l">
                        <a:spcBef>
                          <a:spcPts val="0"/>
                        </a:spcBef>
                        <a:spcAft>
                          <a:spcPts val="0"/>
                        </a:spcAft>
                        <a:buNone/>
                      </a:pPr>
                      <a:r>
                        <a:rPr lang="en" sz="1000"/>
                        <a:t>Incorrect inputs</a:t>
                      </a:r>
                      <a:endParaRPr sz="1000"/>
                    </a:p>
                  </a:txBody>
                  <a:tcPr marT="91425" marB="91425" marR="91425" marL="91425"/>
                </a:tc>
                <a:tc>
                  <a:txBody>
                    <a:bodyPr/>
                    <a:lstStyle/>
                    <a:p>
                      <a:pPr indent="0" lvl="0" marL="0" rtl="0" algn="l">
                        <a:spcBef>
                          <a:spcPts val="0"/>
                        </a:spcBef>
                        <a:spcAft>
                          <a:spcPts val="0"/>
                        </a:spcAft>
                        <a:buNone/>
                      </a:pPr>
                      <a:r>
                        <a:rPr lang="en" sz="800"/>
                        <a:t>Letters only</a:t>
                      </a:r>
                      <a:endParaRPr sz="800"/>
                    </a:p>
                  </a:txBody>
                  <a:tcPr marT="91425" marB="91425" marR="91425" marL="91425"/>
                </a:tc>
                <a:tc>
                  <a:txBody>
                    <a:bodyPr/>
                    <a:lstStyle/>
                    <a:p>
                      <a:pPr indent="0" lvl="0" marL="0" rtl="0" algn="l">
                        <a:spcBef>
                          <a:spcPts val="0"/>
                        </a:spcBef>
                        <a:spcAft>
                          <a:spcPts val="0"/>
                        </a:spcAft>
                        <a:buNone/>
                      </a:pPr>
                      <a:r>
                        <a:rPr lang="en" sz="800"/>
                        <a:t>abc</a:t>
                      </a:r>
                      <a:endParaRPr sz="800"/>
                    </a:p>
                  </a:txBody>
                  <a:tcPr marT="91425" marB="91425" marR="91425" marL="91425"/>
                </a:tc>
                <a:tc>
                  <a:txBody>
                    <a:bodyPr/>
                    <a:lstStyle/>
                    <a:p>
                      <a:pPr indent="0" lvl="0" marL="0" rtl="0" algn="l">
                        <a:spcBef>
                          <a:spcPts val="0"/>
                        </a:spcBef>
                        <a:spcAft>
                          <a:spcPts val="0"/>
                        </a:spcAft>
                        <a:buNone/>
                      </a:pPr>
                      <a:r>
                        <a:rPr lang="en" sz="800"/>
                        <a:t>Enter a number more than / equal to 1</a:t>
                      </a:r>
                      <a:endParaRPr sz="800"/>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Symbols</a:t>
                      </a:r>
                      <a:endParaRPr sz="800"/>
                    </a:p>
                  </a:txBody>
                  <a:tcPr marT="91425" marB="91425" marR="91425" marL="91425"/>
                </a:tc>
                <a:tc>
                  <a:txBody>
                    <a:bodyPr/>
                    <a:lstStyle/>
                    <a:p>
                      <a:pPr indent="0" lvl="0" marL="0" rtl="0" algn="l">
                        <a:spcBef>
                          <a:spcPts val="0"/>
                        </a:spcBef>
                        <a:spcAft>
                          <a:spcPts val="0"/>
                        </a:spcAft>
                        <a:buNone/>
                      </a:pPr>
                      <a:r>
                        <a:rPr lang="en" sz="800"/>
                        <a:t>@#$%</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Enter a number more than / equal to 1</a:t>
                      </a:r>
                      <a:endParaRPr sz="800"/>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Empty input</a:t>
                      </a:r>
                      <a:endParaRPr sz="800"/>
                    </a:p>
                  </a:txBody>
                  <a:tcPr marT="91425" marB="91425" marR="91425" marL="91425"/>
                </a:tc>
                <a:tc>
                  <a:txBody>
                    <a:bodyPr/>
                    <a:lstStyle/>
                    <a:p>
                      <a:pPr indent="0" lvl="0" marL="0" rtl="0" algn="l">
                        <a:spcBef>
                          <a:spcPts val="0"/>
                        </a:spcBef>
                        <a:spcAft>
                          <a:spcPts val="0"/>
                        </a:spcAft>
                        <a:buNone/>
                      </a:pPr>
                      <a:r>
                        <a:rPr lang="en" sz="800"/>
                        <a:t>(blank)</a:t>
                      </a:r>
                      <a:endParaRPr sz="800"/>
                    </a:p>
                  </a:txBody>
                  <a:tcPr marT="91425" marB="91425" marR="91425" marL="91425"/>
                </a:tc>
                <a:tc>
                  <a:txBody>
                    <a:bodyPr/>
                    <a:lstStyle/>
                    <a:p>
                      <a:pPr indent="0" lvl="0" marL="0" rtl="0" algn="l">
                        <a:spcBef>
                          <a:spcPts val="0"/>
                        </a:spcBef>
                        <a:spcAft>
                          <a:spcPts val="0"/>
                        </a:spcAft>
                        <a:buClr>
                          <a:schemeClr val="dk1"/>
                        </a:buClr>
                        <a:buSzPts val="1100"/>
                        <a:buFont typeface="Arial"/>
                        <a:buNone/>
                      </a:pPr>
                      <a:r>
                        <a:rPr lang="en" sz="800">
                          <a:solidFill>
                            <a:schemeClr val="dk1"/>
                          </a:solidFill>
                        </a:rPr>
                        <a:t>Enter a number more than / equal to 1</a:t>
                      </a:r>
                      <a:endParaRPr sz="800"/>
                    </a:p>
                  </a:txBody>
                  <a:tcPr marT="91425" marB="91425" marR="91425" marL="91425"/>
                </a:tc>
              </a:tr>
              <a:tr h="360425">
                <a:tc>
                  <a:txBody>
                    <a:bodyPr/>
                    <a:lstStyle/>
                    <a:p>
                      <a:pPr indent="0" lvl="0" marL="0" rtl="0" algn="l">
                        <a:spcBef>
                          <a:spcPts val="0"/>
                        </a:spcBef>
                        <a:spcAft>
                          <a:spcPts val="0"/>
                        </a:spcAft>
                        <a:buNone/>
                      </a:pPr>
                      <a:r>
                        <a:rPr lang="en" sz="1100"/>
                        <a:t>GUI and buttons</a:t>
                      </a:r>
                      <a:endParaRPr sz="1100"/>
                    </a:p>
                  </a:txBody>
                  <a:tcPr marT="91425" marB="91425" marR="91425" marL="91425"/>
                </a:tc>
                <a:tc>
                  <a:txBody>
                    <a:bodyPr/>
                    <a:lstStyle/>
                    <a:p>
                      <a:pPr indent="0" lvl="0" marL="0" rtl="0" algn="l">
                        <a:spcBef>
                          <a:spcPts val="0"/>
                        </a:spcBef>
                        <a:spcAft>
                          <a:spcPts val="0"/>
                        </a:spcAft>
                        <a:buNone/>
                      </a:pPr>
                      <a:r>
                        <a:rPr lang="en" sz="800"/>
                        <a:t>Click Help</a:t>
                      </a:r>
                      <a:endParaRPr sz="800"/>
                    </a:p>
                  </a:txBody>
                  <a:tcPr marT="91425" marB="91425" marR="91425" marL="91425"/>
                </a:tc>
                <a:tc>
                  <a:txBody>
                    <a:bodyPr/>
                    <a:lstStyle/>
                    <a:p>
                      <a:pPr indent="0" lvl="0" marL="0" rtl="0" algn="l">
                        <a:spcBef>
                          <a:spcPts val="0"/>
                        </a:spcBef>
                        <a:spcAft>
                          <a:spcPts val="0"/>
                        </a:spcAft>
                        <a:buNone/>
                      </a:pPr>
                      <a:r>
                        <a:rPr lang="en" sz="800"/>
                        <a:t>(click)</a:t>
                      </a:r>
                      <a:endParaRPr sz="800"/>
                    </a:p>
                  </a:txBody>
                  <a:tcPr marT="91425" marB="91425" marR="91425" marL="91425"/>
                </a:tc>
                <a:tc>
                  <a:txBody>
                    <a:bodyPr/>
                    <a:lstStyle/>
                    <a:p>
                      <a:pPr indent="0" lvl="0" marL="0" rtl="0" algn="l">
                        <a:spcBef>
                          <a:spcPts val="0"/>
                        </a:spcBef>
                        <a:spcAft>
                          <a:spcPts val="0"/>
                        </a:spcAft>
                        <a:buNone/>
                      </a:pPr>
                      <a:r>
                        <a:rPr lang="en" sz="800"/>
                        <a:t>Help window opens</a:t>
                      </a:r>
                      <a:endParaRPr sz="800"/>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View History after converting</a:t>
                      </a:r>
                      <a:endParaRPr sz="800"/>
                    </a:p>
                  </a:txBody>
                  <a:tcPr marT="91425" marB="91425" marR="91425" marL="91425"/>
                </a:tc>
                <a:tc>
                  <a:txBody>
                    <a:bodyPr/>
                    <a:lstStyle/>
                    <a:p>
                      <a:pPr indent="0" lvl="0" marL="0" rtl="0" algn="l">
                        <a:spcBef>
                          <a:spcPts val="0"/>
                        </a:spcBef>
                        <a:spcAft>
                          <a:spcPts val="0"/>
                        </a:spcAft>
                        <a:buNone/>
                      </a:pPr>
                      <a:r>
                        <a:rPr lang="en" sz="800"/>
                        <a:t>(click)</a:t>
                      </a:r>
                      <a:endParaRPr sz="800"/>
                    </a:p>
                  </a:txBody>
                  <a:tcPr marT="91425" marB="91425" marR="91425" marL="91425"/>
                </a:tc>
                <a:tc>
                  <a:txBody>
                    <a:bodyPr/>
                    <a:lstStyle/>
                    <a:p>
                      <a:pPr indent="0" lvl="0" marL="0" rtl="0" algn="l">
                        <a:spcBef>
                          <a:spcPts val="0"/>
                        </a:spcBef>
                        <a:spcAft>
                          <a:spcPts val="0"/>
                        </a:spcAft>
                        <a:buNone/>
                      </a:pPr>
                      <a:r>
                        <a:rPr lang="en" sz="800"/>
                        <a:t>Last 5 results shown in popup</a:t>
                      </a:r>
                      <a:endParaRPr sz="800"/>
                    </a:p>
                  </a:txBody>
                  <a:tcPr marT="91425" marB="91425" marR="91425" marL="91425"/>
                </a:tc>
              </a:tr>
              <a:tr h="313400">
                <a:tc>
                  <a:txBody>
                    <a:bodyPr/>
                    <a:lstStyle/>
                    <a:p>
                      <a:pPr indent="0" lvl="0" marL="0" rtl="0" algn="l">
                        <a:spcBef>
                          <a:spcPts val="0"/>
                        </a:spcBef>
                        <a:spcAft>
                          <a:spcPts val="0"/>
                        </a:spcAft>
                        <a:buNone/>
                      </a:pPr>
                      <a:r>
                        <a:t/>
                      </a:r>
                      <a:endParaRPr sz="800"/>
                    </a:p>
                  </a:txBody>
                  <a:tcPr marT="91425" marB="91425" marR="91425" marL="91425"/>
                </a:tc>
                <a:tc>
                  <a:txBody>
                    <a:bodyPr/>
                    <a:lstStyle/>
                    <a:p>
                      <a:pPr indent="0" lvl="0" marL="0" rtl="0" algn="l">
                        <a:spcBef>
                          <a:spcPts val="0"/>
                        </a:spcBef>
                        <a:spcAft>
                          <a:spcPts val="0"/>
                        </a:spcAft>
                        <a:buNone/>
                      </a:pPr>
                      <a:r>
                        <a:rPr lang="en" sz="800"/>
                        <a:t>Export conversions</a:t>
                      </a:r>
                      <a:endParaRPr sz="800"/>
                    </a:p>
                  </a:txBody>
                  <a:tcPr marT="91425" marB="91425" marR="91425" marL="91425"/>
                </a:tc>
                <a:tc>
                  <a:txBody>
                    <a:bodyPr/>
                    <a:lstStyle/>
                    <a:p>
                      <a:pPr indent="0" lvl="0" marL="0" rtl="0" algn="l">
                        <a:spcBef>
                          <a:spcPts val="0"/>
                        </a:spcBef>
                        <a:spcAft>
                          <a:spcPts val="0"/>
                        </a:spcAft>
                        <a:buNone/>
                      </a:pPr>
                      <a:r>
                        <a:rPr lang="en" sz="800"/>
                        <a:t>(click)</a:t>
                      </a:r>
                      <a:endParaRPr sz="800"/>
                    </a:p>
                  </a:txBody>
                  <a:tcPr marT="91425" marB="91425" marR="91425" marL="91425"/>
                </a:tc>
                <a:tc>
                  <a:txBody>
                    <a:bodyPr/>
                    <a:lstStyle/>
                    <a:p>
                      <a:pPr indent="0" lvl="0" marL="0" rtl="0" algn="l">
                        <a:spcBef>
                          <a:spcPts val="0"/>
                        </a:spcBef>
                        <a:spcAft>
                          <a:spcPts val="0"/>
                        </a:spcAft>
                        <a:buNone/>
                      </a:pPr>
                      <a:r>
                        <a:rPr lang="en" sz="800"/>
                        <a:t>File saved, "Exported to file!" message shown</a:t>
                      </a:r>
                      <a:endParaRPr sz="800"/>
                    </a:p>
                  </a:txBody>
                  <a:tcPr marT="91425" marB="91425" marR="91425" marL="91425"/>
                </a:tc>
              </a:tr>
            </a:tbl>
          </a:graphicData>
        </a:graphic>
      </p:graphicFrame>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5" name="Shape 295"/>
        <p:cNvGrpSpPr/>
        <p:nvPr/>
      </p:nvGrpSpPr>
      <p:grpSpPr>
        <a:xfrm>
          <a:off x="0" y="0"/>
          <a:ext cx="0" cy="0"/>
          <a:chOff x="0" y="0"/>
          <a:chExt cx="0" cy="0"/>
        </a:xfrm>
      </p:grpSpPr>
      <p:sp>
        <p:nvSpPr>
          <p:cNvPr id="296" name="Google Shape;296;p43"/>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Complete Program &lt;testing evidence&gt;</a:t>
            </a:r>
            <a:endParaRPr/>
          </a:p>
        </p:txBody>
      </p:sp>
      <p:sp>
        <p:nvSpPr>
          <p:cNvPr id="297" name="Google Shape;297;p43"/>
          <p:cNvSpPr txBox="1"/>
          <p:nvPr/>
        </p:nvSpPr>
        <p:spPr>
          <a:xfrm>
            <a:off x="409425" y="1087550"/>
            <a:ext cx="7523400" cy="10365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800">
                <a:solidFill>
                  <a:schemeClr val="dk2"/>
                </a:solidFill>
              </a:rPr>
              <a:t>Create as many slides as needed to provide evidence of testing that your outcome works for expected, boundary and unexpected cases.  If you wish, you are welcome to submit a </a:t>
            </a:r>
            <a:r>
              <a:rPr i="1" lang="en" sz="1800" u="sng">
                <a:solidFill>
                  <a:schemeClr val="dk2"/>
                </a:solidFill>
              </a:rPr>
              <a:t>brief</a:t>
            </a:r>
            <a:r>
              <a:rPr lang="en" sz="1800">
                <a:solidFill>
                  <a:schemeClr val="dk2"/>
                </a:solidFill>
              </a:rPr>
              <a:t> video showing your testing.</a:t>
            </a:r>
            <a:endParaRPr sz="1800">
              <a:solidFill>
                <a:schemeClr val="dk2"/>
              </a:solidFill>
            </a:endParaRPr>
          </a:p>
        </p:txBody>
      </p:sp>
      <p:sp>
        <p:nvSpPr>
          <p:cNvPr id="298" name="Google Shape;298;p43"/>
          <p:cNvSpPr txBox="1"/>
          <p:nvPr/>
        </p:nvSpPr>
        <p:spPr>
          <a:xfrm>
            <a:off x="409425" y="2651750"/>
            <a:ext cx="7728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p>
        </p:txBody>
      </p:sp>
      <p:sp>
        <p:nvSpPr>
          <p:cNvPr id="299" name="Google Shape;299;p43"/>
          <p:cNvSpPr txBox="1"/>
          <p:nvPr/>
        </p:nvSpPr>
        <p:spPr>
          <a:xfrm>
            <a:off x="1325875" y="2436350"/>
            <a:ext cx="52884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u="sng">
                <a:solidFill>
                  <a:schemeClr val="hlink"/>
                </a:solidFill>
                <a:hlinkClick r:id="rId3"/>
              </a:rPr>
              <a:t>https://app.screencastify.com/v2/watch/KIikRVDU8gTMi4WLZbjl</a:t>
            </a:r>
            <a:r>
              <a:rPr lang="en"/>
              <a:t> </a:t>
            </a:r>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03" name="Shape 303"/>
        <p:cNvGrpSpPr/>
        <p:nvPr/>
      </p:nvGrpSpPr>
      <p:grpSpPr>
        <a:xfrm>
          <a:off x="0" y="0"/>
          <a:ext cx="0" cy="0"/>
          <a:chOff x="0" y="0"/>
          <a:chExt cx="0" cy="0"/>
        </a:xfrm>
      </p:grpSpPr>
      <p:sp>
        <p:nvSpPr>
          <p:cNvPr id="304" name="Google Shape;304;p44"/>
          <p:cNvSpPr txBox="1"/>
          <p:nvPr>
            <p:ph type="title"/>
          </p:nvPr>
        </p:nvSpPr>
        <p:spPr>
          <a:xfrm>
            <a:off x="0" y="-75150"/>
            <a:ext cx="7064700" cy="372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000"/>
              <a:t>Complex Processes - Discussion</a:t>
            </a:r>
            <a:endParaRPr sz="2000"/>
          </a:p>
        </p:txBody>
      </p:sp>
      <p:sp>
        <p:nvSpPr>
          <p:cNvPr id="305" name="Google Shape;305;p44"/>
          <p:cNvSpPr txBox="1"/>
          <p:nvPr/>
        </p:nvSpPr>
        <p:spPr>
          <a:xfrm>
            <a:off x="402200" y="-4239200"/>
            <a:ext cx="8110800" cy="32508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500">
                <a:solidFill>
                  <a:schemeClr val="dk2"/>
                </a:solidFill>
              </a:rPr>
              <a:t>Discuss how you used (and combined) information gained from the planning, testing and trialling of your components to improve the quality of your program.  Note that </a:t>
            </a:r>
            <a:r>
              <a:rPr b="1" lang="en" sz="1500">
                <a:solidFill>
                  <a:schemeClr val="dk2"/>
                </a:solidFill>
              </a:rPr>
              <a:t>synthesising information</a:t>
            </a:r>
            <a:r>
              <a:rPr lang="en" sz="1500">
                <a:solidFill>
                  <a:schemeClr val="dk2"/>
                </a:solidFill>
              </a:rPr>
              <a:t> from planning, testing and trialling of </a:t>
            </a:r>
            <a:r>
              <a:rPr lang="en" sz="1500">
                <a:solidFill>
                  <a:schemeClr val="dk2"/>
                </a:solidFill>
              </a:rPr>
              <a:t>components</a:t>
            </a:r>
            <a:r>
              <a:rPr lang="en" sz="1500">
                <a:solidFill>
                  <a:schemeClr val="dk2"/>
                </a:solidFill>
              </a:rPr>
              <a:t> and then discussing how this lead to a high quality outcome are needed for an E grade. </a:t>
            </a:r>
            <a:endParaRPr sz="1500">
              <a:solidFill>
                <a:schemeClr val="dk2"/>
              </a:solidFill>
            </a:endParaRPr>
          </a:p>
          <a:p>
            <a:pPr indent="0" lvl="0" marL="0" rtl="0" algn="l">
              <a:lnSpc>
                <a:spcPct val="115000"/>
              </a:lnSpc>
              <a:spcBef>
                <a:spcPts val="0"/>
              </a:spcBef>
              <a:spcAft>
                <a:spcPts val="0"/>
              </a:spcAft>
              <a:buClr>
                <a:schemeClr val="dk1"/>
              </a:buClr>
              <a:buSzPts val="1100"/>
              <a:buFont typeface="Arial"/>
              <a:buNone/>
            </a:pPr>
            <a:r>
              <a:rPr lang="en" sz="1500">
                <a:solidFill>
                  <a:schemeClr val="dk2"/>
                </a:solidFill>
              </a:rPr>
              <a:t>To synthesise means to “bring together” to create something new.</a:t>
            </a:r>
            <a:endParaRPr sz="1500">
              <a:solidFill>
                <a:schemeClr val="dk2"/>
              </a:solidFill>
            </a:endParaRPr>
          </a:p>
          <a:p>
            <a:pPr indent="0" lvl="0" marL="0" rtl="0" algn="l">
              <a:lnSpc>
                <a:spcPct val="115000"/>
              </a:lnSpc>
              <a:spcBef>
                <a:spcPts val="0"/>
              </a:spcBef>
              <a:spcAft>
                <a:spcPts val="0"/>
              </a:spcAft>
              <a:buClr>
                <a:schemeClr val="dk1"/>
              </a:buClr>
              <a:buSzPts val="1100"/>
              <a:buFont typeface="Arial"/>
              <a:buNone/>
            </a:pPr>
            <a:r>
              <a:rPr lang="en" sz="1500">
                <a:solidFill>
                  <a:schemeClr val="dk2"/>
                </a:solidFill>
              </a:rPr>
              <a:t>To synthesise information, you need to look at the testing/trialling information from different components, or different stages of development, or from different kinds of testing, and bring together this information.</a:t>
            </a:r>
            <a:endParaRPr sz="1500">
              <a:solidFill>
                <a:schemeClr val="dk2"/>
              </a:solidFill>
            </a:endParaRPr>
          </a:p>
          <a:p>
            <a:pPr indent="-323850" lvl="0" marL="457200" rtl="0" algn="l">
              <a:lnSpc>
                <a:spcPct val="115000"/>
              </a:lnSpc>
              <a:spcBef>
                <a:spcPts val="0"/>
              </a:spcBef>
              <a:spcAft>
                <a:spcPts val="0"/>
              </a:spcAft>
              <a:buClr>
                <a:schemeClr val="dk2"/>
              </a:buClr>
              <a:buSzPts val="1500"/>
              <a:buChar char="●"/>
            </a:pPr>
            <a:r>
              <a:rPr lang="en" sz="1500">
                <a:solidFill>
                  <a:schemeClr val="dk2"/>
                </a:solidFill>
              </a:rPr>
              <a:t>You might need to compare contradictory information and work out the best solution.</a:t>
            </a:r>
            <a:endParaRPr sz="1500">
              <a:solidFill>
                <a:schemeClr val="dk2"/>
              </a:solidFill>
            </a:endParaRPr>
          </a:p>
          <a:p>
            <a:pPr indent="-323850" lvl="0" marL="457200" rtl="0" algn="l">
              <a:lnSpc>
                <a:spcPct val="115000"/>
              </a:lnSpc>
              <a:spcBef>
                <a:spcPts val="0"/>
              </a:spcBef>
              <a:spcAft>
                <a:spcPts val="0"/>
              </a:spcAft>
              <a:buClr>
                <a:schemeClr val="dk2"/>
              </a:buClr>
              <a:buSzPts val="1500"/>
              <a:buChar char="●"/>
            </a:pPr>
            <a:r>
              <a:rPr lang="en" sz="1500">
                <a:solidFill>
                  <a:schemeClr val="dk2"/>
                </a:solidFill>
              </a:rPr>
              <a:t>You could show how different tests all led to one unified conclusion, or led to new ideas</a:t>
            </a:r>
            <a:endParaRPr sz="1500">
              <a:solidFill>
                <a:schemeClr val="dk2"/>
              </a:solidFill>
            </a:endParaRPr>
          </a:p>
          <a:p>
            <a:pPr indent="-323850" lvl="0" marL="457200" rtl="0" algn="l">
              <a:lnSpc>
                <a:spcPct val="115000"/>
              </a:lnSpc>
              <a:spcBef>
                <a:spcPts val="0"/>
              </a:spcBef>
              <a:spcAft>
                <a:spcPts val="0"/>
              </a:spcAft>
              <a:buClr>
                <a:schemeClr val="dk2"/>
              </a:buClr>
              <a:buSzPts val="1500"/>
              <a:buChar char="●"/>
            </a:pPr>
            <a:r>
              <a:rPr lang="en" sz="1500">
                <a:solidFill>
                  <a:schemeClr val="dk2"/>
                </a:solidFill>
              </a:rPr>
              <a:t>You might need to come up with whole new ideas not originally tested</a:t>
            </a:r>
            <a:endParaRPr sz="1500">
              <a:solidFill>
                <a:schemeClr val="dk2"/>
              </a:solidFill>
            </a:endParaRPr>
          </a:p>
        </p:txBody>
      </p:sp>
      <p:sp>
        <p:nvSpPr>
          <p:cNvPr id="306" name="Google Shape;306;p44"/>
          <p:cNvSpPr txBox="1"/>
          <p:nvPr/>
        </p:nvSpPr>
        <p:spPr>
          <a:xfrm>
            <a:off x="18750" y="757825"/>
            <a:ext cx="9106500" cy="42309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2"/>
                </a:solidFill>
              </a:rPr>
              <a:t>To improve the overall quality of my currency converter program, I combined information and ideas from planning, testing and trialling stages. During the planning stage I had used Trello board to help organise steps I want to accomplish throughout the program. Helping me keep track of my currency converters layout, usability and the functionality of the program. I wanted to have a clean interface and a </a:t>
            </a:r>
            <a:r>
              <a:rPr lang="en">
                <a:solidFill>
                  <a:schemeClr val="dk2"/>
                </a:solidFill>
              </a:rPr>
              <a:t>realistic</a:t>
            </a:r>
            <a:r>
              <a:rPr lang="en">
                <a:solidFill>
                  <a:schemeClr val="dk2"/>
                </a:solidFill>
              </a:rPr>
              <a:t> currency converter as people wouldn’t be converting numbers of 7 digits. I had implemented an idea which was to limit the amount of numbers you can enter input into the currency converter box. Planning from trello lead to a 7 digit maximum. </a:t>
            </a:r>
            <a:endParaRPr>
              <a:solidFill>
                <a:schemeClr val="dk2"/>
              </a:solidFill>
            </a:endParaRPr>
          </a:p>
          <a:p>
            <a:pPr indent="0" lvl="0" marL="0" rtl="0" algn="l">
              <a:spcBef>
                <a:spcPts val="0"/>
              </a:spcBef>
              <a:spcAft>
                <a:spcPts val="0"/>
              </a:spcAft>
              <a:buNone/>
            </a:pPr>
            <a:r>
              <a:t/>
            </a:r>
            <a:endParaRPr>
              <a:solidFill>
                <a:schemeClr val="dk2"/>
              </a:solidFill>
            </a:endParaRPr>
          </a:p>
          <a:p>
            <a:pPr indent="0" lvl="0" marL="0" rtl="0" algn="l">
              <a:spcBef>
                <a:spcPts val="0"/>
              </a:spcBef>
              <a:spcAft>
                <a:spcPts val="0"/>
              </a:spcAft>
              <a:buNone/>
            </a:pPr>
            <a:r>
              <a:rPr lang="en">
                <a:solidFill>
                  <a:schemeClr val="dk2"/>
                </a:solidFill>
              </a:rPr>
              <a:t>During the testing without a limit the currency converter window would stretch very widely when inputting huge amount of numbers. Allowed me to realise my program would round my </a:t>
            </a:r>
            <a:r>
              <a:rPr lang="en">
                <a:solidFill>
                  <a:schemeClr val="dk2"/>
                </a:solidFill>
              </a:rPr>
              <a:t>output to a whole number. I used my conversion rounding file to fix the formatting so it would round to two decimal places.</a:t>
            </a:r>
            <a:r>
              <a:rPr lang="en">
                <a:solidFill>
                  <a:schemeClr val="dk2"/>
                </a:solidFill>
              </a:rPr>
              <a:t> But also the having the 7 digit maximum kept a realistic program as people most likely </a:t>
            </a:r>
            <a:r>
              <a:rPr lang="en">
                <a:solidFill>
                  <a:schemeClr val="dk2"/>
                </a:solidFill>
              </a:rPr>
              <a:t>wouldn't</a:t>
            </a:r>
            <a:r>
              <a:rPr lang="en">
                <a:solidFill>
                  <a:schemeClr val="dk2"/>
                </a:solidFill>
              </a:rPr>
              <a:t> need to convert billions. 7 digit maximum was a good balance between the </a:t>
            </a:r>
            <a:r>
              <a:rPr lang="en">
                <a:solidFill>
                  <a:schemeClr val="dk2"/>
                </a:solidFill>
              </a:rPr>
              <a:t>functionality</a:t>
            </a:r>
            <a:r>
              <a:rPr lang="en">
                <a:solidFill>
                  <a:schemeClr val="dk2"/>
                </a:solidFill>
              </a:rPr>
              <a:t> of the currency converter and the usability. </a:t>
            </a:r>
            <a:endParaRPr>
              <a:solidFill>
                <a:schemeClr val="dk2"/>
              </a:solidFill>
            </a:endParaRPr>
          </a:p>
          <a:p>
            <a:pPr indent="0" lvl="0" marL="0" rtl="0" algn="l">
              <a:spcBef>
                <a:spcPts val="0"/>
              </a:spcBef>
              <a:spcAft>
                <a:spcPts val="0"/>
              </a:spcAft>
              <a:buNone/>
            </a:pPr>
            <a:r>
              <a:t/>
            </a:r>
            <a:endParaRPr>
              <a:solidFill>
                <a:schemeClr val="dk2"/>
              </a:solidFill>
            </a:endParaRPr>
          </a:p>
          <a:p>
            <a:pPr indent="0" lvl="0" marL="0" rtl="0" algn="l">
              <a:spcBef>
                <a:spcPts val="0"/>
              </a:spcBef>
              <a:spcAft>
                <a:spcPts val="0"/>
              </a:spcAft>
              <a:buNone/>
            </a:pPr>
            <a:r>
              <a:rPr lang="en">
                <a:solidFill>
                  <a:schemeClr val="dk2"/>
                </a:solidFill>
              </a:rPr>
              <a:t>For trialling I then </a:t>
            </a:r>
            <a:r>
              <a:rPr lang="en">
                <a:solidFill>
                  <a:schemeClr val="dk2"/>
                </a:solidFill>
              </a:rPr>
              <a:t>tried</a:t>
            </a:r>
            <a:r>
              <a:rPr lang="en">
                <a:solidFill>
                  <a:schemeClr val="dk2"/>
                </a:solidFill>
              </a:rPr>
              <a:t> this component both 7 digit and 8 digit numbers into the converter. If 8 digits was inputted it would display a error message. If 7 digits entered it would accept it. Overall keeping good functionality and providing a good interface.</a:t>
            </a:r>
            <a:endParaRPr>
              <a:solidFill>
                <a:schemeClr val="dk2"/>
              </a:solidFill>
            </a:endParaRPr>
          </a:p>
          <a:p>
            <a:pPr indent="0" lvl="0" marL="0" rtl="0" algn="l">
              <a:spcBef>
                <a:spcPts val="0"/>
              </a:spcBef>
              <a:spcAft>
                <a:spcPts val="0"/>
              </a:spcAft>
              <a:buNone/>
            </a:pPr>
            <a:r>
              <a:t/>
            </a:r>
            <a:endParaRPr>
              <a:solidFill>
                <a:schemeClr val="dk2"/>
              </a:solidFill>
            </a:endParaRPr>
          </a:p>
          <a:p>
            <a:pPr indent="0" lvl="0" marL="0" rtl="0" algn="l">
              <a:spcBef>
                <a:spcPts val="0"/>
              </a:spcBef>
              <a:spcAft>
                <a:spcPts val="0"/>
              </a:spcAft>
              <a:buNone/>
            </a:pPr>
            <a:r>
              <a:t/>
            </a:r>
            <a:endParaRPr>
              <a:solidFill>
                <a:schemeClr val="dk2"/>
              </a:solidFill>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10" name="Shape 310"/>
        <p:cNvGrpSpPr/>
        <p:nvPr/>
      </p:nvGrpSpPr>
      <p:grpSpPr>
        <a:xfrm>
          <a:off x="0" y="0"/>
          <a:ext cx="0" cy="0"/>
          <a:chOff x="0" y="0"/>
          <a:chExt cx="0" cy="0"/>
        </a:xfrm>
      </p:grpSpPr>
      <p:sp>
        <p:nvSpPr>
          <p:cNvPr id="311" name="Google Shape;311;p45"/>
          <p:cNvSpPr txBox="1"/>
          <p:nvPr>
            <p:ph type="title"/>
          </p:nvPr>
        </p:nvSpPr>
        <p:spPr>
          <a:xfrm>
            <a:off x="0" y="-75150"/>
            <a:ext cx="7064700" cy="372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000"/>
              <a:t>Complex Processes - Discussion</a:t>
            </a:r>
            <a:endParaRPr sz="2000"/>
          </a:p>
        </p:txBody>
      </p:sp>
      <p:sp>
        <p:nvSpPr>
          <p:cNvPr id="312" name="Google Shape;312;p45"/>
          <p:cNvSpPr txBox="1"/>
          <p:nvPr/>
        </p:nvSpPr>
        <p:spPr>
          <a:xfrm>
            <a:off x="18750" y="440900"/>
            <a:ext cx="9106500" cy="454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2"/>
                </a:solidFill>
              </a:rPr>
              <a:t>Another planning stage I used Trello board to decide how I want my final outcome to look for the currency converter. I wanted to implement a third currency, being Great British Pound. </a:t>
            </a:r>
            <a:endParaRPr>
              <a:solidFill>
                <a:schemeClr val="dk2"/>
              </a:solidFill>
            </a:endParaRPr>
          </a:p>
          <a:p>
            <a:pPr indent="0" lvl="0" marL="0" rtl="0" algn="l">
              <a:spcBef>
                <a:spcPts val="0"/>
              </a:spcBef>
              <a:spcAft>
                <a:spcPts val="0"/>
              </a:spcAft>
              <a:buNone/>
            </a:pPr>
            <a:r>
              <a:t/>
            </a:r>
            <a:endParaRPr>
              <a:solidFill>
                <a:schemeClr val="dk2"/>
              </a:solidFill>
            </a:endParaRPr>
          </a:p>
          <a:p>
            <a:pPr indent="0" lvl="0" marL="0" rtl="0" algn="l">
              <a:spcBef>
                <a:spcPts val="0"/>
              </a:spcBef>
              <a:spcAft>
                <a:spcPts val="0"/>
              </a:spcAft>
              <a:buNone/>
            </a:pPr>
            <a:r>
              <a:rPr lang="en">
                <a:solidFill>
                  <a:schemeClr val="dk2"/>
                </a:solidFill>
              </a:rPr>
              <a:t>During my trialling stage for the third currency I implemented the button, but caused the overall layout of the grid to make everything off-centered.. Through trialling then implement a new grid for the third currency button. I then would use padding to then choose where I wanted the button to be through the planning of my wireframe provided me an idea of where I wanted it to be. Testing was useful for my conversion because it was not providing a converted amount from NZD to GBP. </a:t>
            </a:r>
            <a:endParaRPr>
              <a:solidFill>
                <a:schemeClr val="dk2"/>
              </a:solidFill>
            </a:endParaRPr>
          </a:p>
          <a:p>
            <a:pPr indent="0" lvl="0" marL="0" rtl="0" algn="l">
              <a:spcBef>
                <a:spcPts val="0"/>
              </a:spcBef>
              <a:spcAft>
                <a:spcPts val="0"/>
              </a:spcAft>
              <a:buNone/>
            </a:pPr>
            <a:r>
              <a:t/>
            </a:r>
            <a:endParaRPr>
              <a:solidFill>
                <a:schemeClr val="dk2"/>
              </a:solidFill>
            </a:endParaRPr>
          </a:p>
          <a:p>
            <a:pPr indent="0" lvl="0" marL="0" rtl="0" algn="l">
              <a:spcBef>
                <a:spcPts val="0"/>
              </a:spcBef>
              <a:spcAft>
                <a:spcPts val="0"/>
              </a:spcAft>
              <a:buClr>
                <a:schemeClr val="dk1"/>
              </a:buClr>
              <a:buSzPts val="1100"/>
              <a:buFont typeface="Arial"/>
              <a:buNone/>
            </a:pPr>
            <a:r>
              <a:rPr lang="en">
                <a:solidFill>
                  <a:schemeClr val="dk2"/>
                </a:solidFill>
              </a:rPr>
              <a:t>Testing then made me realise I had to update my conversion rounding file with a updated calculation to provide the right output. Overall by bringing together these insights with the use of Trello board, my ideas of what I wanted the final outcome to be. Testing my inputs, conversion rates, trialling enabled me to find bugs and help with functionality. Helping users receive receive a smooth and clear experience.</a:t>
            </a:r>
            <a:endParaRPr>
              <a:solidFill>
                <a:schemeClr val="dk2"/>
              </a:solidFill>
            </a:endParaRPr>
          </a:p>
        </p:txBody>
      </p:sp>
      <p:sp>
        <p:nvSpPr>
          <p:cNvPr id="313" name="Google Shape;313;p45"/>
          <p:cNvSpPr txBox="1"/>
          <p:nvPr/>
        </p:nvSpPr>
        <p:spPr>
          <a:xfrm>
            <a:off x="289725" y="-3513100"/>
            <a:ext cx="7523400" cy="29712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600">
                <a:solidFill>
                  <a:schemeClr val="dk2"/>
                </a:solidFill>
              </a:rPr>
              <a:t>Reflect on how using the processes helped to develop the outcome through effectively testing and trialling various components to refine and enhance the design and functionality.</a:t>
            </a:r>
            <a:endParaRPr sz="1600">
              <a:solidFill>
                <a:schemeClr val="dk2"/>
              </a:solidFill>
            </a:endParaRPr>
          </a:p>
          <a:p>
            <a:pPr indent="0" lvl="0" marL="0" rtl="0" algn="l">
              <a:lnSpc>
                <a:spcPct val="115000"/>
              </a:lnSpc>
              <a:spcBef>
                <a:spcPts val="0"/>
              </a:spcBef>
              <a:spcAft>
                <a:spcPts val="0"/>
              </a:spcAft>
              <a:buClr>
                <a:schemeClr val="dk1"/>
              </a:buClr>
              <a:buSzPts val="1100"/>
              <a:buFont typeface="Arial"/>
              <a:buNone/>
            </a:pPr>
            <a:r>
              <a:rPr lang="en" sz="1600">
                <a:solidFill>
                  <a:schemeClr val="dk2"/>
                </a:solidFill>
              </a:rPr>
              <a:t>When you discuss how information led to a high quality outcome you could write about:</a:t>
            </a:r>
            <a:endParaRPr sz="1600">
              <a:solidFill>
                <a:schemeClr val="dk2"/>
              </a:solidFill>
            </a:endParaRPr>
          </a:p>
          <a:p>
            <a:pPr indent="-285750" lvl="0" marL="457200" rtl="0" algn="l">
              <a:lnSpc>
                <a:spcPct val="115000"/>
              </a:lnSpc>
              <a:spcBef>
                <a:spcPts val="0"/>
              </a:spcBef>
              <a:spcAft>
                <a:spcPts val="0"/>
              </a:spcAft>
              <a:buClr>
                <a:schemeClr val="dk1"/>
              </a:buClr>
              <a:buSzPts val="900"/>
              <a:buChar char="●"/>
            </a:pPr>
            <a:r>
              <a:rPr lang="en" sz="1600">
                <a:solidFill>
                  <a:schemeClr val="dk2"/>
                </a:solidFill>
              </a:rPr>
              <a:t>Two (or more) sources of information that disagreed with each other, and say how you decided which to trust</a:t>
            </a:r>
            <a:endParaRPr sz="1600">
              <a:solidFill>
                <a:schemeClr val="dk2"/>
              </a:solidFill>
            </a:endParaRPr>
          </a:p>
          <a:p>
            <a:pPr indent="-285750" lvl="0" marL="457200" rtl="0" algn="l">
              <a:lnSpc>
                <a:spcPct val="115000"/>
              </a:lnSpc>
              <a:spcBef>
                <a:spcPts val="0"/>
              </a:spcBef>
              <a:spcAft>
                <a:spcPts val="0"/>
              </a:spcAft>
              <a:buClr>
                <a:schemeClr val="dk1"/>
              </a:buClr>
              <a:buSzPts val="900"/>
              <a:buChar char="●"/>
            </a:pPr>
            <a:r>
              <a:rPr lang="en" sz="1600">
                <a:solidFill>
                  <a:schemeClr val="dk2"/>
                </a:solidFill>
              </a:rPr>
              <a:t>How your idea changed over time as new testing/trialling evidence was gained and what effect this had</a:t>
            </a:r>
            <a:endParaRPr sz="1600">
              <a:solidFill>
                <a:schemeClr val="dk2"/>
              </a:solidFill>
            </a:endParaRPr>
          </a:p>
          <a:p>
            <a:pPr indent="-285750" lvl="0" marL="457200" rtl="0" algn="l">
              <a:lnSpc>
                <a:spcPct val="115000"/>
              </a:lnSpc>
              <a:spcBef>
                <a:spcPts val="0"/>
              </a:spcBef>
              <a:spcAft>
                <a:spcPts val="0"/>
              </a:spcAft>
              <a:buClr>
                <a:schemeClr val="dk1"/>
              </a:buClr>
              <a:buSzPts val="900"/>
              <a:buChar char="●"/>
            </a:pPr>
            <a:r>
              <a:rPr lang="en" sz="1600">
                <a:solidFill>
                  <a:schemeClr val="dk2"/>
                </a:solidFill>
              </a:rPr>
              <a:t>How you tried different approaches and decided which was best and why</a:t>
            </a:r>
            <a:endParaRPr sz="1600">
              <a:solidFill>
                <a:schemeClr val="dk2"/>
              </a:solidFill>
            </a:endParaRPr>
          </a:p>
          <a:p>
            <a:pPr indent="0" lvl="0" marL="0" rtl="0" algn="l">
              <a:spcBef>
                <a:spcPts val="0"/>
              </a:spcBef>
              <a:spcAft>
                <a:spcPts val="0"/>
              </a:spcAft>
              <a:buClr>
                <a:schemeClr val="dk1"/>
              </a:buClr>
              <a:buSzPts val="1100"/>
              <a:buFont typeface="Arial"/>
              <a:buNone/>
            </a:pPr>
            <a:r>
              <a:t/>
            </a:r>
            <a:endParaRPr sz="1600">
              <a:solidFill>
                <a:schemeClr val="dk2"/>
              </a:solidFill>
            </a:endParaRPr>
          </a:p>
          <a:p>
            <a:pPr indent="0" lvl="0" marL="0" rtl="0" algn="l">
              <a:spcBef>
                <a:spcPts val="0"/>
              </a:spcBef>
              <a:spcAft>
                <a:spcPts val="0"/>
              </a:spcAft>
              <a:buClr>
                <a:schemeClr val="dk1"/>
              </a:buClr>
              <a:buSzPts val="1100"/>
              <a:buFont typeface="Arial"/>
              <a:buNone/>
            </a:pPr>
            <a:r>
              <a:t/>
            </a:r>
            <a:endParaRPr sz="1600">
              <a:solidFill>
                <a:schemeClr val="dk2"/>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17" name="Shape 317"/>
        <p:cNvGrpSpPr/>
        <p:nvPr/>
      </p:nvGrpSpPr>
      <p:grpSpPr>
        <a:xfrm>
          <a:off x="0" y="0"/>
          <a:ext cx="0" cy="0"/>
          <a:chOff x="0" y="0"/>
          <a:chExt cx="0" cy="0"/>
        </a:xfrm>
      </p:grpSpPr>
      <p:sp>
        <p:nvSpPr>
          <p:cNvPr id="318" name="Google Shape;318;p46"/>
          <p:cNvSpPr txBox="1"/>
          <p:nvPr>
            <p:ph type="title"/>
          </p:nvPr>
        </p:nvSpPr>
        <p:spPr>
          <a:xfrm>
            <a:off x="0" y="-75150"/>
            <a:ext cx="7064700" cy="372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2000"/>
              <a:t>Complex Processes - Discussion</a:t>
            </a:r>
            <a:endParaRPr sz="2000"/>
          </a:p>
        </p:txBody>
      </p:sp>
      <p:sp>
        <p:nvSpPr>
          <p:cNvPr id="319" name="Google Shape;319;p46"/>
          <p:cNvSpPr txBox="1"/>
          <p:nvPr/>
        </p:nvSpPr>
        <p:spPr>
          <a:xfrm>
            <a:off x="18750" y="410450"/>
            <a:ext cx="9106500" cy="4548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chemeClr val="dk2"/>
                </a:solidFill>
              </a:rPr>
              <a:t>My idea of the currency converter program had changed when implementing the </a:t>
            </a:r>
            <a:r>
              <a:rPr lang="en">
                <a:solidFill>
                  <a:schemeClr val="dk2"/>
                </a:solidFill>
              </a:rPr>
              <a:t>third currency button. I assumed it was going to take a day or two to complete, but I started at 15/05/2025 and end it at 23/05/25 which was a lot later than expected. Testing consumed a majority of the time as the button wouldn't’ convert from NZD to GBP. Also adding the third button caused the grids to be off centered. Lots of trialling had been undergone to make sure the conversion_rounding file had been linked to the button correctly, centering the buttons correctly. This had taken up a lot more time as I thought implementing a button wouldn’t have any of this excess requirements. This had the been unrealistic as I thought it may take a day. This taking time from 15/05/25 to 23/05/25 had prevented me from adding a final implementation in my program. I was planning to add dropdown menu for my program so instead of the default currency being NZD you could select your starting currency from either USD, CAD or GBP. Due to the unexpected amount of time I couldn’t implement this feature. Which does partially affect the program but I still met the requirement for how I want the program to operate. The drop down was a feature I would implement if I had the time.</a:t>
            </a:r>
            <a:endParaRPr>
              <a:solidFill>
                <a:schemeClr val="dk2"/>
              </a:solidFill>
            </a:endParaRPr>
          </a:p>
        </p:txBody>
      </p:sp>
      <p:sp>
        <p:nvSpPr>
          <p:cNvPr id="320" name="Google Shape;320;p46"/>
          <p:cNvSpPr txBox="1"/>
          <p:nvPr/>
        </p:nvSpPr>
        <p:spPr>
          <a:xfrm>
            <a:off x="289725" y="-3513100"/>
            <a:ext cx="7523400" cy="29712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600">
                <a:solidFill>
                  <a:schemeClr val="dk2"/>
                </a:solidFill>
              </a:rPr>
              <a:t>Reflect on how using the processes helped to develop the outcome through effectively testing and trialling various components to refine and enhance the design and functionality.</a:t>
            </a:r>
            <a:endParaRPr sz="1600">
              <a:solidFill>
                <a:schemeClr val="dk2"/>
              </a:solidFill>
            </a:endParaRPr>
          </a:p>
          <a:p>
            <a:pPr indent="0" lvl="0" marL="0" rtl="0" algn="l">
              <a:lnSpc>
                <a:spcPct val="115000"/>
              </a:lnSpc>
              <a:spcBef>
                <a:spcPts val="0"/>
              </a:spcBef>
              <a:spcAft>
                <a:spcPts val="0"/>
              </a:spcAft>
              <a:buClr>
                <a:schemeClr val="dk1"/>
              </a:buClr>
              <a:buSzPts val="1100"/>
              <a:buFont typeface="Arial"/>
              <a:buNone/>
            </a:pPr>
            <a:r>
              <a:rPr lang="en" sz="1600">
                <a:solidFill>
                  <a:schemeClr val="dk2"/>
                </a:solidFill>
              </a:rPr>
              <a:t>When you discuss how information led to a high quality outcome you could write about:</a:t>
            </a:r>
            <a:endParaRPr sz="1600">
              <a:solidFill>
                <a:schemeClr val="dk2"/>
              </a:solidFill>
            </a:endParaRPr>
          </a:p>
          <a:p>
            <a:pPr indent="-285750" lvl="0" marL="457200" rtl="0" algn="l">
              <a:lnSpc>
                <a:spcPct val="115000"/>
              </a:lnSpc>
              <a:spcBef>
                <a:spcPts val="0"/>
              </a:spcBef>
              <a:spcAft>
                <a:spcPts val="0"/>
              </a:spcAft>
              <a:buClr>
                <a:schemeClr val="dk1"/>
              </a:buClr>
              <a:buSzPts val="900"/>
              <a:buChar char="●"/>
            </a:pPr>
            <a:r>
              <a:rPr lang="en" sz="1600">
                <a:solidFill>
                  <a:schemeClr val="dk2"/>
                </a:solidFill>
              </a:rPr>
              <a:t>Two (or more) sources of information that disagreed with each other, and say how you decided which to trust</a:t>
            </a:r>
            <a:endParaRPr sz="1600">
              <a:solidFill>
                <a:schemeClr val="dk2"/>
              </a:solidFill>
            </a:endParaRPr>
          </a:p>
          <a:p>
            <a:pPr indent="-285750" lvl="0" marL="457200" rtl="0" algn="l">
              <a:lnSpc>
                <a:spcPct val="115000"/>
              </a:lnSpc>
              <a:spcBef>
                <a:spcPts val="0"/>
              </a:spcBef>
              <a:spcAft>
                <a:spcPts val="0"/>
              </a:spcAft>
              <a:buClr>
                <a:schemeClr val="dk1"/>
              </a:buClr>
              <a:buSzPts val="900"/>
              <a:buChar char="●"/>
            </a:pPr>
            <a:r>
              <a:rPr lang="en" sz="1600">
                <a:solidFill>
                  <a:schemeClr val="dk2"/>
                </a:solidFill>
              </a:rPr>
              <a:t>How your idea changed over time as new testing/trialling evidence was gained and what effect this had</a:t>
            </a:r>
            <a:endParaRPr sz="1600">
              <a:solidFill>
                <a:schemeClr val="dk2"/>
              </a:solidFill>
            </a:endParaRPr>
          </a:p>
          <a:p>
            <a:pPr indent="-285750" lvl="0" marL="457200" rtl="0" algn="l">
              <a:lnSpc>
                <a:spcPct val="115000"/>
              </a:lnSpc>
              <a:spcBef>
                <a:spcPts val="0"/>
              </a:spcBef>
              <a:spcAft>
                <a:spcPts val="0"/>
              </a:spcAft>
              <a:buClr>
                <a:schemeClr val="dk1"/>
              </a:buClr>
              <a:buSzPts val="900"/>
              <a:buChar char="●"/>
            </a:pPr>
            <a:r>
              <a:rPr lang="en" sz="1600">
                <a:solidFill>
                  <a:schemeClr val="dk2"/>
                </a:solidFill>
              </a:rPr>
              <a:t>How you tried different approaches and decided which was best and why</a:t>
            </a:r>
            <a:endParaRPr sz="1600">
              <a:solidFill>
                <a:schemeClr val="dk2"/>
              </a:solidFill>
            </a:endParaRPr>
          </a:p>
          <a:p>
            <a:pPr indent="0" lvl="0" marL="0" rtl="0" algn="l">
              <a:spcBef>
                <a:spcPts val="0"/>
              </a:spcBef>
              <a:spcAft>
                <a:spcPts val="0"/>
              </a:spcAft>
              <a:buClr>
                <a:schemeClr val="dk1"/>
              </a:buClr>
              <a:buSzPts val="1100"/>
              <a:buFont typeface="Arial"/>
              <a:buNone/>
            </a:pPr>
            <a:r>
              <a:t/>
            </a:r>
            <a:endParaRPr sz="1600">
              <a:solidFill>
                <a:schemeClr val="dk2"/>
              </a:solidFill>
            </a:endParaRPr>
          </a:p>
          <a:p>
            <a:pPr indent="0" lvl="0" marL="0" rtl="0" algn="l">
              <a:spcBef>
                <a:spcPts val="0"/>
              </a:spcBef>
              <a:spcAft>
                <a:spcPts val="0"/>
              </a:spcAft>
              <a:buClr>
                <a:schemeClr val="dk1"/>
              </a:buClr>
              <a:buSzPts val="1100"/>
              <a:buFont typeface="Arial"/>
              <a:buNone/>
            </a:pPr>
            <a:r>
              <a:t/>
            </a:r>
            <a:endParaRPr sz="1600">
              <a:solidFill>
                <a:schemeClr val="dk2"/>
              </a:solidFill>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FFF2CC"/>
        </a:solidFill>
      </p:bgPr>
    </p:bg>
    <p:spTree>
      <p:nvGrpSpPr>
        <p:cNvPr id="324" name="Shape 324"/>
        <p:cNvGrpSpPr/>
        <p:nvPr/>
      </p:nvGrpSpPr>
      <p:grpSpPr>
        <a:xfrm>
          <a:off x="0" y="0"/>
          <a:ext cx="0" cy="0"/>
          <a:chOff x="0" y="0"/>
          <a:chExt cx="0" cy="0"/>
        </a:xfrm>
      </p:grpSpPr>
      <p:sp>
        <p:nvSpPr>
          <p:cNvPr id="325" name="Google Shape;325;p47"/>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Complex Processes - Feedback</a:t>
            </a:r>
            <a:endParaRPr/>
          </a:p>
        </p:txBody>
      </p:sp>
      <p:sp>
        <p:nvSpPr>
          <p:cNvPr id="326" name="Google Shape;326;p47"/>
          <p:cNvSpPr txBox="1"/>
          <p:nvPr/>
        </p:nvSpPr>
        <p:spPr>
          <a:xfrm>
            <a:off x="325725" y="-3290675"/>
            <a:ext cx="7523400" cy="2971200"/>
          </a:xfrm>
          <a:prstGeom prst="rect">
            <a:avLst/>
          </a:prstGeom>
          <a:solidFill>
            <a:srgbClr val="EFEFEF"/>
          </a:solid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1600">
                <a:solidFill>
                  <a:schemeClr val="dk2"/>
                </a:solidFill>
              </a:rPr>
              <a:t>Reflect on how using the processes helped to develop the outcome through effectively testing and trialling various components to refine and enhance the design and functionality.</a:t>
            </a:r>
            <a:endParaRPr sz="1600">
              <a:solidFill>
                <a:schemeClr val="dk2"/>
              </a:solidFill>
            </a:endParaRPr>
          </a:p>
          <a:p>
            <a:pPr indent="0" lvl="0" marL="0" rtl="0" algn="l">
              <a:lnSpc>
                <a:spcPct val="115000"/>
              </a:lnSpc>
              <a:spcBef>
                <a:spcPts val="0"/>
              </a:spcBef>
              <a:spcAft>
                <a:spcPts val="0"/>
              </a:spcAft>
              <a:buClr>
                <a:schemeClr val="dk1"/>
              </a:buClr>
              <a:buSzPts val="1100"/>
              <a:buFont typeface="Arial"/>
              <a:buNone/>
            </a:pPr>
            <a:r>
              <a:rPr lang="en" sz="1600">
                <a:solidFill>
                  <a:schemeClr val="dk2"/>
                </a:solidFill>
              </a:rPr>
              <a:t>When you discuss how information led to a high quality outcome you could write about:</a:t>
            </a:r>
            <a:endParaRPr sz="1600">
              <a:solidFill>
                <a:schemeClr val="dk2"/>
              </a:solidFill>
            </a:endParaRPr>
          </a:p>
          <a:p>
            <a:pPr indent="-285750" lvl="0" marL="457200" rtl="0" algn="l">
              <a:lnSpc>
                <a:spcPct val="115000"/>
              </a:lnSpc>
              <a:spcBef>
                <a:spcPts val="0"/>
              </a:spcBef>
              <a:spcAft>
                <a:spcPts val="0"/>
              </a:spcAft>
              <a:buClr>
                <a:schemeClr val="dk1"/>
              </a:buClr>
              <a:buSzPts val="900"/>
              <a:buChar char="●"/>
            </a:pPr>
            <a:r>
              <a:rPr lang="en" sz="1600">
                <a:solidFill>
                  <a:schemeClr val="dk2"/>
                </a:solidFill>
              </a:rPr>
              <a:t>Two (or more) sources of information that disagreed with each other, and say how you decided which to trust</a:t>
            </a:r>
            <a:endParaRPr sz="1600">
              <a:solidFill>
                <a:schemeClr val="dk2"/>
              </a:solidFill>
            </a:endParaRPr>
          </a:p>
          <a:p>
            <a:pPr indent="-285750" lvl="0" marL="457200" rtl="0" algn="l">
              <a:lnSpc>
                <a:spcPct val="115000"/>
              </a:lnSpc>
              <a:spcBef>
                <a:spcPts val="0"/>
              </a:spcBef>
              <a:spcAft>
                <a:spcPts val="0"/>
              </a:spcAft>
              <a:buClr>
                <a:schemeClr val="dk1"/>
              </a:buClr>
              <a:buSzPts val="900"/>
              <a:buChar char="●"/>
            </a:pPr>
            <a:r>
              <a:rPr lang="en" sz="1600">
                <a:solidFill>
                  <a:schemeClr val="dk2"/>
                </a:solidFill>
              </a:rPr>
              <a:t>How your idea changed over time as new testing/trialling evidence was gained and what effect this had</a:t>
            </a:r>
            <a:endParaRPr sz="1600">
              <a:solidFill>
                <a:schemeClr val="dk2"/>
              </a:solidFill>
            </a:endParaRPr>
          </a:p>
          <a:p>
            <a:pPr indent="-285750" lvl="0" marL="457200" rtl="0" algn="l">
              <a:lnSpc>
                <a:spcPct val="115000"/>
              </a:lnSpc>
              <a:spcBef>
                <a:spcPts val="0"/>
              </a:spcBef>
              <a:spcAft>
                <a:spcPts val="0"/>
              </a:spcAft>
              <a:buClr>
                <a:schemeClr val="dk1"/>
              </a:buClr>
              <a:buSzPts val="900"/>
              <a:buChar char="●"/>
            </a:pPr>
            <a:r>
              <a:rPr lang="en" sz="1600">
                <a:solidFill>
                  <a:schemeClr val="dk2"/>
                </a:solidFill>
              </a:rPr>
              <a:t>How you tried different approaches and decided which was best and why</a:t>
            </a:r>
            <a:endParaRPr sz="1600">
              <a:solidFill>
                <a:schemeClr val="dk2"/>
              </a:solidFill>
            </a:endParaRPr>
          </a:p>
          <a:p>
            <a:pPr indent="0" lvl="0" marL="0" rtl="0" algn="l">
              <a:spcBef>
                <a:spcPts val="0"/>
              </a:spcBef>
              <a:spcAft>
                <a:spcPts val="0"/>
              </a:spcAft>
              <a:buClr>
                <a:schemeClr val="dk1"/>
              </a:buClr>
              <a:buSzPts val="1100"/>
              <a:buFont typeface="Arial"/>
              <a:buNone/>
            </a:pPr>
            <a:r>
              <a:t/>
            </a:r>
            <a:endParaRPr sz="1600">
              <a:solidFill>
                <a:schemeClr val="dk2"/>
              </a:solidFill>
            </a:endParaRPr>
          </a:p>
          <a:p>
            <a:pPr indent="0" lvl="0" marL="0" rtl="0" algn="l">
              <a:spcBef>
                <a:spcPts val="0"/>
              </a:spcBef>
              <a:spcAft>
                <a:spcPts val="0"/>
              </a:spcAft>
              <a:buClr>
                <a:schemeClr val="dk1"/>
              </a:buClr>
              <a:buSzPts val="1100"/>
              <a:buFont typeface="Arial"/>
              <a:buNone/>
            </a:pPr>
            <a:r>
              <a:t/>
            </a:r>
            <a:endParaRPr sz="1600">
              <a:solidFill>
                <a:schemeClr val="dk2"/>
              </a:solidFill>
            </a:endParaRPr>
          </a:p>
        </p:txBody>
      </p:sp>
      <p:sp>
        <p:nvSpPr>
          <p:cNvPr id="327" name="Google Shape;327;p47"/>
          <p:cNvSpPr txBox="1"/>
          <p:nvPr/>
        </p:nvSpPr>
        <p:spPr>
          <a:xfrm>
            <a:off x="325725" y="1123650"/>
            <a:ext cx="8730600" cy="370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200">
                <a:solidFill>
                  <a:schemeClr val="dk2"/>
                </a:solidFill>
              </a:rPr>
              <a:t>Feedback was a very important part of producing a high quality outcome for my currency converter. During my development of my program I had </a:t>
            </a:r>
            <a:r>
              <a:rPr lang="en" sz="1200">
                <a:solidFill>
                  <a:schemeClr val="dk2"/>
                </a:solidFill>
              </a:rPr>
              <a:t>received</a:t>
            </a:r>
            <a:r>
              <a:rPr lang="en" sz="1200">
                <a:solidFill>
                  <a:schemeClr val="dk2"/>
                </a:solidFill>
              </a:rPr>
              <a:t> </a:t>
            </a:r>
            <a:r>
              <a:rPr lang="en" sz="1200">
                <a:solidFill>
                  <a:schemeClr val="dk2"/>
                </a:solidFill>
              </a:rPr>
              <a:t>feedback</a:t>
            </a:r>
            <a:r>
              <a:rPr lang="en" sz="1200">
                <a:solidFill>
                  <a:schemeClr val="dk2"/>
                </a:solidFill>
              </a:rPr>
              <a:t> from two people. One was my teacher and the other was a classmate. Their ideas allowed a </a:t>
            </a:r>
            <a:r>
              <a:rPr lang="en" sz="1200">
                <a:solidFill>
                  <a:schemeClr val="dk2"/>
                </a:solidFill>
              </a:rPr>
              <a:t>positive</a:t>
            </a:r>
            <a:r>
              <a:rPr lang="en" sz="1200">
                <a:solidFill>
                  <a:schemeClr val="dk2"/>
                </a:solidFill>
              </a:rPr>
              <a:t> impact of my final outcome providing better usability and functionality of my code.</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My teacher had suggested that I </a:t>
            </a:r>
            <a:r>
              <a:rPr lang="en" sz="1200">
                <a:solidFill>
                  <a:schemeClr val="dk2"/>
                </a:solidFill>
              </a:rPr>
              <a:t>should</a:t>
            </a:r>
            <a:r>
              <a:rPr lang="en" sz="1200">
                <a:solidFill>
                  <a:schemeClr val="dk2"/>
                </a:solidFill>
              </a:rPr>
              <a:t> implement a component where users can only enter a maximum of 7 digits. Because if users inputted e.g. 50 digits it would stretch the program window extremely wide. The teacher also said this would keep the currency converter program have a realistic feel as users would not have the need to convert billions. </a:t>
            </a:r>
            <a:r>
              <a:rPr lang="en" sz="1200">
                <a:solidFill>
                  <a:schemeClr val="dk2"/>
                </a:solidFill>
              </a:rPr>
              <a:t>Secondly he said I should make my instructions more clear within the Help / Info window as it didn’t cover what the code can do exactly. </a:t>
            </a:r>
            <a:r>
              <a:rPr lang="en" sz="1200">
                <a:solidFill>
                  <a:schemeClr val="dk2"/>
                </a:solidFill>
              </a:rPr>
              <a:t>This helped an overall improvement in the usability and </a:t>
            </a:r>
            <a:r>
              <a:rPr lang="en" sz="1200">
                <a:solidFill>
                  <a:schemeClr val="dk2"/>
                </a:solidFill>
              </a:rPr>
              <a:t>functionality</a:t>
            </a:r>
            <a:r>
              <a:rPr lang="en" sz="1200">
                <a:solidFill>
                  <a:schemeClr val="dk2"/>
                </a:solidFill>
              </a:rPr>
              <a:t> of my code. </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I had received feedback from a classmate. He said that for my three currency buttons they appeared to be visually cluttered together. I then increased the padding between each button providing more white space. Overall improving the aesthetics of my program.</a:t>
            </a:r>
            <a:endParaRPr sz="1200">
              <a:solidFill>
                <a:schemeClr val="dk2"/>
              </a:solidFill>
            </a:endParaRPr>
          </a:p>
          <a:p>
            <a:pPr indent="0" lvl="0" marL="0" rtl="0" algn="l">
              <a:spcBef>
                <a:spcPts val="0"/>
              </a:spcBef>
              <a:spcAft>
                <a:spcPts val="0"/>
              </a:spcAft>
              <a:buNone/>
            </a:pPr>
            <a:r>
              <a:t/>
            </a:r>
            <a:endParaRPr sz="1200">
              <a:solidFill>
                <a:schemeClr val="dk2"/>
              </a:solidFill>
            </a:endParaRPr>
          </a:p>
          <a:p>
            <a:pPr indent="0" lvl="0" marL="0" rtl="0" algn="l">
              <a:spcBef>
                <a:spcPts val="0"/>
              </a:spcBef>
              <a:spcAft>
                <a:spcPts val="0"/>
              </a:spcAft>
              <a:buNone/>
            </a:pPr>
            <a:r>
              <a:rPr lang="en" sz="1200">
                <a:solidFill>
                  <a:schemeClr val="dk2"/>
                </a:solidFill>
              </a:rPr>
              <a:t>By using this feedback from the teacher and a classmate it helped me create a higher quality outcome of my currency converter program. This creates better usability for the user as my instructions, appearance and functionality of the code are clearer. These helped with the final development of the program finalizing with a main_v7. I could improve my code by allowing to choose a starting currency. Something that I could have </a:t>
            </a:r>
            <a:r>
              <a:rPr lang="en" sz="1200">
                <a:solidFill>
                  <a:schemeClr val="dk2"/>
                </a:solidFill>
              </a:rPr>
              <a:t>improved</a:t>
            </a:r>
            <a:r>
              <a:rPr lang="en" sz="1200">
                <a:solidFill>
                  <a:schemeClr val="dk2"/>
                </a:solidFill>
              </a:rPr>
              <a:t> on in my currency converter is that it was set to a default currency at NZD and will convert to either USD, CAD and GBP. Allowing nine different total options will allow my program to have more use towards different users needing to convert different currencies.</a:t>
            </a:r>
            <a:endParaRPr sz="1200">
              <a:solidFill>
                <a:schemeClr val="dk2"/>
              </a:solidFill>
            </a:endParaRPr>
          </a:p>
          <a:p>
            <a:pPr indent="0" lvl="0" marL="0" rtl="0" algn="l">
              <a:spcBef>
                <a:spcPts val="0"/>
              </a:spcBef>
              <a:spcAft>
                <a:spcPts val="0"/>
              </a:spcAft>
              <a:buNone/>
            </a:pPr>
            <a:r>
              <a:t/>
            </a:r>
            <a:endParaRPr sz="1200">
              <a:solidFill>
                <a:schemeClr val="dk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6"/>
          <p:cNvSpPr txBox="1"/>
          <p:nvPr>
            <p:ph type="title"/>
          </p:nvPr>
        </p:nvSpPr>
        <p:spPr>
          <a:xfrm>
            <a:off x="0" y="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Project Management - Sprint Tracking</a:t>
            </a:r>
            <a:endParaRPr/>
          </a:p>
        </p:txBody>
      </p:sp>
      <p:graphicFrame>
        <p:nvGraphicFramePr>
          <p:cNvPr id="74" name="Google Shape;74;p16"/>
          <p:cNvGraphicFramePr/>
          <p:nvPr/>
        </p:nvGraphicFramePr>
        <p:xfrm>
          <a:off x="102475" y="572700"/>
          <a:ext cx="3000000" cy="3000000"/>
        </p:xfrm>
        <a:graphic>
          <a:graphicData uri="http://schemas.openxmlformats.org/drawingml/2006/table">
            <a:tbl>
              <a:tblPr>
                <a:noFill/>
                <a:tableStyleId>{22548854-D022-4645-9D9C-07F2F4CAFF09}</a:tableStyleId>
              </a:tblPr>
              <a:tblGrid>
                <a:gridCol w="1857375"/>
                <a:gridCol w="1114425"/>
                <a:gridCol w="1485900"/>
                <a:gridCol w="1485900"/>
              </a:tblGrid>
              <a:tr h="301925">
                <a:tc>
                  <a:txBody>
                    <a:bodyPr/>
                    <a:lstStyle/>
                    <a:p>
                      <a:pPr indent="0" lvl="0" marL="0" rtl="0" algn="ctr">
                        <a:spcBef>
                          <a:spcPts val="0"/>
                        </a:spcBef>
                        <a:spcAft>
                          <a:spcPts val="0"/>
                        </a:spcAft>
                        <a:buNone/>
                      </a:pPr>
                      <a:r>
                        <a:rPr b="1" lang="en" sz="1200">
                          <a:latin typeface="Calibri"/>
                          <a:ea typeface="Calibri"/>
                          <a:cs typeface="Calibri"/>
                          <a:sym typeface="Calibri"/>
                        </a:rPr>
                        <a:t>Task</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Sprint Number</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Start Date</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End Date</a:t>
                      </a:r>
                      <a:endParaRPr b="1" sz="1200">
                        <a:latin typeface="Calibri"/>
                        <a:ea typeface="Calibri"/>
                        <a:cs typeface="Calibri"/>
                        <a:sym typeface="Calibri"/>
                      </a:endParaRPr>
                    </a:p>
                  </a:txBody>
                  <a:tcPr marT="63500" marB="63500" marR="63500" marL="63500">
                    <a:solidFill>
                      <a:srgbClr val="CFE2F3"/>
                    </a:solidFill>
                  </a:tcPr>
                </a:tc>
              </a:tr>
              <a:tr h="460700">
                <a:tc>
                  <a:txBody>
                    <a:bodyPr/>
                    <a:lstStyle/>
                    <a:p>
                      <a:pPr indent="0" lvl="0" marL="0" rtl="0" algn="ctr">
                        <a:spcBef>
                          <a:spcPts val="0"/>
                        </a:spcBef>
                        <a:spcAft>
                          <a:spcPts val="0"/>
                        </a:spcAft>
                        <a:buNone/>
                      </a:pPr>
                      <a:r>
                        <a:rPr lang="en" sz="1100">
                          <a:latin typeface="Calibri"/>
                          <a:ea typeface="Calibri"/>
                          <a:cs typeface="Calibri"/>
                          <a:sym typeface="Calibri"/>
                        </a:rPr>
                        <a:t>Currency Conversion</a:t>
                      </a:r>
                      <a:endParaRPr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lang="en" sz="1100">
                          <a:latin typeface="Calibri"/>
                          <a:ea typeface="Calibri"/>
                          <a:cs typeface="Calibri"/>
                          <a:sym typeface="Calibri"/>
                        </a:rPr>
                        <a:t>1</a:t>
                      </a:r>
                      <a:endParaRPr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lang="en" sz="1100">
                          <a:latin typeface="Calibri"/>
                          <a:ea typeface="Calibri"/>
                          <a:cs typeface="Calibri"/>
                          <a:sym typeface="Calibri"/>
                        </a:rPr>
                        <a:t>23/04/25</a:t>
                      </a:r>
                      <a:endParaRPr sz="1100">
                        <a:latin typeface="Calibri"/>
                        <a:ea typeface="Calibri"/>
                        <a:cs typeface="Calibri"/>
                        <a:sym typeface="Calibri"/>
                      </a:endParaRPr>
                    </a:p>
                    <a:p>
                      <a:pPr indent="0" lvl="0" marL="0" rtl="0" algn="ctr">
                        <a:spcBef>
                          <a:spcPts val="0"/>
                        </a:spcBef>
                        <a:spcAft>
                          <a:spcPts val="0"/>
                        </a:spcAft>
                        <a:buNone/>
                      </a:pPr>
                      <a:r>
                        <a:t/>
                      </a:r>
                      <a:endParaRPr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lang="en" sz="1100">
                          <a:latin typeface="Calibri"/>
                          <a:ea typeface="Calibri"/>
                          <a:cs typeface="Calibri"/>
                          <a:sym typeface="Calibri"/>
                        </a:rPr>
                        <a:t>25/04/25</a:t>
                      </a:r>
                      <a:endParaRPr sz="1100">
                        <a:latin typeface="Calibri"/>
                        <a:ea typeface="Calibri"/>
                        <a:cs typeface="Calibri"/>
                        <a:sym typeface="Calibri"/>
                      </a:endParaRPr>
                    </a:p>
                    <a:p>
                      <a:pPr indent="0" lvl="0" marL="0" rtl="0" algn="ctr">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graphicFrame>
        <p:nvGraphicFramePr>
          <p:cNvPr id="75" name="Google Shape;75;p16"/>
          <p:cNvGraphicFramePr/>
          <p:nvPr/>
        </p:nvGraphicFramePr>
        <p:xfrm>
          <a:off x="102475" y="1350575"/>
          <a:ext cx="3000000" cy="3000000"/>
        </p:xfrm>
        <a:graphic>
          <a:graphicData uri="http://schemas.openxmlformats.org/drawingml/2006/table">
            <a:tbl>
              <a:tblPr>
                <a:noFill/>
                <a:tableStyleId>{22548854-D022-4645-9D9C-07F2F4CAFF09}</a:tableStyleId>
              </a:tblPr>
              <a:tblGrid>
                <a:gridCol w="2606050"/>
                <a:gridCol w="2606050"/>
                <a:gridCol w="2606050"/>
              </a:tblGrid>
              <a:tr h="12700">
                <a:tc>
                  <a:txBody>
                    <a:bodyPr/>
                    <a:lstStyle/>
                    <a:p>
                      <a:pPr indent="0" lvl="0" marL="0" rtl="0" algn="ctr">
                        <a:spcBef>
                          <a:spcPts val="0"/>
                        </a:spcBef>
                        <a:spcAft>
                          <a:spcPts val="0"/>
                        </a:spcAft>
                        <a:buNone/>
                      </a:pPr>
                      <a:r>
                        <a:rPr b="1" lang="en" sz="1200">
                          <a:latin typeface="Calibri"/>
                          <a:ea typeface="Calibri"/>
                          <a:cs typeface="Calibri"/>
                          <a:sym typeface="Calibri"/>
                        </a:rPr>
                        <a:t>What are you working on?</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What did you achieve?</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What are the next steps?</a:t>
                      </a:r>
                      <a:endParaRPr b="1" sz="1200">
                        <a:latin typeface="Calibri"/>
                        <a:ea typeface="Calibri"/>
                        <a:cs typeface="Calibri"/>
                        <a:sym typeface="Calibri"/>
                      </a:endParaRPr>
                    </a:p>
                  </a:txBody>
                  <a:tcPr marT="63500" marB="63500" marR="63500" marL="63500">
                    <a:solidFill>
                      <a:srgbClr val="CFE2F3"/>
                    </a:solidFill>
                  </a:tcPr>
                </a:tc>
              </a:tr>
              <a:tr h="12700">
                <a:tc>
                  <a:txBody>
                    <a:bodyPr/>
                    <a:lstStyle/>
                    <a:p>
                      <a:pPr indent="0" lvl="0" marL="0" rtl="0" algn="l">
                        <a:spcBef>
                          <a:spcPts val="0"/>
                        </a:spcBef>
                        <a:spcAft>
                          <a:spcPts val="0"/>
                        </a:spcAft>
                        <a:buNone/>
                      </a:pPr>
                      <a:r>
                        <a:rPr lang="en" sz="1200">
                          <a:latin typeface="Calibri"/>
                          <a:ea typeface="Calibri"/>
                          <a:cs typeface="Calibri"/>
                          <a:sym typeface="Calibri"/>
                        </a:rPr>
                        <a:t>I am making a currency converter program that converts between USD, GBP and CAD. The default currency being NZD. It makes sure when calculating between these currencies it will correctly convert.</a:t>
                      </a:r>
                      <a:endParaRPr sz="12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en" sz="1200">
                          <a:latin typeface="Calibri"/>
                          <a:ea typeface="Calibri"/>
                          <a:cs typeface="Calibri"/>
                          <a:sym typeface="Calibri"/>
                        </a:rPr>
                        <a:t>I successfully added this component that provides the currency conversion rates based on what button you click starting from NZD to either USD, GBP and CAD. I also did ensure it rounded to two decimal places.</a:t>
                      </a:r>
                      <a:endParaRPr sz="12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en" sz="1200">
                          <a:latin typeface="Calibri"/>
                          <a:ea typeface="Calibri"/>
                          <a:cs typeface="Calibri"/>
                          <a:sym typeface="Calibri"/>
                        </a:rPr>
                        <a:t>Next step is to help with error handling by displaying a message such as “Enter a number more than / equal to 1.” So if the users enter a letter or a number under 1 it will display this message. A helpful message to display when the user makes an error instead of the program crashing or providing a wrong result.</a:t>
                      </a:r>
                      <a:endParaRPr sz="1200">
                        <a:latin typeface="Calibri"/>
                        <a:ea typeface="Calibri"/>
                        <a:cs typeface="Calibri"/>
                        <a:sym typeface="Calibri"/>
                      </a:endParaRPr>
                    </a:p>
                  </a:txBody>
                  <a:tcPr marT="63500" marB="63500" marR="63500" marL="63500"/>
                </a:tc>
              </a:tr>
              <a:tr h="279400">
                <a:tc gridSpan="3">
                  <a:txBody>
                    <a:bodyPr/>
                    <a:lstStyle/>
                    <a:p>
                      <a:pPr indent="0" lvl="0" marL="0" rtl="0" algn="l">
                        <a:spcBef>
                          <a:spcPts val="0"/>
                        </a:spcBef>
                        <a:spcAft>
                          <a:spcPts val="0"/>
                        </a:spcAft>
                        <a:buNone/>
                      </a:pPr>
                      <a:r>
                        <a:rPr b="1" lang="en" sz="1200">
                          <a:latin typeface="Calibri"/>
                          <a:ea typeface="Calibri"/>
                          <a:cs typeface="Calibri"/>
                          <a:sym typeface="Calibri"/>
                        </a:rPr>
                        <a:t>Evaluation - what worked well &amp; what did not?</a:t>
                      </a:r>
                      <a:endParaRPr sz="1200">
                        <a:solidFill>
                          <a:srgbClr val="2E75B5"/>
                        </a:solidFill>
                        <a:latin typeface="Calibri"/>
                        <a:ea typeface="Calibri"/>
                        <a:cs typeface="Calibri"/>
                        <a:sym typeface="Calibri"/>
                      </a:endParaRPr>
                    </a:p>
                  </a:txBody>
                  <a:tcPr marT="63500" marB="63500" marR="63500" marL="63500">
                    <a:solidFill>
                      <a:srgbClr val="CFE2F3"/>
                    </a:solidFill>
                  </a:tcPr>
                </a:tc>
                <a:tc hMerge="1"/>
                <a:tc hMerge="1"/>
              </a:tr>
              <a:tr h="279400">
                <a:tc gridSpan="3">
                  <a:txBody>
                    <a:bodyPr/>
                    <a:lstStyle/>
                    <a:p>
                      <a:pPr indent="0" lvl="0" marL="0" rtl="0" algn="l">
                        <a:spcBef>
                          <a:spcPts val="0"/>
                        </a:spcBef>
                        <a:spcAft>
                          <a:spcPts val="0"/>
                        </a:spcAft>
                        <a:buNone/>
                      </a:pPr>
                      <a:r>
                        <a:rPr lang="en" sz="1200">
                          <a:latin typeface="Calibri"/>
                          <a:ea typeface="Calibri"/>
                          <a:cs typeface="Calibri"/>
                          <a:sym typeface="Calibri"/>
                        </a:rPr>
                        <a:t>The currency conversion correctly converts from New Zealand Dollar to United State Dollar, Canadian Dollars and Great British Pounds. Accurately </a:t>
                      </a:r>
                      <a:r>
                        <a:rPr lang="en" sz="1200">
                          <a:latin typeface="Calibri"/>
                          <a:ea typeface="Calibri"/>
                          <a:cs typeface="Calibri"/>
                          <a:sym typeface="Calibri"/>
                        </a:rPr>
                        <a:t>convert</a:t>
                      </a:r>
                      <a:r>
                        <a:rPr lang="en" sz="1200">
                          <a:latin typeface="Calibri"/>
                          <a:ea typeface="Calibri"/>
                          <a:cs typeface="Calibri"/>
                          <a:sym typeface="Calibri"/>
                        </a:rPr>
                        <a:t> from each currency and rounds to two decimal places instead lots of digits. This currently doesn’t have good error handling, because if users enter letter it will crash and </a:t>
                      </a:r>
                      <a:r>
                        <a:rPr lang="en" sz="1200">
                          <a:latin typeface="Calibri"/>
                          <a:ea typeface="Calibri"/>
                          <a:cs typeface="Calibri"/>
                          <a:sym typeface="Calibri"/>
                        </a:rPr>
                        <a:t>won't</a:t>
                      </a:r>
                      <a:r>
                        <a:rPr lang="en" sz="1200">
                          <a:latin typeface="Calibri"/>
                          <a:ea typeface="Calibri"/>
                          <a:cs typeface="Calibri"/>
                          <a:sym typeface="Calibri"/>
                        </a:rPr>
                        <a:t> respond after. NExt step is to add this useful error message to prevent crashing.</a:t>
                      </a:r>
                      <a:endParaRPr sz="1200">
                        <a:latin typeface="Calibri"/>
                        <a:ea typeface="Calibri"/>
                        <a:cs typeface="Calibri"/>
                        <a:sym typeface="Calibri"/>
                      </a:endParaRPr>
                    </a:p>
                    <a:p>
                      <a:pPr indent="0" lvl="0" marL="0" rtl="0" algn="l">
                        <a:spcBef>
                          <a:spcPts val="0"/>
                        </a:spcBef>
                        <a:spcAft>
                          <a:spcPts val="0"/>
                        </a:spcAft>
                        <a:buNone/>
                      </a:pPr>
                      <a:r>
                        <a:t/>
                      </a:r>
                      <a:endParaRPr sz="1200">
                        <a:latin typeface="Calibri"/>
                        <a:ea typeface="Calibri"/>
                        <a:cs typeface="Calibri"/>
                        <a:sym typeface="Calibri"/>
                      </a:endParaRPr>
                    </a:p>
                  </a:txBody>
                  <a:tcPr marT="63500" marB="63500" marR="63500" marL="63500"/>
                </a:tc>
                <a:tc hMerge="1"/>
                <a:tc hMerge="1"/>
              </a:tr>
            </a:tbl>
          </a:graphicData>
        </a:graphic>
      </p:graphicFrame>
      <p:pic>
        <p:nvPicPr>
          <p:cNvPr id="76" name="Google Shape;76;p16"/>
          <p:cNvPicPr preferRelativeResize="0"/>
          <p:nvPr/>
        </p:nvPicPr>
        <p:blipFill>
          <a:blip r:embed="rId3">
            <a:alphaModFix/>
          </a:blip>
          <a:stretch>
            <a:fillRect/>
          </a:stretch>
        </p:blipFill>
        <p:spPr>
          <a:xfrm>
            <a:off x="6148875" y="140912"/>
            <a:ext cx="2371725" cy="120967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0" name="Shape 80"/>
        <p:cNvGrpSpPr/>
        <p:nvPr/>
      </p:nvGrpSpPr>
      <p:grpSpPr>
        <a:xfrm>
          <a:off x="0" y="0"/>
          <a:ext cx="0" cy="0"/>
          <a:chOff x="0" y="0"/>
          <a:chExt cx="0" cy="0"/>
        </a:xfrm>
      </p:grpSpPr>
      <p:sp>
        <p:nvSpPr>
          <p:cNvPr id="81" name="Google Shape;81;p17"/>
          <p:cNvSpPr txBox="1"/>
          <p:nvPr>
            <p:ph type="title"/>
          </p:nvPr>
        </p:nvSpPr>
        <p:spPr>
          <a:xfrm>
            <a:off x="311700" y="3682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Project Management - Sprint Tracking</a:t>
            </a:r>
            <a:endParaRPr/>
          </a:p>
        </p:txBody>
      </p:sp>
      <p:graphicFrame>
        <p:nvGraphicFramePr>
          <p:cNvPr id="82" name="Google Shape;82;p17"/>
          <p:cNvGraphicFramePr/>
          <p:nvPr/>
        </p:nvGraphicFramePr>
        <p:xfrm>
          <a:off x="311700" y="940950"/>
          <a:ext cx="3000000" cy="3000000"/>
        </p:xfrm>
        <a:graphic>
          <a:graphicData uri="http://schemas.openxmlformats.org/drawingml/2006/table">
            <a:tbl>
              <a:tblPr>
                <a:noFill/>
                <a:tableStyleId>{22548854-D022-4645-9D9C-07F2F4CAFF09}</a:tableStyleId>
              </a:tblPr>
              <a:tblGrid>
                <a:gridCol w="1857375"/>
                <a:gridCol w="1114425"/>
                <a:gridCol w="1485900"/>
                <a:gridCol w="1485900"/>
              </a:tblGrid>
              <a:tr h="12700">
                <a:tc>
                  <a:txBody>
                    <a:bodyPr/>
                    <a:lstStyle/>
                    <a:p>
                      <a:pPr indent="0" lvl="0" marL="0" rtl="0" algn="ctr">
                        <a:spcBef>
                          <a:spcPts val="0"/>
                        </a:spcBef>
                        <a:spcAft>
                          <a:spcPts val="0"/>
                        </a:spcAft>
                        <a:buNone/>
                      </a:pPr>
                      <a:r>
                        <a:rPr b="1" lang="en" sz="1200">
                          <a:latin typeface="Calibri"/>
                          <a:ea typeface="Calibri"/>
                          <a:cs typeface="Calibri"/>
                          <a:sym typeface="Calibri"/>
                        </a:rPr>
                        <a:t>Task</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Sprint Number</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Start Date</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End Date</a:t>
                      </a:r>
                      <a:endParaRPr b="1" sz="1200">
                        <a:latin typeface="Calibri"/>
                        <a:ea typeface="Calibri"/>
                        <a:cs typeface="Calibri"/>
                        <a:sym typeface="Calibri"/>
                      </a:endParaRPr>
                    </a:p>
                  </a:txBody>
                  <a:tcPr marT="63500" marB="63500" marR="63500" marL="63500">
                    <a:solidFill>
                      <a:srgbClr val="CFE2F3"/>
                    </a:solidFill>
                  </a:tcPr>
                </a:tc>
              </a:tr>
              <a:tr h="12700">
                <a:tc>
                  <a:txBody>
                    <a:bodyPr/>
                    <a:lstStyle/>
                    <a:p>
                      <a:pPr indent="0" lvl="0" marL="0" rtl="0" algn="ctr">
                        <a:spcBef>
                          <a:spcPts val="0"/>
                        </a:spcBef>
                        <a:spcAft>
                          <a:spcPts val="0"/>
                        </a:spcAft>
                        <a:buNone/>
                      </a:pPr>
                      <a:r>
                        <a:rPr lang="en" sz="1100">
                          <a:latin typeface="Calibri"/>
                          <a:ea typeface="Calibri"/>
                          <a:cs typeface="Calibri"/>
                          <a:sym typeface="Calibri"/>
                        </a:rPr>
                        <a:t>Check_currency(7 digit maximum)</a:t>
                      </a:r>
                      <a:endParaRPr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lang="en" sz="1100">
                          <a:latin typeface="Calibri"/>
                          <a:ea typeface="Calibri"/>
                          <a:cs typeface="Calibri"/>
                          <a:sym typeface="Calibri"/>
                        </a:rPr>
                        <a:t>2</a:t>
                      </a:r>
                      <a:endParaRPr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lang="en" sz="1100">
                          <a:latin typeface="Calibri"/>
                          <a:ea typeface="Calibri"/>
                          <a:cs typeface="Calibri"/>
                          <a:sym typeface="Calibri"/>
                        </a:rPr>
                        <a:t>12</a:t>
                      </a:r>
                      <a:r>
                        <a:rPr lang="en" sz="1100">
                          <a:latin typeface="Calibri"/>
                          <a:ea typeface="Calibri"/>
                          <a:cs typeface="Calibri"/>
                          <a:sym typeface="Calibri"/>
                        </a:rPr>
                        <a:t>/05/25</a:t>
                      </a:r>
                      <a:endParaRPr sz="1100">
                        <a:latin typeface="Calibri"/>
                        <a:ea typeface="Calibri"/>
                        <a:cs typeface="Calibri"/>
                        <a:sym typeface="Calibri"/>
                      </a:endParaRPr>
                    </a:p>
                    <a:p>
                      <a:pPr indent="0" lvl="0" marL="0" rtl="0" algn="ctr">
                        <a:spcBef>
                          <a:spcPts val="0"/>
                        </a:spcBef>
                        <a:spcAft>
                          <a:spcPts val="0"/>
                        </a:spcAft>
                        <a:buNone/>
                      </a:pPr>
                      <a:r>
                        <a:t/>
                      </a:r>
                      <a:endParaRPr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lang="en" sz="1100">
                          <a:latin typeface="Calibri"/>
                          <a:ea typeface="Calibri"/>
                          <a:cs typeface="Calibri"/>
                          <a:sym typeface="Calibri"/>
                        </a:rPr>
                        <a:t>14</a:t>
                      </a:r>
                      <a:r>
                        <a:rPr lang="en" sz="1100">
                          <a:latin typeface="Calibri"/>
                          <a:ea typeface="Calibri"/>
                          <a:cs typeface="Calibri"/>
                          <a:sym typeface="Calibri"/>
                        </a:rPr>
                        <a:t>/05/25</a:t>
                      </a:r>
                      <a:endParaRPr sz="1100">
                        <a:latin typeface="Calibri"/>
                        <a:ea typeface="Calibri"/>
                        <a:cs typeface="Calibri"/>
                        <a:sym typeface="Calibri"/>
                      </a:endParaRPr>
                    </a:p>
                    <a:p>
                      <a:pPr indent="0" lvl="0" marL="0" rtl="0" algn="ctr">
                        <a:spcBef>
                          <a:spcPts val="0"/>
                        </a:spcBef>
                        <a:spcAft>
                          <a:spcPts val="0"/>
                        </a:spcAft>
                        <a:buNone/>
                      </a:pPr>
                      <a:r>
                        <a:t/>
                      </a:r>
                      <a:endParaRPr sz="1100">
                        <a:latin typeface="Calibri"/>
                        <a:ea typeface="Calibri"/>
                        <a:cs typeface="Calibri"/>
                        <a:sym typeface="Calibri"/>
                      </a:endParaRPr>
                    </a:p>
                  </a:txBody>
                  <a:tcPr marT="63500" marB="63500" marR="63500" marL="63500"/>
                </a:tc>
              </a:tr>
            </a:tbl>
          </a:graphicData>
        </a:graphic>
      </p:graphicFrame>
      <p:graphicFrame>
        <p:nvGraphicFramePr>
          <p:cNvPr id="83" name="Google Shape;83;p17"/>
          <p:cNvGraphicFramePr/>
          <p:nvPr/>
        </p:nvGraphicFramePr>
        <p:xfrm>
          <a:off x="311700" y="1718825"/>
          <a:ext cx="3000000" cy="3000000"/>
        </p:xfrm>
        <a:graphic>
          <a:graphicData uri="http://schemas.openxmlformats.org/drawingml/2006/table">
            <a:tbl>
              <a:tblPr>
                <a:noFill/>
                <a:tableStyleId>{22548854-D022-4645-9D9C-07F2F4CAFF09}</a:tableStyleId>
              </a:tblPr>
              <a:tblGrid>
                <a:gridCol w="2840200"/>
                <a:gridCol w="2840200"/>
                <a:gridCol w="2840200"/>
              </a:tblGrid>
              <a:tr h="12700">
                <a:tc>
                  <a:txBody>
                    <a:bodyPr/>
                    <a:lstStyle/>
                    <a:p>
                      <a:pPr indent="0" lvl="0" marL="0" rtl="0" algn="ctr">
                        <a:spcBef>
                          <a:spcPts val="0"/>
                        </a:spcBef>
                        <a:spcAft>
                          <a:spcPts val="0"/>
                        </a:spcAft>
                        <a:buNone/>
                      </a:pPr>
                      <a:r>
                        <a:rPr b="1" lang="en" sz="1200">
                          <a:latin typeface="Calibri"/>
                          <a:ea typeface="Calibri"/>
                          <a:cs typeface="Calibri"/>
                          <a:sym typeface="Calibri"/>
                        </a:rPr>
                        <a:t>What are you working on?</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What did you achieve?</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What are the next steps?</a:t>
                      </a:r>
                      <a:endParaRPr b="1" sz="1200">
                        <a:latin typeface="Calibri"/>
                        <a:ea typeface="Calibri"/>
                        <a:cs typeface="Calibri"/>
                        <a:sym typeface="Calibri"/>
                      </a:endParaRPr>
                    </a:p>
                  </a:txBody>
                  <a:tcPr marT="63500" marB="63500" marR="63500" marL="63500">
                    <a:solidFill>
                      <a:srgbClr val="CFE2F3"/>
                    </a:solidFill>
                  </a:tcPr>
                </a:tc>
              </a:tr>
              <a:tr h="12700">
                <a:tc>
                  <a:txBody>
                    <a:bodyPr/>
                    <a:lstStyle/>
                    <a:p>
                      <a:pPr indent="0" lvl="0" marL="0" rtl="0" algn="l">
                        <a:spcBef>
                          <a:spcPts val="0"/>
                        </a:spcBef>
                        <a:spcAft>
                          <a:spcPts val="0"/>
                        </a:spcAft>
                        <a:buClr>
                          <a:schemeClr val="dk1"/>
                        </a:buClr>
                        <a:buSzPts val="1100"/>
                        <a:buFont typeface="Arial"/>
                        <a:buNone/>
                      </a:pPr>
                      <a:r>
                        <a:rPr lang="en" sz="1200">
                          <a:solidFill>
                            <a:schemeClr val="dk1"/>
                          </a:solidFill>
                          <a:latin typeface="Calibri"/>
                          <a:ea typeface="Calibri"/>
                          <a:cs typeface="Calibri"/>
                          <a:sym typeface="Calibri"/>
                        </a:rPr>
                        <a:t>Ensuring the user can only enter 7 digits to convert. If over 7 digits the currency box will be cleared, and the user can enter digits again. Also display a message saying “Too many digits, limit is 7.” Makes sure the user doesn’t convert a unrealistic amount.</a:t>
                      </a:r>
                      <a:endParaRPr sz="1200">
                        <a:latin typeface="Calibri"/>
                        <a:ea typeface="Calibri"/>
                        <a:cs typeface="Calibri"/>
                        <a:sym typeface="Calibri"/>
                      </a:endParaRPr>
                    </a:p>
                    <a:p>
                      <a:pPr indent="0" lvl="0" marL="0" rtl="0" algn="l">
                        <a:spcBef>
                          <a:spcPts val="0"/>
                        </a:spcBef>
                        <a:spcAft>
                          <a:spcPts val="0"/>
                        </a:spcAft>
                        <a:buNone/>
                      </a:pPr>
                      <a:r>
                        <a:t/>
                      </a:r>
                      <a:endParaRPr sz="1200">
                        <a:latin typeface="Calibri"/>
                        <a:ea typeface="Calibri"/>
                        <a:cs typeface="Calibri"/>
                        <a:sym typeface="Calibri"/>
                      </a:endParaRPr>
                    </a:p>
                    <a:p>
                      <a:pPr indent="0" lvl="0" marL="0" rtl="0" algn="l">
                        <a:spcBef>
                          <a:spcPts val="0"/>
                        </a:spcBef>
                        <a:spcAft>
                          <a:spcPts val="0"/>
                        </a:spcAft>
                        <a:buNone/>
                      </a:pPr>
                      <a:r>
                        <a:t/>
                      </a:r>
                      <a:endParaRPr sz="1200">
                        <a:latin typeface="Calibri"/>
                        <a:ea typeface="Calibri"/>
                        <a:cs typeface="Calibri"/>
                        <a:sym typeface="Calibri"/>
                      </a:endParaRPr>
                    </a:p>
                    <a:p>
                      <a:pPr indent="0" lvl="0" marL="0" rtl="0" algn="l">
                        <a:spcBef>
                          <a:spcPts val="0"/>
                        </a:spcBef>
                        <a:spcAft>
                          <a:spcPts val="0"/>
                        </a:spcAft>
                        <a:buNone/>
                      </a:pPr>
                      <a:r>
                        <a:t/>
                      </a:r>
                      <a:endParaRPr sz="12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en" sz="1200">
                          <a:latin typeface="Calibri"/>
                          <a:ea typeface="Calibri"/>
                          <a:cs typeface="Calibri"/>
                          <a:sym typeface="Calibri"/>
                        </a:rPr>
                        <a:t>I </a:t>
                      </a:r>
                      <a:r>
                        <a:rPr lang="en" sz="1200">
                          <a:latin typeface="Calibri"/>
                          <a:ea typeface="Calibri"/>
                          <a:cs typeface="Calibri"/>
                          <a:sym typeface="Calibri"/>
                        </a:rPr>
                        <a:t>achieved</a:t>
                      </a:r>
                      <a:r>
                        <a:rPr lang="en" sz="1200">
                          <a:latin typeface="Calibri"/>
                          <a:ea typeface="Calibri"/>
                          <a:cs typeface="Calibri"/>
                          <a:sym typeface="Calibri"/>
                        </a:rPr>
                        <a:t> this so when the user enters 7 digits or more it displays a error message saying </a:t>
                      </a:r>
                      <a:r>
                        <a:rPr lang="en" sz="1200">
                          <a:solidFill>
                            <a:schemeClr val="dk1"/>
                          </a:solidFill>
                          <a:latin typeface="Calibri"/>
                          <a:ea typeface="Calibri"/>
                          <a:cs typeface="Calibri"/>
                          <a:sym typeface="Calibri"/>
                        </a:rPr>
                        <a:t> “Too many digits, limit is 7.” Then it clears the input box and the user can enter the correct amount of digits.</a:t>
                      </a:r>
                      <a:endParaRPr sz="12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en" sz="1200">
                          <a:latin typeface="Calibri"/>
                          <a:ea typeface="Calibri"/>
                          <a:cs typeface="Calibri"/>
                          <a:sym typeface="Calibri"/>
                        </a:rPr>
                        <a:t>Aesthetically changing the error message by adding a red </a:t>
                      </a:r>
                      <a:r>
                        <a:rPr lang="en" sz="1200">
                          <a:latin typeface="Calibri"/>
                          <a:ea typeface="Calibri"/>
                          <a:cs typeface="Calibri"/>
                          <a:sym typeface="Calibri"/>
                        </a:rPr>
                        <a:t>coloured</a:t>
                      </a:r>
                      <a:r>
                        <a:rPr lang="en" sz="1200">
                          <a:latin typeface="Calibri"/>
                          <a:ea typeface="Calibri"/>
                          <a:cs typeface="Calibri"/>
                          <a:sym typeface="Calibri"/>
                        </a:rPr>
                        <a:t> </a:t>
                      </a:r>
                      <a:r>
                        <a:rPr lang="en" sz="1200">
                          <a:latin typeface="Calibri"/>
                          <a:ea typeface="Calibri"/>
                          <a:cs typeface="Calibri"/>
                          <a:sym typeface="Calibri"/>
                        </a:rPr>
                        <a:t>background</a:t>
                      </a:r>
                      <a:r>
                        <a:rPr lang="en" sz="1200">
                          <a:latin typeface="Calibri"/>
                          <a:ea typeface="Calibri"/>
                          <a:cs typeface="Calibri"/>
                          <a:sym typeface="Calibri"/>
                        </a:rPr>
                        <a:t> in the currency input box when digits inputted is over 7. More visually appealing. Resembling the idea of an error, helps the user to realise the mistake.</a:t>
                      </a:r>
                      <a:endParaRPr sz="1200">
                        <a:latin typeface="Calibri"/>
                        <a:ea typeface="Calibri"/>
                        <a:cs typeface="Calibri"/>
                        <a:sym typeface="Calibri"/>
                      </a:endParaRPr>
                    </a:p>
                  </a:txBody>
                  <a:tcPr marT="63500" marB="63500" marR="63500" marL="63500"/>
                </a:tc>
              </a:tr>
              <a:tr h="279400">
                <a:tc gridSpan="3">
                  <a:txBody>
                    <a:bodyPr/>
                    <a:lstStyle/>
                    <a:p>
                      <a:pPr indent="0" lvl="0" marL="0" rtl="0" algn="l">
                        <a:spcBef>
                          <a:spcPts val="0"/>
                        </a:spcBef>
                        <a:spcAft>
                          <a:spcPts val="0"/>
                        </a:spcAft>
                        <a:buNone/>
                      </a:pPr>
                      <a:r>
                        <a:rPr b="1" lang="en" sz="1200">
                          <a:latin typeface="Calibri"/>
                          <a:ea typeface="Calibri"/>
                          <a:cs typeface="Calibri"/>
                          <a:sym typeface="Calibri"/>
                        </a:rPr>
                        <a:t>Evaluation - what worked well &amp; what did not?</a:t>
                      </a:r>
                      <a:endParaRPr sz="1200">
                        <a:solidFill>
                          <a:srgbClr val="2E75B5"/>
                        </a:solidFill>
                        <a:latin typeface="Calibri"/>
                        <a:ea typeface="Calibri"/>
                        <a:cs typeface="Calibri"/>
                        <a:sym typeface="Calibri"/>
                      </a:endParaRPr>
                    </a:p>
                  </a:txBody>
                  <a:tcPr marT="63500" marB="63500" marR="63500" marL="63500">
                    <a:solidFill>
                      <a:srgbClr val="CFE2F3"/>
                    </a:solidFill>
                  </a:tcPr>
                </a:tc>
                <a:tc hMerge="1"/>
                <a:tc hMerge="1"/>
              </a:tr>
              <a:tr h="279400">
                <a:tc gridSpan="3">
                  <a:txBody>
                    <a:bodyPr/>
                    <a:lstStyle/>
                    <a:p>
                      <a:pPr indent="0" lvl="0" marL="0" rtl="0" algn="l">
                        <a:spcBef>
                          <a:spcPts val="0"/>
                        </a:spcBef>
                        <a:spcAft>
                          <a:spcPts val="0"/>
                        </a:spcAft>
                        <a:buNone/>
                      </a:pPr>
                      <a:r>
                        <a:rPr lang="en" sz="1200">
                          <a:latin typeface="Calibri"/>
                          <a:ea typeface="Calibri"/>
                          <a:cs typeface="Calibri"/>
                          <a:sym typeface="Calibri"/>
                        </a:rPr>
                        <a:t>Adding a 7 digit maximum component allowed the program to look less cluttered and make it more realistic. When the 7 digit feature wasn’t added it made it so you could enter any amount so when you converted it would stretch the programs window with </a:t>
                      </a:r>
                      <a:r>
                        <a:rPr lang="en" sz="1200">
                          <a:latin typeface="Calibri"/>
                          <a:ea typeface="Calibri"/>
                          <a:cs typeface="Calibri"/>
                          <a:sym typeface="Calibri"/>
                        </a:rPr>
                        <a:t>a lot</a:t>
                      </a:r>
                      <a:r>
                        <a:rPr lang="en" sz="1200">
                          <a:latin typeface="Calibri"/>
                          <a:ea typeface="Calibri"/>
                          <a:cs typeface="Calibri"/>
                          <a:sym typeface="Calibri"/>
                        </a:rPr>
                        <a:t> of numbers. Being very hard to read. 7 </a:t>
                      </a:r>
                      <a:r>
                        <a:rPr lang="en" sz="1200">
                          <a:latin typeface="Calibri"/>
                          <a:ea typeface="Calibri"/>
                          <a:cs typeface="Calibri"/>
                          <a:sym typeface="Calibri"/>
                        </a:rPr>
                        <a:t>digit currency</a:t>
                      </a:r>
                      <a:r>
                        <a:rPr lang="en" sz="1200">
                          <a:latin typeface="Calibri"/>
                          <a:ea typeface="Calibri"/>
                          <a:cs typeface="Calibri"/>
                          <a:sym typeface="Calibri"/>
                        </a:rPr>
                        <a:t> helped with the realistic amount you can convert. As people most likely </a:t>
                      </a:r>
                      <a:r>
                        <a:rPr lang="en" sz="1200">
                          <a:latin typeface="Calibri"/>
                          <a:ea typeface="Calibri"/>
                          <a:cs typeface="Calibri"/>
                          <a:sym typeface="Calibri"/>
                        </a:rPr>
                        <a:t>won't</a:t>
                      </a:r>
                      <a:r>
                        <a:rPr lang="en" sz="1200">
                          <a:latin typeface="Calibri"/>
                          <a:ea typeface="Calibri"/>
                          <a:cs typeface="Calibri"/>
                          <a:sym typeface="Calibri"/>
                        </a:rPr>
                        <a:t> be converting billions. The message was a basic black text, not looking very visually appealing. As a user you would not recognise the error. My next step is adding a red background when inputting over the maximum digits, it would help the user recognise the issue.</a:t>
                      </a:r>
                      <a:endParaRPr sz="1200">
                        <a:latin typeface="Calibri"/>
                        <a:ea typeface="Calibri"/>
                        <a:cs typeface="Calibri"/>
                        <a:sym typeface="Calibri"/>
                      </a:endParaRPr>
                    </a:p>
                    <a:p>
                      <a:pPr indent="0" lvl="0" marL="0" rtl="0" algn="l">
                        <a:spcBef>
                          <a:spcPts val="0"/>
                        </a:spcBef>
                        <a:spcAft>
                          <a:spcPts val="0"/>
                        </a:spcAft>
                        <a:buNone/>
                      </a:pPr>
                      <a:r>
                        <a:t/>
                      </a:r>
                      <a:endParaRPr sz="1200">
                        <a:latin typeface="Calibri"/>
                        <a:ea typeface="Calibri"/>
                        <a:cs typeface="Calibri"/>
                        <a:sym typeface="Calibri"/>
                      </a:endParaRPr>
                    </a:p>
                  </a:txBody>
                  <a:tcPr marT="63500" marB="63500" marR="63500" marL="63500"/>
                </a:tc>
                <a:tc hMerge="1"/>
                <a:tc hMerge="1"/>
              </a:tr>
            </a:tbl>
          </a:graphicData>
        </a:graphic>
      </p:graphicFrame>
      <p:pic>
        <p:nvPicPr>
          <p:cNvPr id="84" name="Google Shape;84;p17"/>
          <p:cNvPicPr preferRelativeResize="0"/>
          <p:nvPr/>
        </p:nvPicPr>
        <p:blipFill>
          <a:blip r:embed="rId3">
            <a:alphaModFix/>
          </a:blip>
          <a:stretch>
            <a:fillRect/>
          </a:stretch>
        </p:blipFill>
        <p:spPr>
          <a:xfrm>
            <a:off x="6289925" y="0"/>
            <a:ext cx="2854075" cy="10588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8"/>
          <p:cNvSpPr txBox="1"/>
          <p:nvPr>
            <p:ph type="title"/>
          </p:nvPr>
        </p:nvSpPr>
        <p:spPr>
          <a:xfrm>
            <a:off x="311700" y="368250"/>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Project Management - Sprint Tracking</a:t>
            </a:r>
            <a:endParaRPr/>
          </a:p>
        </p:txBody>
      </p:sp>
      <p:graphicFrame>
        <p:nvGraphicFramePr>
          <p:cNvPr id="90" name="Google Shape;90;p18"/>
          <p:cNvGraphicFramePr/>
          <p:nvPr/>
        </p:nvGraphicFramePr>
        <p:xfrm>
          <a:off x="311700" y="940950"/>
          <a:ext cx="3000000" cy="3000000"/>
        </p:xfrm>
        <a:graphic>
          <a:graphicData uri="http://schemas.openxmlformats.org/drawingml/2006/table">
            <a:tbl>
              <a:tblPr>
                <a:noFill/>
                <a:tableStyleId>{22548854-D022-4645-9D9C-07F2F4CAFF09}</a:tableStyleId>
              </a:tblPr>
              <a:tblGrid>
                <a:gridCol w="1857375"/>
                <a:gridCol w="1114425"/>
                <a:gridCol w="1485900"/>
                <a:gridCol w="1485900"/>
              </a:tblGrid>
              <a:tr h="12700">
                <a:tc>
                  <a:txBody>
                    <a:bodyPr/>
                    <a:lstStyle/>
                    <a:p>
                      <a:pPr indent="0" lvl="0" marL="0" rtl="0" algn="ctr">
                        <a:spcBef>
                          <a:spcPts val="0"/>
                        </a:spcBef>
                        <a:spcAft>
                          <a:spcPts val="0"/>
                        </a:spcAft>
                        <a:buNone/>
                      </a:pPr>
                      <a:r>
                        <a:rPr b="1" lang="en" sz="1200">
                          <a:latin typeface="Calibri"/>
                          <a:ea typeface="Calibri"/>
                          <a:cs typeface="Calibri"/>
                          <a:sym typeface="Calibri"/>
                        </a:rPr>
                        <a:t>Task</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Sprint Number</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Start Date</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End Date</a:t>
                      </a:r>
                      <a:endParaRPr b="1" sz="1200">
                        <a:latin typeface="Calibri"/>
                        <a:ea typeface="Calibri"/>
                        <a:cs typeface="Calibri"/>
                        <a:sym typeface="Calibri"/>
                      </a:endParaRPr>
                    </a:p>
                  </a:txBody>
                  <a:tcPr marT="63500" marB="63500" marR="63500" marL="63500">
                    <a:solidFill>
                      <a:srgbClr val="CFE2F3"/>
                    </a:solidFill>
                  </a:tcPr>
                </a:tc>
              </a:tr>
              <a:tr h="12700">
                <a:tc>
                  <a:txBody>
                    <a:bodyPr/>
                    <a:lstStyle/>
                    <a:p>
                      <a:pPr indent="0" lvl="0" marL="0" rtl="0" algn="ctr">
                        <a:spcBef>
                          <a:spcPts val="0"/>
                        </a:spcBef>
                        <a:spcAft>
                          <a:spcPts val="0"/>
                        </a:spcAft>
                        <a:buNone/>
                      </a:pPr>
                      <a:r>
                        <a:rPr lang="en" sz="1100">
                          <a:latin typeface="Calibri"/>
                          <a:ea typeface="Calibri"/>
                          <a:cs typeface="Calibri"/>
                          <a:sym typeface="Calibri"/>
                        </a:rPr>
                        <a:t>Third currency button</a:t>
                      </a:r>
                      <a:endParaRPr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lang="en" sz="1100">
                          <a:latin typeface="Calibri"/>
                          <a:ea typeface="Calibri"/>
                          <a:cs typeface="Calibri"/>
                          <a:sym typeface="Calibri"/>
                        </a:rPr>
                        <a:t>3</a:t>
                      </a:r>
                      <a:endParaRPr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lang="en" sz="1100">
                          <a:latin typeface="Calibri"/>
                          <a:ea typeface="Calibri"/>
                          <a:cs typeface="Calibri"/>
                          <a:sym typeface="Calibri"/>
                        </a:rPr>
                        <a:t>15/05/25</a:t>
                      </a:r>
                      <a:endParaRPr sz="1100">
                        <a:latin typeface="Calibri"/>
                        <a:ea typeface="Calibri"/>
                        <a:cs typeface="Calibri"/>
                        <a:sym typeface="Calibri"/>
                      </a:endParaRPr>
                    </a:p>
                  </a:txBody>
                  <a:tcPr marT="63500" marB="63500" marR="63500" marL="63500"/>
                </a:tc>
                <a:tc>
                  <a:txBody>
                    <a:bodyPr/>
                    <a:lstStyle/>
                    <a:p>
                      <a:pPr indent="0" lvl="0" marL="0" rtl="0" algn="ctr">
                        <a:spcBef>
                          <a:spcPts val="0"/>
                        </a:spcBef>
                        <a:spcAft>
                          <a:spcPts val="0"/>
                        </a:spcAft>
                        <a:buNone/>
                      </a:pPr>
                      <a:r>
                        <a:rPr lang="en" sz="1100">
                          <a:latin typeface="Calibri"/>
                          <a:ea typeface="Calibri"/>
                          <a:cs typeface="Calibri"/>
                          <a:sym typeface="Calibri"/>
                        </a:rPr>
                        <a:t>23/3/25</a:t>
                      </a:r>
                      <a:endParaRPr sz="1100">
                        <a:latin typeface="Calibri"/>
                        <a:ea typeface="Calibri"/>
                        <a:cs typeface="Calibri"/>
                        <a:sym typeface="Calibri"/>
                      </a:endParaRPr>
                    </a:p>
                  </a:txBody>
                  <a:tcPr marT="63500" marB="63500" marR="63500" marL="63500"/>
                </a:tc>
              </a:tr>
            </a:tbl>
          </a:graphicData>
        </a:graphic>
      </p:graphicFrame>
      <p:graphicFrame>
        <p:nvGraphicFramePr>
          <p:cNvPr id="91" name="Google Shape;91;p18"/>
          <p:cNvGraphicFramePr/>
          <p:nvPr/>
        </p:nvGraphicFramePr>
        <p:xfrm>
          <a:off x="311700" y="1547375"/>
          <a:ext cx="3000000" cy="3000000"/>
        </p:xfrm>
        <a:graphic>
          <a:graphicData uri="http://schemas.openxmlformats.org/drawingml/2006/table">
            <a:tbl>
              <a:tblPr>
                <a:noFill/>
                <a:tableStyleId>{22548854-D022-4645-9D9C-07F2F4CAFF09}</a:tableStyleId>
              </a:tblPr>
              <a:tblGrid>
                <a:gridCol w="1981200"/>
                <a:gridCol w="1981200"/>
                <a:gridCol w="1981200"/>
              </a:tblGrid>
              <a:tr h="12700">
                <a:tc>
                  <a:txBody>
                    <a:bodyPr/>
                    <a:lstStyle/>
                    <a:p>
                      <a:pPr indent="0" lvl="0" marL="0" rtl="0" algn="ctr">
                        <a:spcBef>
                          <a:spcPts val="0"/>
                        </a:spcBef>
                        <a:spcAft>
                          <a:spcPts val="0"/>
                        </a:spcAft>
                        <a:buNone/>
                      </a:pPr>
                      <a:r>
                        <a:rPr b="1" lang="en" sz="1200">
                          <a:latin typeface="Calibri"/>
                          <a:ea typeface="Calibri"/>
                          <a:cs typeface="Calibri"/>
                          <a:sym typeface="Calibri"/>
                        </a:rPr>
                        <a:t>What are you working on?</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What did you achieve?</a:t>
                      </a:r>
                      <a:endParaRPr b="1" sz="1200">
                        <a:latin typeface="Calibri"/>
                        <a:ea typeface="Calibri"/>
                        <a:cs typeface="Calibri"/>
                        <a:sym typeface="Calibri"/>
                      </a:endParaRPr>
                    </a:p>
                  </a:txBody>
                  <a:tcPr marT="63500" marB="63500" marR="63500" marL="63500">
                    <a:solidFill>
                      <a:srgbClr val="CFE2F3"/>
                    </a:solidFill>
                  </a:tcPr>
                </a:tc>
                <a:tc>
                  <a:txBody>
                    <a:bodyPr/>
                    <a:lstStyle/>
                    <a:p>
                      <a:pPr indent="0" lvl="0" marL="0" rtl="0" algn="ctr">
                        <a:spcBef>
                          <a:spcPts val="0"/>
                        </a:spcBef>
                        <a:spcAft>
                          <a:spcPts val="0"/>
                        </a:spcAft>
                        <a:buNone/>
                      </a:pPr>
                      <a:r>
                        <a:rPr b="1" lang="en" sz="1200">
                          <a:latin typeface="Calibri"/>
                          <a:ea typeface="Calibri"/>
                          <a:cs typeface="Calibri"/>
                          <a:sym typeface="Calibri"/>
                        </a:rPr>
                        <a:t>What are the next steps?</a:t>
                      </a:r>
                      <a:endParaRPr b="1" sz="1200">
                        <a:latin typeface="Calibri"/>
                        <a:ea typeface="Calibri"/>
                        <a:cs typeface="Calibri"/>
                        <a:sym typeface="Calibri"/>
                      </a:endParaRPr>
                    </a:p>
                  </a:txBody>
                  <a:tcPr marT="63500" marB="63500" marR="63500" marL="63500">
                    <a:solidFill>
                      <a:srgbClr val="CFE2F3"/>
                    </a:solidFill>
                  </a:tcPr>
                </a:tc>
              </a:tr>
              <a:tr h="12700">
                <a:tc>
                  <a:txBody>
                    <a:bodyPr/>
                    <a:lstStyle/>
                    <a:p>
                      <a:pPr indent="0" lvl="0" marL="0" rtl="0" algn="l">
                        <a:spcBef>
                          <a:spcPts val="0"/>
                        </a:spcBef>
                        <a:spcAft>
                          <a:spcPts val="0"/>
                        </a:spcAft>
                        <a:buNone/>
                      </a:pPr>
                      <a:r>
                        <a:rPr lang="en" sz="1200">
                          <a:latin typeface="Calibri"/>
                          <a:ea typeface="Calibri"/>
                          <a:cs typeface="Calibri"/>
                          <a:sym typeface="Calibri"/>
                        </a:rPr>
                        <a:t>Implementing another currency such as GBP(Great British Pound). Allowing the users to calculate now from NZD to USD, CAD and GBP. Having to update the conversion rounding.</a:t>
                      </a:r>
                      <a:endParaRPr sz="1200">
                        <a:latin typeface="Calibri"/>
                        <a:ea typeface="Calibri"/>
                        <a:cs typeface="Calibri"/>
                        <a:sym typeface="Calibri"/>
                      </a:endParaRPr>
                    </a:p>
                    <a:p>
                      <a:pPr indent="0" lvl="0" marL="0" rtl="0" algn="l">
                        <a:spcBef>
                          <a:spcPts val="0"/>
                        </a:spcBef>
                        <a:spcAft>
                          <a:spcPts val="0"/>
                        </a:spcAft>
                        <a:buNone/>
                      </a:pPr>
                      <a:r>
                        <a:t/>
                      </a:r>
                      <a:endParaRPr sz="1200">
                        <a:latin typeface="Calibri"/>
                        <a:ea typeface="Calibri"/>
                        <a:cs typeface="Calibri"/>
                        <a:sym typeface="Calibri"/>
                      </a:endParaRPr>
                    </a:p>
                    <a:p>
                      <a:pPr indent="0" lvl="0" marL="0" rtl="0" algn="l">
                        <a:spcBef>
                          <a:spcPts val="0"/>
                        </a:spcBef>
                        <a:spcAft>
                          <a:spcPts val="0"/>
                        </a:spcAft>
                        <a:buNone/>
                      </a:pPr>
                      <a:r>
                        <a:t/>
                      </a:r>
                      <a:endParaRPr sz="1200">
                        <a:latin typeface="Calibri"/>
                        <a:ea typeface="Calibri"/>
                        <a:cs typeface="Calibri"/>
                        <a:sym typeface="Calibri"/>
                      </a:endParaRPr>
                    </a:p>
                    <a:p>
                      <a:pPr indent="0" lvl="0" marL="0" rtl="0" algn="l">
                        <a:spcBef>
                          <a:spcPts val="0"/>
                        </a:spcBef>
                        <a:spcAft>
                          <a:spcPts val="0"/>
                        </a:spcAft>
                        <a:buNone/>
                      </a:pPr>
                      <a:r>
                        <a:t/>
                      </a:r>
                      <a:endParaRPr sz="12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en" sz="1200">
                          <a:latin typeface="Calibri"/>
                          <a:ea typeface="Calibri"/>
                          <a:cs typeface="Calibri"/>
                          <a:sym typeface="Calibri"/>
                        </a:rPr>
                        <a:t>I managed to add the third currency, now the users can choose to convert from NZD to either USD, CAD and GBP.</a:t>
                      </a:r>
                      <a:endParaRPr sz="1200">
                        <a:latin typeface="Calibri"/>
                        <a:ea typeface="Calibri"/>
                        <a:cs typeface="Calibri"/>
                        <a:sym typeface="Calibri"/>
                      </a:endParaRPr>
                    </a:p>
                    <a:p>
                      <a:pPr indent="0" lvl="0" marL="0" rtl="0" algn="l">
                        <a:spcBef>
                          <a:spcPts val="0"/>
                        </a:spcBef>
                        <a:spcAft>
                          <a:spcPts val="0"/>
                        </a:spcAft>
                        <a:buNone/>
                      </a:pPr>
                      <a:r>
                        <a:rPr lang="en" sz="1200">
                          <a:latin typeface="Calibri"/>
                          <a:ea typeface="Calibri"/>
                          <a:cs typeface="Calibri"/>
                          <a:sym typeface="Calibri"/>
                        </a:rPr>
                        <a:t>Adding Great </a:t>
                      </a:r>
                      <a:r>
                        <a:rPr lang="en" sz="1200">
                          <a:latin typeface="Calibri"/>
                          <a:ea typeface="Calibri"/>
                          <a:cs typeface="Calibri"/>
                          <a:sym typeface="Calibri"/>
                        </a:rPr>
                        <a:t>British</a:t>
                      </a:r>
                      <a:r>
                        <a:rPr lang="en" sz="1200">
                          <a:latin typeface="Calibri"/>
                          <a:ea typeface="Calibri"/>
                          <a:cs typeface="Calibri"/>
                          <a:sym typeface="Calibri"/>
                        </a:rPr>
                        <a:t> Pound added more variety. Updated the conversion rounding to the calculation of the time Great British Pound is.</a:t>
                      </a:r>
                      <a:endParaRPr sz="1200">
                        <a:latin typeface="Calibri"/>
                        <a:ea typeface="Calibri"/>
                        <a:cs typeface="Calibri"/>
                        <a:sym typeface="Calibri"/>
                      </a:endParaRPr>
                    </a:p>
                  </a:txBody>
                  <a:tcPr marT="63500" marB="63500" marR="63500" marL="63500"/>
                </a:tc>
                <a:tc>
                  <a:txBody>
                    <a:bodyPr/>
                    <a:lstStyle/>
                    <a:p>
                      <a:pPr indent="0" lvl="0" marL="0" rtl="0" algn="l">
                        <a:spcBef>
                          <a:spcPts val="0"/>
                        </a:spcBef>
                        <a:spcAft>
                          <a:spcPts val="0"/>
                        </a:spcAft>
                        <a:buNone/>
                      </a:pPr>
                      <a:r>
                        <a:rPr lang="en" sz="1200">
                          <a:latin typeface="Calibri"/>
                          <a:ea typeface="Calibri"/>
                          <a:cs typeface="Calibri"/>
                          <a:sym typeface="Calibri"/>
                        </a:rPr>
                        <a:t>Changing the aesthetic appearance of all three buttons, as it off centers the two buttons below it. Having to create a new grid and center the buttons below. The buttons below being Help / Info and History / Export.</a:t>
                      </a:r>
                      <a:endParaRPr sz="1200">
                        <a:latin typeface="Calibri"/>
                        <a:ea typeface="Calibri"/>
                        <a:cs typeface="Calibri"/>
                        <a:sym typeface="Calibri"/>
                      </a:endParaRPr>
                    </a:p>
                  </a:txBody>
                  <a:tcPr marT="63500" marB="63500" marR="63500" marL="63500"/>
                </a:tc>
              </a:tr>
              <a:tr h="279400">
                <a:tc gridSpan="3">
                  <a:txBody>
                    <a:bodyPr/>
                    <a:lstStyle/>
                    <a:p>
                      <a:pPr indent="0" lvl="0" marL="0" rtl="0" algn="l">
                        <a:spcBef>
                          <a:spcPts val="0"/>
                        </a:spcBef>
                        <a:spcAft>
                          <a:spcPts val="0"/>
                        </a:spcAft>
                        <a:buNone/>
                      </a:pPr>
                      <a:r>
                        <a:rPr b="1" lang="en" sz="1200">
                          <a:latin typeface="Calibri"/>
                          <a:ea typeface="Calibri"/>
                          <a:cs typeface="Calibri"/>
                          <a:sym typeface="Calibri"/>
                        </a:rPr>
                        <a:t>Evaluation - what worked well &amp; what did not?</a:t>
                      </a:r>
                      <a:endParaRPr sz="1200">
                        <a:solidFill>
                          <a:srgbClr val="2E75B5"/>
                        </a:solidFill>
                        <a:latin typeface="Calibri"/>
                        <a:ea typeface="Calibri"/>
                        <a:cs typeface="Calibri"/>
                        <a:sym typeface="Calibri"/>
                      </a:endParaRPr>
                    </a:p>
                  </a:txBody>
                  <a:tcPr marT="63500" marB="63500" marR="63500" marL="63500">
                    <a:solidFill>
                      <a:srgbClr val="CFE2F3"/>
                    </a:solidFill>
                  </a:tcPr>
                </a:tc>
                <a:tc hMerge="1"/>
                <a:tc hMerge="1"/>
              </a:tr>
              <a:tr h="279400">
                <a:tc gridSpan="3">
                  <a:txBody>
                    <a:bodyPr/>
                    <a:lstStyle/>
                    <a:p>
                      <a:pPr indent="0" lvl="0" marL="0" rtl="0" algn="l">
                        <a:spcBef>
                          <a:spcPts val="0"/>
                        </a:spcBef>
                        <a:spcAft>
                          <a:spcPts val="0"/>
                        </a:spcAft>
                        <a:buNone/>
                      </a:pPr>
                      <a:r>
                        <a:rPr lang="en" sz="1200">
                          <a:latin typeface="Calibri"/>
                          <a:ea typeface="Calibri"/>
                          <a:cs typeface="Calibri"/>
                          <a:sym typeface="Calibri"/>
                        </a:rPr>
                        <a:t>Adding a third currency button provided the currency convert program to have more variety. Adding Great British Pound being a very used currency, I thought would be useful to add. Once the third button was added, it made the Help / Info and History / Export become off centered to the left. Next step is to add this grid so I can center the bottom two buttons to look more aesthetically pleasing.</a:t>
                      </a:r>
                      <a:endParaRPr sz="1200">
                        <a:latin typeface="Calibri"/>
                        <a:ea typeface="Calibri"/>
                        <a:cs typeface="Calibri"/>
                        <a:sym typeface="Calibri"/>
                      </a:endParaRPr>
                    </a:p>
                  </a:txBody>
                  <a:tcPr marT="63500" marB="63500" marR="63500" marL="63500"/>
                </a:tc>
                <a:tc hMerge="1"/>
                <a:tc hMerge="1"/>
              </a:tr>
            </a:tbl>
          </a:graphicData>
        </a:graphic>
      </p:graphicFrame>
      <p:pic>
        <p:nvPicPr>
          <p:cNvPr id="92" name="Google Shape;92;p18"/>
          <p:cNvPicPr preferRelativeResize="0"/>
          <p:nvPr/>
        </p:nvPicPr>
        <p:blipFill>
          <a:blip r:embed="rId3">
            <a:alphaModFix/>
          </a:blip>
          <a:stretch>
            <a:fillRect/>
          </a:stretch>
        </p:blipFill>
        <p:spPr>
          <a:xfrm>
            <a:off x="6289925" y="1778538"/>
            <a:ext cx="2854075" cy="12573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96" name="Shape 96"/>
        <p:cNvGrpSpPr/>
        <p:nvPr/>
      </p:nvGrpSpPr>
      <p:grpSpPr>
        <a:xfrm>
          <a:off x="0" y="0"/>
          <a:ext cx="0" cy="0"/>
          <a:chOff x="0" y="0"/>
          <a:chExt cx="0" cy="0"/>
        </a:xfrm>
      </p:grpSpPr>
      <p:sp>
        <p:nvSpPr>
          <p:cNvPr id="97" name="Google Shape;97;p19"/>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rgbClr val="4C1130"/>
                </a:solidFill>
              </a:rPr>
              <a:t>Addressing Relevant Implications</a:t>
            </a:r>
            <a:endParaRPr b="1">
              <a:solidFill>
                <a:srgbClr val="4C1130"/>
              </a:solidFill>
            </a:endParaRPr>
          </a:p>
        </p:txBody>
      </p:sp>
      <p:sp>
        <p:nvSpPr>
          <p:cNvPr id="98" name="Google Shape;98;p19"/>
          <p:cNvSpPr txBox="1"/>
          <p:nvPr>
            <p:ph idx="1" type="body"/>
          </p:nvPr>
        </p:nvSpPr>
        <p:spPr>
          <a:xfrm>
            <a:off x="236850" y="1151550"/>
            <a:ext cx="8520600" cy="39171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sz="1400">
                <a:solidFill>
                  <a:srgbClr val="741B47"/>
                </a:solidFill>
              </a:rPr>
              <a:t>Functionality is important as it shows my currency converter program to do a specific task which is converting currencies for a user. Functionality is implement through features like functions and different components within the program to work as intended to complete the task. </a:t>
            </a:r>
            <a:r>
              <a:rPr lang="en" sz="1400">
                <a:solidFill>
                  <a:srgbClr val="741B47"/>
                </a:solidFill>
              </a:rPr>
              <a:t>Functionality</a:t>
            </a:r>
            <a:r>
              <a:rPr lang="en" sz="1400">
                <a:solidFill>
                  <a:srgbClr val="741B47"/>
                </a:solidFill>
              </a:rPr>
              <a:t> is important as I am consistently implementing testing to my program to make sure the program is working correctly , displaying no </a:t>
            </a:r>
            <a:r>
              <a:rPr lang="en" sz="1400">
                <a:solidFill>
                  <a:srgbClr val="741B47"/>
                </a:solidFill>
              </a:rPr>
              <a:t>error</a:t>
            </a:r>
            <a:r>
              <a:rPr lang="en" sz="1400">
                <a:solidFill>
                  <a:srgbClr val="741B47"/>
                </a:solidFill>
              </a:rPr>
              <a:t> messages. Inputting a digit in the currency box and receiving an output of what you wanted to convert. For example using tkinter import helps implement functionality as it allowed me to create buttons, a </a:t>
            </a:r>
            <a:r>
              <a:rPr lang="en" sz="1400">
                <a:solidFill>
                  <a:srgbClr val="741B47"/>
                </a:solidFill>
              </a:rPr>
              <a:t>input box for entering your currency amount. The buttons being used to select what you want New Zealand Dollars to be converted to. Giving this program a visual interface that responds to the specific task of converting a currency and outputting the conversion. This shows functionality as it lets users actively use the program. Through using Tkinter import it allows the buttons to respond to the currency they inputted in the box, making the program interactive with the buttons. This allowed me to add a United States Dollar, Canadian Dollar and Great British Pound Dollar buttons.</a:t>
            </a:r>
            <a:endParaRPr sz="1400">
              <a:solidFill>
                <a:srgbClr val="741B47"/>
              </a:solidFill>
            </a:endParaRPr>
          </a:p>
          <a:p>
            <a:pPr indent="0" lvl="0" marL="0" rtl="0" algn="l">
              <a:spcBef>
                <a:spcPts val="1600"/>
              </a:spcBef>
              <a:spcAft>
                <a:spcPts val="1600"/>
              </a:spcAft>
              <a:buNone/>
            </a:pPr>
            <a:r>
              <a:t/>
            </a:r>
            <a:endParaRPr sz="1200">
              <a:solidFill>
                <a:srgbClr val="741B47"/>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102" name="Shape 102"/>
        <p:cNvGrpSpPr/>
        <p:nvPr/>
      </p:nvGrpSpPr>
      <p:grpSpPr>
        <a:xfrm>
          <a:off x="0" y="0"/>
          <a:ext cx="0" cy="0"/>
          <a:chOff x="0" y="0"/>
          <a:chExt cx="0" cy="0"/>
        </a:xfrm>
      </p:grpSpPr>
      <p:sp>
        <p:nvSpPr>
          <p:cNvPr id="103" name="Google Shape;103;p20"/>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Relevant Implications Addressed</a:t>
            </a:r>
            <a:endParaRPr/>
          </a:p>
        </p:txBody>
      </p:sp>
      <p:sp>
        <p:nvSpPr>
          <p:cNvPr id="104" name="Google Shape;104;p20"/>
          <p:cNvSpPr txBox="1"/>
          <p:nvPr>
            <p:ph idx="1" type="body"/>
          </p:nvPr>
        </p:nvSpPr>
        <p:spPr>
          <a:xfrm>
            <a:off x="311700" y="1185600"/>
            <a:ext cx="8520600" cy="38505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1400">
                <a:solidFill>
                  <a:srgbClr val="741B47"/>
                </a:solidFill>
              </a:rPr>
              <a:t>Secondly a relevant implication I applied was usability. </a:t>
            </a:r>
            <a:r>
              <a:rPr lang="en" sz="1400">
                <a:solidFill>
                  <a:srgbClr val="741B47"/>
                </a:solidFill>
              </a:rPr>
              <a:t>Usability</a:t>
            </a:r>
            <a:r>
              <a:rPr lang="en" sz="1400">
                <a:solidFill>
                  <a:srgbClr val="741B47"/>
                </a:solidFill>
              </a:rPr>
              <a:t> is something that helps users reach the end goal of the program easily, using minimal </a:t>
            </a:r>
            <a:r>
              <a:rPr lang="en" sz="1400">
                <a:solidFill>
                  <a:srgbClr val="741B47"/>
                </a:solidFill>
              </a:rPr>
              <a:t>effort</a:t>
            </a:r>
            <a:r>
              <a:rPr lang="en" sz="1400">
                <a:solidFill>
                  <a:srgbClr val="741B47"/>
                </a:solidFill>
              </a:rPr>
              <a:t>. Usability was important in my program because if users struggled to understand how to use it or keep making mistake, the currency converter program would not get accurate results. Then causing the program to fail when having a intended purpose. I addressed this implication by adding a check_currency function that checks the input is a valid number and gives an output if incorrect, like if the number is too small or has too many digits(7 or more). Then highlights the box red and displays a error message with either “Too many digits(limit of digits is 7)” or “Enter a number more than / equal to 1.” Having a red input box when a error message </a:t>
            </a:r>
            <a:r>
              <a:rPr lang="en" sz="1400">
                <a:solidFill>
                  <a:srgbClr val="741B47"/>
                </a:solidFill>
              </a:rPr>
              <a:t>useful</a:t>
            </a:r>
            <a:r>
              <a:rPr lang="en" sz="1400">
                <a:solidFill>
                  <a:srgbClr val="741B47"/>
                </a:solidFill>
              </a:rPr>
              <a:t> as users realise the functionality of the program and people realise red is for a error </a:t>
            </a:r>
            <a:r>
              <a:rPr lang="en" sz="1400">
                <a:solidFill>
                  <a:srgbClr val="741B47"/>
                </a:solidFill>
              </a:rPr>
              <a:t>message</a:t>
            </a:r>
            <a:r>
              <a:rPr lang="en" sz="1400">
                <a:solidFill>
                  <a:srgbClr val="741B47"/>
                </a:solidFill>
              </a:rPr>
              <a:t>. This improves the usability of </a:t>
            </a:r>
            <a:r>
              <a:rPr lang="en" sz="1400">
                <a:solidFill>
                  <a:srgbClr val="741B47"/>
                </a:solidFill>
              </a:rPr>
              <a:t>the</a:t>
            </a:r>
            <a:r>
              <a:rPr lang="en" sz="1400">
                <a:solidFill>
                  <a:srgbClr val="741B47"/>
                </a:solidFill>
              </a:rPr>
              <a:t> program as it helps the user correct mistakes quickly and understand </a:t>
            </a:r>
            <a:r>
              <a:rPr lang="en" sz="1400">
                <a:solidFill>
                  <a:srgbClr val="741B47"/>
                </a:solidFill>
              </a:rPr>
              <a:t>what</a:t>
            </a:r>
            <a:r>
              <a:rPr lang="en" sz="1400">
                <a:solidFill>
                  <a:srgbClr val="741B47"/>
                </a:solidFill>
              </a:rPr>
              <a:t> the program needs to work from the user. By handling these errors easily and efficiently it guides the user to correctly input </a:t>
            </a:r>
            <a:r>
              <a:rPr lang="en" sz="1400">
                <a:solidFill>
                  <a:srgbClr val="741B47"/>
                </a:solidFill>
              </a:rPr>
              <a:t>what's</a:t>
            </a:r>
            <a:r>
              <a:rPr lang="en" sz="1400">
                <a:solidFill>
                  <a:srgbClr val="741B47"/>
                </a:solidFill>
              </a:rPr>
              <a:t> needed for a accurate output.</a:t>
            </a:r>
            <a:endParaRPr sz="1400">
              <a:solidFill>
                <a:srgbClr val="741B47"/>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EAD1DC"/>
        </a:solidFill>
      </p:bgPr>
    </p:bg>
    <p:spTree>
      <p:nvGrpSpPr>
        <p:cNvPr id="108" name="Shape 108"/>
        <p:cNvGrpSpPr/>
        <p:nvPr/>
      </p:nvGrpSpPr>
      <p:grpSpPr>
        <a:xfrm>
          <a:off x="0" y="0"/>
          <a:ext cx="0" cy="0"/>
          <a:chOff x="0" y="0"/>
          <a:chExt cx="0" cy="0"/>
        </a:xfrm>
      </p:grpSpPr>
      <p:sp>
        <p:nvSpPr>
          <p:cNvPr id="109" name="Google Shape;109;p21"/>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Relevant Implications Addressed</a:t>
            </a:r>
            <a:endParaRPr/>
          </a:p>
        </p:txBody>
      </p:sp>
      <p:sp>
        <p:nvSpPr>
          <p:cNvPr id="110" name="Google Shape;110;p21"/>
          <p:cNvSpPr txBox="1"/>
          <p:nvPr>
            <p:ph idx="1" type="body"/>
          </p:nvPr>
        </p:nvSpPr>
        <p:spPr>
          <a:xfrm>
            <a:off x="311700" y="1185600"/>
            <a:ext cx="8520600" cy="38505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lang="en" sz="1400">
                <a:solidFill>
                  <a:srgbClr val="741B47"/>
                </a:solidFill>
              </a:rPr>
              <a:t>Lastly, a relevant implication I applied was aesthetics. Aesthetics is how visually appealing, organized and user-friendly the program appears. Aesthetics is important because a well designed interface can make the overall program feel refined and accurate, while if the design was messy or cluttered it can confuse the users or make them less likely to </a:t>
            </a:r>
            <a:r>
              <a:rPr lang="en" sz="1400">
                <a:solidFill>
                  <a:srgbClr val="741B47"/>
                </a:solidFill>
              </a:rPr>
              <a:t>use</a:t>
            </a:r>
            <a:r>
              <a:rPr lang="en" sz="1400">
                <a:solidFill>
                  <a:srgbClr val="741B47"/>
                </a:solidFill>
              </a:rPr>
              <a:t> it. Aesthetics can create first impressions and overall </a:t>
            </a:r>
            <a:r>
              <a:rPr lang="en" sz="1400">
                <a:solidFill>
                  <a:srgbClr val="741B47"/>
                </a:solidFill>
              </a:rPr>
              <a:t>usability</a:t>
            </a:r>
            <a:r>
              <a:rPr lang="en" sz="1400">
                <a:solidFill>
                  <a:srgbClr val="741B47"/>
                </a:solidFill>
              </a:rPr>
              <a:t>. I addressed this implication using bolds, centered headings with clear fonts to make the title easy to read. Used large, vibrant coloured buttons in contrasting colours such as </a:t>
            </a:r>
            <a:r>
              <a:rPr lang="en" sz="1400">
                <a:solidFill>
                  <a:srgbClr val="741B47"/>
                </a:solidFill>
              </a:rPr>
              <a:t>purple</a:t>
            </a:r>
            <a:r>
              <a:rPr lang="en" sz="1400">
                <a:solidFill>
                  <a:srgbClr val="741B47"/>
                </a:solidFill>
              </a:rPr>
              <a:t>, green and gold to help each currency button stand out. Helps users navigate faster. Having padding in between buttons helps prevent it from being cluttered. Keeping the background a light grey ensures everything overpowers it giving the text and buttons easy to read but not overwhelming. My grid keeps all three conversion buttons in one row, while the “Help / Info” and “History / Export” buttons in another row beneath being centered creates a more visually appealing look as everything is symmetrical. </a:t>
            </a:r>
            <a:r>
              <a:rPr lang="en" sz="1400">
                <a:solidFill>
                  <a:srgbClr val="741B47"/>
                </a:solidFill>
              </a:rPr>
              <a:t>Having a red input box when a error message useful as users realise red is for a error message. </a:t>
            </a:r>
            <a:r>
              <a:rPr lang="en" sz="1400">
                <a:solidFill>
                  <a:srgbClr val="741B47"/>
                </a:solidFill>
              </a:rPr>
              <a:t>The aesthetic implication helps with design and improves users satisfaction because users can understand what to do without reading a lot of instructions. Useful because the attention of colours, alignment, padding, and font all work together to create a pleasing and effective design.</a:t>
            </a:r>
            <a:endParaRPr sz="1400">
              <a:solidFill>
                <a:srgbClr val="741B47"/>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