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Lst>
  <p:sldSz cy="5143500" cx="9144000"/>
  <p:notesSz cx="6858000" cy="9144000"/>
  <p:embeddedFontLst>
    <p:embeddedFont>
      <p:font typeface="Roboto"/>
      <p:regular r:id="rId69"/>
      <p:bold r:id="rId70"/>
      <p:italic r:id="rId71"/>
      <p:boldItalic r:id="rId7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FC1A3EE-63F9-4E97-995E-7B0236D648A3}">
  <a:tblStyle styleId="{5FC1A3EE-63F9-4E97-995E-7B0236D648A3}"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A5DEA11-4225-47E8-B70E-131A4C628ED4}"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2" Type="http://schemas.openxmlformats.org/officeDocument/2006/relationships/font" Target="fonts/Roboto-boldItalic.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Roboto-italic.fntdata"/><Relationship Id="rId70" Type="http://schemas.openxmlformats.org/officeDocument/2006/relationships/font" Target="fonts/Roboto-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Roboto-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6d4dd0ed4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6d4dd0ed4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add links to your work on this slide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5aa671f663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5aa671f663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95959"/>
                </a:solidFill>
              </a:rPr>
              <a:t>Add information about how your project is progressing -</a:t>
            </a:r>
            <a:r>
              <a:rPr lang="en" sz="1800">
                <a:solidFill>
                  <a:srgbClr val="595959"/>
                </a:solidFill>
              </a:rPr>
              <a:t> </a:t>
            </a:r>
            <a:r>
              <a:rPr lang="en"/>
              <a:t>Sprint tracking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5bf0169b72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5bf0169b7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95959"/>
                </a:solidFill>
              </a:rPr>
              <a:t>Add information about how your project is progressing -</a:t>
            </a:r>
            <a:r>
              <a:rPr lang="en" sz="1800">
                <a:solidFill>
                  <a:srgbClr val="595959"/>
                </a:solidFill>
              </a:rPr>
              <a:t> </a:t>
            </a:r>
            <a:r>
              <a:rPr lang="en"/>
              <a:t>Sprint tracking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slides with this colour background to show that you have addressed the relevant implications.  To do this easily, remove this instruction and then duplicate this slide.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5aa44e183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5aa44e183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slides with this colour background to show that you have addressed the relevant implications.  To do this easily, remove this instruction and then duplicate this slide.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5aa44e183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5aa44e183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slides with this colour background to show that you have addressed the relevant implications.  To do this easily, remove this instruction and then duplicate this slide.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5aa44e1830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5aa44e1830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slides with this colour background to show that you have addressed the relevant implications.  To do this easily, remove this instruction and then duplicate this slide.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5adaaafde1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5adaaafde1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slides with this colour background to show that you have addressed the relevant implications.  To do this easily, remove this instruction and then duplicate this slide.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5aa44e1830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5aa44e1830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slides with this colour background to show that you have addressed the relevant implications.  To do this easily, remove this instruction and then duplicate this slide.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7be0866f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7be0866f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wireframes for your program’s GUI.  Please place them on this slide.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7c7341dcb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7c7341dcb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diagram showing your program’s structure and outline the classes and functions that you plan on developing.  You are welcome to edit this slide once you start developing the outcome BUT when you do that, you should show what has changed and explain why those changes were needed.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d4c364fe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d4c364fe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1800">
                <a:solidFill>
                  <a:srgbClr val="595959"/>
                </a:solidFill>
              </a:rPr>
              <a:t>Provide a brief description of the project management methodology you are using and explain why you chose to use it</a:t>
            </a:r>
            <a:endParaRPr sz="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7c7341dcb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7c7341dcb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Provide evidence showing that you have decomposed the task.  This can be in the form of a trello screenshot or a list of components.  If necessary, you may revisit this slide and add to it / edit it as you create your outcome.  When you make changes to this slide, please do so in a different colour, date the changes and explain why they were made (this can help provide evidence for M / E grades).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Hint: Use the structure you developed earlier to work out what components you need.  For each function, you should have at least one component.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7be0866f1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7be0866f1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7c7341dcb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7c7341dcb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Duplicate this slide and use it to show your planning for the current component.  This could be in the form of a trello screenshot.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7c7341dcb1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7c7341dcb1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test plan for this component BEFORE you start coding.  Your plan should allow you to test all logical pathways for this component.  It should also include test cases for relevant boundary and unexpected values.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dfb0288dd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dfb0288dd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test plan for this component BEFORE you start coding.  Your plan should allow you to test all logical pathways for this component.  It should also include test cases for relevant boundary and unexpected values.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5aa44e183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5aa44e183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5468b8b3cd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5468b8b3cd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Duplicate this slide and use it to show your planning for the current component.  This could be in the form of a trello screenshot.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584e34e8a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584e34e8a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test plan for this component BEFORE you start coding.  Your plan should allow you to test all logical pathways for this component.  It should also include test cases for relevant boundary and unexpected values.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586e5ced9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586e5ced9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5468b8b3cd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35468b8b3cd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Duplicate this slide and use it to show your planning for the current component.  This could be in the form of a trello screenshot.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d4c364feb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d4c364feb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95959"/>
                </a:solidFill>
              </a:rPr>
              <a:t>Add information about how your project is progressing -</a:t>
            </a:r>
            <a:r>
              <a:rPr lang="en" sz="1800">
                <a:solidFill>
                  <a:srgbClr val="595959"/>
                </a:solidFill>
              </a:rPr>
              <a:t> </a:t>
            </a:r>
            <a:r>
              <a:rPr lang="en"/>
              <a:t>Sprint tracking</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584e34e8a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3584e34e8a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test plan for this component BEFORE you start coding.  Your plan should allow you to test all logical pathways for this component.  It should also include test cases for relevant boundary and unexpected values.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586e5ced9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3586e5ced9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5468b8b3cd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5468b8b3cd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Duplicate this slide and use it to show your planning for the current component.  This could be in the form of a trello screenshot.</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584e34e8a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584e34e8a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test plan for this component BEFORE you start coding.  Your plan should allow you to test all logical pathways for this component.  It should also include test cases for relevant boundary and unexpected values.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586e5ced9d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586e5ced9d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5468b8b3cd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5468b8b3cd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Duplicate this slide and use it to show your planning for the current component.  This could be in the form of a trello screenshot.</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584e34e8a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584e34e8a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test plan for this component BEFORE you start coding.  Your plan should allow you to test all logical pathways for this component.  It should also include test cases for relevant boundary and unexpected values.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5468b8b3cd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35468b8b3cd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Duplicate this slide and use it to show your planning for the current component.  This could be in the form of a trello screenshot.</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584e34e8a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3584e34e8a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test plan for this component BEFORE you start coding.  Your plan should allow you to test all logical pathways for this component.  It should also include test cases for relevant boundary and unexpected values.</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5aa44e183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35aa44e183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5468b8b3c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5468b8b3c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95959"/>
                </a:solidFill>
              </a:rPr>
              <a:t>Add information about how your project is progressing -</a:t>
            </a:r>
            <a:r>
              <a:rPr lang="en" sz="1800">
                <a:solidFill>
                  <a:srgbClr val="595959"/>
                </a:solidFill>
              </a:rPr>
              <a:t> </a:t>
            </a:r>
            <a:r>
              <a:rPr lang="en"/>
              <a:t>Sprint tracking</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5aa671f66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5aa671f66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test plan for this component BEFORE you start coding.  Your plan should allow you to test all logical pathways for this component.  It should also include test cases for relevant boundary and unexpected values.</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5aa671f66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35aa671f66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test plan for this component BEFORE you start coding.  Your plan should allow you to test all logical pathways for this component.  It should also include test cases for relevant boundary and unexpected values.</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7c7341dcb1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7c7341dcb1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this slide to provide evidence that you have tested your component in accordance with the test plan you developed earlier. </a:t>
            </a:r>
            <a:r>
              <a:rPr lang="en" sz="1050">
                <a:solidFill>
                  <a:srgbClr val="444746"/>
                </a:solidFill>
                <a:latin typeface="Roboto"/>
                <a:ea typeface="Roboto"/>
                <a:cs typeface="Roboto"/>
                <a:sym typeface="Roboto"/>
              </a:rPr>
              <a:t>Use this slide to provide evidence that you have identified any bugs that prevent certain functionality and how you fixed them.</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5add561e27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35add561e27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this slide to provide evidence that you have tested your component in accordance with the test plan you developed earlier. </a:t>
            </a:r>
            <a:r>
              <a:rPr lang="en" sz="1050">
                <a:solidFill>
                  <a:srgbClr val="444746"/>
                </a:solidFill>
                <a:latin typeface="Roboto"/>
                <a:ea typeface="Roboto"/>
                <a:cs typeface="Roboto"/>
                <a:sym typeface="Roboto"/>
              </a:rPr>
              <a:t>Use this slide to provide evidence that you have identified any bugs that prevent certain functionality and how you fixed them.</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35aa44e1830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35aa44e1830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this slide to provide evidence that you have tested your component in accordance with the test plan you developed earlier.</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5aa44e1830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35aa44e1830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this slide to provide evidence that you have tested your component in accordance with the test plan you developed earlier.</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35adaaafde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35adaaafde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this slide to provide evidence that you have tested your component in accordance with the test plan you developed earlier.</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35aa44e1830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35aa44e1830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this slide to provide evidence that you have tested your component in accordance with the test plan you developed earlier.</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5adaaafde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35adaaafde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35adaaafde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35adaaafde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test plan for this component BEFORE you start coding.  Your plan should allow you to test all logical pathways for this component.  It should also include test cases for relevant boundary and unexpected values.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5468b8b3c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5468b8b3c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95959"/>
                </a:solidFill>
              </a:rPr>
              <a:t>Add information about how your project is progressing -</a:t>
            </a:r>
            <a:r>
              <a:rPr lang="en" sz="1800">
                <a:solidFill>
                  <a:srgbClr val="595959"/>
                </a:solidFill>
              </a:rPr>
              <a:t> </a:t>
            </a:r>
            <a:r>
              <a:rPr lang="en"/>
              <a:t>Sprint tracking</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5afa7899c9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35afa7899c9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7c7341dcb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7c7341dcb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this slide to provide evidence that you have tested your component in accordance with the test plan you developed earlier.</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35add561e27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35add561e2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this slide to provide evidence that you have tested your component in accordance with the test plan you developed earlier.</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7c7341dcb1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7c7341dcb1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this slide to provide a test plan for your complete program.  You may wish to create multiple slides so that you can test for expected, boundary and unexpected cases.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Remember to test ALL logical pathways so that you can ensure your program works correctly.</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35add561e2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35add561e2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this slide to provide a test plan for your complete program.  You may wish to create multiple slides so that you can test for expected, boundary and unexpected cases.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Remember to test ALL logical pathways so that you can ensure your program works correctly.</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35add561e27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35add561e2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this slide to provide a test plan for your complete program.  You may wish to create multiple slides so that you can test for expected, boundary and unexpected cases.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Remember to test ALL logical pathways so that you can ensure your program works correctly.</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7c7341dcb1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7c7341dcb1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this slide to provide a test plan for your complete program.  You may wish to create multiple slides so that you can test for expected, boundary and unexpected cases.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Remember to test ALL logical pathways so that you can ensure your program works correctly.</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35cd5f71b3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35cd5f71b3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a:solidFill>
                  <a:srgbClr val="595959"/>
                </a:solidFill>
              </a:rPr>
              <a:t>Reflect on how using the processes helped to develop the outcome through effectively testing and trialling various components to refine and enhance the design and functionality.</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35cd5f71b3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35cd5f71b3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a:solidFill>
                  <a:srgbClr val="595959"/>
                </a:solidFill>
              </a:rPr>
              <a:t>Reflect on how using the processes helped to develop the outcome through effectively testing and trialling various components to refine and enhance the design and functionality.</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35afa7899c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35afa7899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a:solidFill>
                  <a:srgbClr val="595959"/>
                </a:solidFill>
              </a:rPr>
              <a:t>Reflect on how using the processes helped to develop the outcome through effectively testing and trialling various components to refine and enhance the design and functionality.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5468b8b3c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5468b8b3c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95959"/>
                </a:solidFill>
              </a:rPr>
              <a:t>Add information about how your project is progressing -</a:t>
            </a:r>
            <a:r>
              <a:rPr lang="en" sz="1800">
                <a:solidFill>
                  <a:srgbClr val="595959"/>
                </a:solidFill>
              </a:rPr>
              <a:t> </a:t>
            </a:r>
            <a:r>
              <a:rPr lang="en"/>
              <a:t>Sprint tracking</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35cd5f71b3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35cd5f71b3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a:solidFill>
                  <a:srgbClr val="595959"/>
                </a:solidFill>
              </a:rPr>
              <a:t>Reflect on how using the processes helped to develop the outcome through effectively testing and trialling various components to refine and enhance the design and functionality.</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35add561e27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35add561e27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 how you used (and combined) information gained from the planning, testing and trialling of your components to improve the quality of your program.  Note that synthesising information from planning, testing and trialling of components and then discussing how this lead to a high quality outcome are needed for an E grade.</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35d119754c2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35d119754c2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a:solidFill>
                  <a:srgbClr val="595959"/>
                </a:solidFill>
              </a:rPr>
              <a:t>Reflect on how using the processes helped to develop the outcome through effectively testing and trialling various components to refine and enhance the design and functionality.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5468b8b3c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5468b8b3c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95959"/>
                </a:solidFill>
              </a:rPr>
              <a:t>Add information about how your project is progressing -</a:t>
            </a:r>
            <a:r>
              <a:rPr lang="en" sz="1800">
                <a:solidFill>
                  <a:srgbClr val="595959"/>
                </a:solidFill>
              </a:rPr>
              <a:t> </a:t>
            </a:r>
            <a:r>
              <a:rPr lang="en"/>
              <a:t>Sprint tracking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5468b8b3cd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5468b8b3cd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95959"/>
                </a:solidFill>
              </a:rPr>
              <a:t>Add information about how your project is progressing -</a:t>
            </a:r>
            <a:r>
              <a:rPr lang="en" sz="1800">
                <a:solidFill>
                  <a:srgbClr val="595959"/>
                </a:solidFill>
              </a:rPr>
              <a:t> </a:t>
            </a:r>
            <a:r>
              <a:rPr lang="en"/>
              <a:t>Sprint tracking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5468b8b3cd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5468b8b3cd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95959"/>
                </a:solidFill>
              </a:rPr>
              <a:t>Add information about how your project is progressing -</a:t>
            </a:r>
            <a:r>
              <a:rPr lang="en" sz="1800">
                <a:solidFill>
                  <a:srgbClr val="595959"/>
                </a:solidFill>
              </a:rPr>
              <a:t> </a:t>
            </a:r>
            <a:r>
              <a:rPr lang="en"/>
              <a:t>Sprint tracking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s://trello.com/b/1d5iIBNX/lyric-guessing" TargetMode="External"/><Relationship Id="rId4" Type="http://schemas.openxmlformats.org/officeDocument/2006/relationships/hyperlink" Target="https://github.com/shiloh25/lyric_guesser" TargetMode="External"/><Relationship Id="rId5" Type="http://schemas.openxmlformats.org/officeDocument/2006/relationships/hyperlink" Target="https://drive.google.com/file/d/1Qyj5t9DGCziFUZIocVub2juYRjBecImF/view?usp=shari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ebsco.com/research-starters/music/music-copyright-laws#:~:text=Musical%20copyright%20laws%20refer%20to,both%20compositions%20and%20sound%20recording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4.png"/><Relationship Id="rId7"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4.png"/><Relationship Id="rId4" Type="http://schemas.openxmlformats.org/officeDocument/2006/relationships/image" Target="../media/image22.png"/><Relationship Id="rId9" Type="http://schemas.openxmlformats.org/officeDocument/2006/relationships/image" Target="../media/image25.png"/><Relationship Id="rId5" Type="http://schemas.openxmlformats.org/officeDocument/2006/relationships/image" Target="../media/image21.png"/><Relationship Id="rId6" Type="http://schemas.openxmlformats.org/officeDocument/2006/relationships/image" Target="../media/image18.png"/><Relationship Id="rId7" Type="http://schemas.openxmlformats.org/officeDocument/2006/relationships/image" Target="../media/image37.png"/><Relationship Id="rId8"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9.png"/><Relationship Id="rId4" Type="http://schemas.openxmlformats.org/officeDocument/2006/relationships/image" Target="../media/image36.png"/><Relationship Id="rId5" Type="http://schemas.openxmlformats.org/officeDocument/2006/relationships/image" Target="../media/image40.png"/><Relationship Id="rId6"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6.png"/><Relationship Id="rId4" Type="http://schemas.openxmlformats.org/officeDocument/2006/relationships/image" Target="../media/image48.png"/><Relationship Id="rId5" Type="http://schemas.openxmlformats.org/officeDocument/2006/relationships/image" Target="../media/image35.png"/><Relationship Id="rId6"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8.png"/><Relationship Id="rId4" Type="http://schemas.openxmlformats.org/officeDocument/2006/relationships/image" Target="../media/image31.png"/><Relationship Id="rId5" Type="http://schemas.openxmlformats.org/officeDocument/2006/relationships/image" Target="../media/image33.png"/><Relationship Id="rId6" Type="http://schemas.openxmlformats.org/officeDocument/2006/relationships/image" Target="../media/image4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4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5.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9.png"/><Relationship Id="rId4" Type="http://schemas.openxmlformats.org/officeDocument/2006/relationships/image" Target="../media/image43.png"/><Relationship Id="rId5" Type="http://schemas.openxmlformats.org/officeDocument/2006/relationships/image" Target="../media/image50.png"/><Relationship Id="rId6" Type="http://schemas.openxmlformats.org/officeDocument/2006/relationships/image" Target="../media/image44.png"/><Relationship Id="rId7" Type="http://schemas.openxmlformats.org/officeDocument/2006/relationships/image" Target="../media/image47.png"/><Relationship Id="rId8" Type="http://schemas.openxmlformats.org/officeDocument/2006/relationships/image" Target="../media/image5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5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51.png"/><Relationship Id="rId4" Type="http://schemas.openxmlformats.org/officeDocument/2006/relationships/image" Target="../media/image63.png"/><Relationship Id="rId5" Type="http://schemas.openxmlformats.org/officeDocument/2006/relationships/image" Target="../media/image56.png"/><Relationship Id="rId6" Type="http://schemas.openxmlformats.org/officeDocument/2006/relationships/hyperlink" Target="https://extendsclass.com/python-tester.html"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62.png"/><Relationship Id="rId4" Type="http://schemas.openxmlformats.org/officeDocument/2006/relationships/image" Target="../media/image7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61.png"/><Relationship Id="rId4" Type="http://schemas.openxmlformats.org/officeDocument/2006/relationships/image" Target="../media/image6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41.png"/><Relationship Id="rId4" Type="http://schemas.openxmlformats.org/officeDocument/2006/relationships/image" Target="../media/image6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5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52.png"/><Relationship Id="rId4" Type="http://schemas.openxmlformats.org/officeDocument/2006/relationships/image" Target="../media/image72.png"/><Relationship Id="rId9" Type="http://schemas.openxmlformats.org/officeDocument/2006/relationships/image" Target="../media/image67.png"/><Relationship Id="rId5" Type="http://schemas.openxmlformats.org/officeDocument/2006/relationships/image" Target="../media/image57.png"/><Relationship Id="rId6" Type="http://schemas.openxmlformats.org/officeDocument/2006/relationships/image" Target="../media/image66.png"/><Relationship Id="rId7" Type="http://schemas.openxmlformats.org/officeDocument/2006/relationships/image" Target="../media/image70.png"/><Relationship Id="rId8" Type="http://schemas.openxmlformats.org/officeDocument/2006/relationships/image" Target="../media/image6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69.png"/><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75.png"/><Relationship Id="rId4" Type="http://schemas.openxmlformats.org/officeDocument/2006/relationships/image" Target="../media/image68.png"/><Relationship Id="rId5" Type="http://schemas.openxmlformats.org/officeDocument/2006/relationships/image" Target="../media/image80.png"/><Relationship Id="rId6" Type="http://schemas.openxmlformats.org/officeDocument/2006/relationships/image" Target="../media/image7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78.png"/><Relationship Id="rId4" Type="http://schemas.openxmlformats.org/officeDocument/2006/relationships/image" Target="../media/image81.png"/><Relationship Id="rId5" Type="http://schemas.openxmlformats.org/officeDocument/2006/relationships/image" Target="../media/image76.png"/><Relationship Id="rId6" Type="http://schemas.openxmlformats.org/officeDocument/2006/relationships/image" Target="../media/image7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hyperlink" Target="http://drive.google.com/file/d/1Qyj5t9DGCziFUZIocVub2juYRjBecImF/view" TargetMode="External"/><Relationship Id="rId4" Type="http://schemas.openxmlformats.org/officeDocument/2006/relationships/image" Target="../media/image77.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82.png"/><Relationship Id="rId4" Type="http://schemas.openxmlformats.org/officeDocument/2006/relationships/image" Target="../media/image7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5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311700" y="368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91906 &amp; 91907 Complex Programming</a:t>
            </a:r>
            <a:endParaRPr/>
          </a:p>
        </p:txBody>
      </p:sp>
      <p:sp>
        <p:nvSpPr>
          <p:cNvPr id="55" name="Google Shape;55;p13"/>
          <p:cNvSpPr txBox="1"/>
          <p:nvPr>
            <p:ph idx="1" type="body"/>
          </p:nvPr>
        </p:nvSpPr>
        <p:spPr>
          <a:xfrm>
            <a:off x="311700" y="2429025"/>
            <a:ext cx="8520600" cy="229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Trello board / Project Management: </a:t>
            </a:r>
            <a:r>
              <a:rPr lang="en" u="sng">
                <a:solidFill>
                  <a:schemeClr val="hlink"/>
                </a:solidFill>
                <a:hlinkClick r:id="rId3"/>
              </a:rPr>
              <a:t>https://trello.com/b/1d5iIBNX/lyric-guessing</a:t>
            </a:r>
            <a:r>
              <a:rPr b="1" lang="en"/>
              <a:t> </a:t>
            </a:r>
            <a:endParaRPr b="1"/>
          </a:p>
          <a:p>
            <a:pPr indent="0" lvl="0" marL="0" rtl="0" algn="l">
              <a:spcBef>
                <a:spcPts val="1600"/>
              </a:spcBef>
              <a:spcAft>
                <a:spcPts val="0"/>
              </a:spcAft>
              <a:buNone/>
            </a:pPr>
            <a:r>
              <a:rPr lang="en"/>
              <a:t>The project on Github: </a:t>
            </a:r>
            <a:r>
              <a:rPr lang="en" u="sng">
                <a:solidFill>
                  <a:schemeClr val="hlink"/>
                </a:solidFill>
                <a:hlinkClick r:id="rId4"/>
              </a:rPr>
              <a:t>https://github.com/shiloh25/lyric_guesser</a:t>
            </a:r>
            <a:r>
              <a:rPr b="1" lang="en"/>
              <a:t> </a:t>
            </a:r>
            <a:endParaRPr/>
          </a:p>
          <a:p>
            <a:pPr indent="0" lvl="0" marL="0" rtl="0" algn="l">
              <a:spcBef>
                <a:spcPts val="1600"/>
              </a:spcBef>
              <a:spcAft>
                <a:spcPts val="0"/>
              </a:spcAft>
              <a:buNone/>
            </a:pPr>
            <a:r>
              <a:rPr lang="en"/>
              <a:t>Final Project Filename: 01_Lyric_Guessing_v3</a:t>
            </a:r>
            <a:endParaRPr/>
          </a:p>
          <a:p>
            <a:pPr indent="0" lvl="0" marL="0" rtl="0" algn="l">
              <a:spcBef>
                <a:spcPts val="1600"/>
              </a:spcBef>
              <a:spcAft>
                <a:spcPts val="1600"/>
              </a:spcAft>
              <a:buClr>
                <a:schemeClr val="dk1"/>
              </a:buClr>
              <a:buSzPts val="1100"/>
              <a:buFont typeface="Arial"/>
              <a:buNone/>
            </a:pPr>
            <a:r>
              <a:rPr lang="en"/>
              <a:t>Final Testing Video: </a:t>
            </a:r>
            <a:r>
              <a:rPr lang="en" u="sng">
                <a:solidFill>
                  <a:schemeClr val="hlink"/>
                </a:solidFill>
                <a:hlinkClick r:id="rId5"/>
              </a:rPr>
              <a:t>https://drive.google.com/file/d/1Qyj5t9DGCziFUZI</a:t>
            </a:r>
            <a:endParaRPr/>
          </a:p>
        </p:txBody>
      </p:sp>
      <p:sp>
        <p:nvSpPr>
          <p:cNvPr id="56" name="Google Shape;56;p13"/>
          <p:cNvSpPr txBox="1"/>
          <p:nvPr/>
        </p:nvSpPr>
        <p:spPr>
          <a:xfrm>
            <a:off x="311700" y="1017725"/>
            <a:ext cx="8520600" cy="13818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dk2"/>
                </a:solidFill>
              </a:rPr>
              <a:t>Please add links to your work on this slide.  Then remove this instruction.  Note that most of the instructions have been supplied as speaker notes for later reference :) </a:t>
            </a:r>
            <a:r>
              <a:rPr b="1" lang="en" sz="1800">
                <a:solidFill>
                  <a:schemeClr val="dk2"/>
                </a:solidFill>
              </a:rPr>
              <a:t>Ensure your Github </a:t>
            </a:r>
            <a:r>
              <a:rPr b="1" lang="en" sz="1800">
                <a:solidFill>
                  <a:schemeClr val="dk2"/>
                </a:solidFill>
              </a:rPr>
              <a:t>repositories,</a:t>
            </a:r>
            <a:r>
              <a:rPr b="1" lang="en" sz="1800">
                <a:solidFill>
                  <a:schemeClr val="dk2"/>
                </a:solidFill>
              </a:rPr>
              <a:t> Trello board, and videos are set to public</a:t>
            </a:r>
            <a:r>
              <a:rPr lang="en" sz="1800">
                <a:solidFill>
                  <a:schemeClr val="dk2"/>
                </a:solidFill>
              </a:rPr>
              <a:t>.</a:t>
            </a:r>
            <a:endParaRPr i="1"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24" name="Shape 124"/>
        <p:cNvGrpSpPr/>
        <p:nvPr/>
      </p:nvGrpSpPr>
      <p:grpSpPr>
        <a:xfrm>
          <a:off x="0" y="0"/>
          <a:ext cx="0" cy="0"/>
          <a:chOff x="0" y="0"/>
          <a:chExt cx="0" cy="0"/>
        </a:xfrm>
      </p:grpSpPr>
      <p:sp>
        <p:nvSpPr>
          <p:cNvPr id="125" name="Google Shape;125;p22"/>
          <p:cNvSpPr txBox="1"/>
          <p:nvPr>
            <p:ph type="title"/>
          </p:nvPr>
        </p:nvSpPr>
        <p:spPr>
          <a:xfrm>
            <a:off x="311700" y="368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Management - Sprint Tracking</a:t>
            </a:r>
            <a:endParaRPr/>
          </a:p>
        </p:txBody>
      </p:sp>
      <p:graphicFrame>
        <p:nvGraphicFramePr>
          <p:cNvPr id="126" name="Google Shape;126;p22"/>
          <p:cNvGraphicFramePr/>
          <p:nvPr/>
        </p:nvGraphicFramePr>
        <p:xfrm>
          <a:off x="346325" y="1016200"/>
          <a:ext cx="3000000" cy="3000000"/>
        </p:xfrm>
        <a:graphic>
          <a:graphicData uri="http://schemas.openxmlformats.org/drawingml/2006/table">
            <a:tbl>
              <a:tblPr>
                <a:noFill/>
                <a:tableStyleId>{5FC1A3EE-63F9-4E97-995E-7B0236D648A3}</a:tableStyleId>
              </a:tblPr>
              <a:tblGrid>
                <a:gridCol w="1857375"/>
                <a:gridCol w="1114425"/>
                <a:gridCol w="1485900"/>
                <a:gridCol w="1485900"/>
              </a:tblGrid>
              <a:tr h="12700">
                <a:tc>
                  <a:txBody>
                    <a:bodyPr/>
                    <a:lstStyle/>
                    <a:p>
                      <a:pPr indent="0" lvl="0" marL="0" rtl="0" algn="ctr">
                        <a:spcBef>
                          <a:spcPts val="0"/>
                        </a:spcBef>
                        <a:spcAft>
                          <a:spcPts val="0"/>
                        </a:spcAft>
                        <a:buNone/>
                      </a:pPr>
                      <a:r>
                        <a:rPr b="1" lang="en" sz="1200">
                          <a:latin typeface="Calibri"/>
                          <a:ea typeface="Calibri"/>
                          <a:cs typeface="Calibri"/>
                          <a:sym typeface="Calibri"/>
                        </a:rPr>
                        <a:t>Task</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Sprint Number</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Start Date</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End Date</a:t>
                      </a:r>
                      <a:endParaRPr b="1" sz="1200">
                        <a:latin typeface="Calibri"/>
                        <a:ea typeface="Calibri"/>
                        <a:cs typeface="Calibri"/>
                        <a:sym typeface="Calibri"/>
                      </a:endParaRPr>
                    </a:p>
                  </a:txBody>
                  <a:tcPr marT="63500" marB="63500" marR="63500" marL="63500">
                    <a:solidFill>
                      <a:srgbClr val="CFE2F3"/>
                    </a:solidFill>
                  </a:tcPr>
                </a:tc>
              </a:tr>
              <a:tr h="12700">
                <a:tc>
                  <a:txBody>
                    <a:bodyPr/>
                    <a:lstStyle/>
                    <a:p>
                      <a:pPr indent="0" lvl="0" marL="0" rtl="0" algn="ctr">
                        <a:spcBef>
                          <a:spcPts val="0"/>
                        </a:spcBef>
                        <a:spcAft>
                          <a:spcPts val="0"/>
                        </a:spcAft>
                        <a:buNone/>
                      </a:pPr>
                      <a:r>
                        <a:rPr lang="en" sz="1100">
                          <a:latin typeface="Calibri"/>
                          <a:ea typeface="Calibri"/>
                          <a:cs typeface="Calibri"/>
                          <a:sym typeface="Calibri"/>
                        </a:rPr>
                        <a:t>Complete final outcome</a:t>
                      </a:r>
                      <a:endParaRPr sz="1100">
                        <a:latin typeface="Calibri"/>
                        <a:ea typeface="Calibri"/>
                        <a:cs typeface="Calibri"/>
                        <a:sym typeface="Calibri"/>
                      </a:endParaRPr>
                    </a:p>
                  </a:txBody>
                  <a:tcPr marT="63500" marB="63500" marR="63500" marL="63500">
                    <a:solidFill>
                      <a:schemeClr val="lt1"/>
                    </a:solidFill>
                  </a:tcPr>
                </a:tc>
                <a:tc>
                  <a:txBody>
                    <a:bodyPr/>
                    <a:lstStyle/>
                    <a:p>
                      <a:pPr indent="0" lvl="0" marL="0" rtl="0" algn="ctr">
                        <a:spcBef>
                          <a:spcPts val="0"/>
                        </a:spcBef>
                        <a:spcAft>
                          <a:spcPts val="0"/>
                        </a:spcAft>
                        <a:buNone/>
                      </a:pPr>
                      <a:r>
                        <a:rPr lang="en" sz="1100">
                          <a:latin typeface="Calibri"/>
                          <a:ea typeface="Calibri"/>
                          <a:cs typeface="Calibri"/>
                          <a:sym typeface="Calibri"/>
                        </a:rPr>
                        <a:t>7</a:t>
                      </a:r>
                      <a:endParaRPr sz="1100">
                        <a:latin typeface="Calibri"/>
                        <a:ea typeface="Calibri"/>
                        <a:cs typeface="Calibri"/>
                        <a:sym typeface="Calibri"/>
                      </a:endParaRPr>
                    </a:p>
                  </a:txBody>
                  <a:tcPr marT="63500" marB="63500" marR="63500" marL="63500">
                    <a:solidFill>
                      <a:schemeClr val="lt1"/>
                    </a:solidFill>
                  </a:tcPr>
                </a:tc>
                <a:tc>
                  <a:txBody>
                    <a:bodyPr/>
                    <a:lstStyle/>
                    <a:p>
                      <a:pPr indent="0" lvl="0" marL="0" rtl="0" algn="ctr">
                        <a:spcBef>
                          <a:spcPts val="0"/>
                        </a:spcBef>
                        <a:spcAft>
                          <a:spcPts val="0"/>
                        </a:spcAft>
                        <a:buNone/>
                      </a:pPr>
                      <a:r>
                        <a:rPr lang="en" sz="1100">
                          <a:latin typeface="Calibri"/>
                          <a:ea typeface="Calibri"/>
                          <a:cs typeface="Calibri"/>
                          <a:sym typeface="Calibri"/>
                        </a:rPr>
                        <a:t>15/05</a:t>
                      </a:r>
                      <a:endParaRPr sz="1100">
                        <a:latin typeface="Calibri"/>
                        <a:ea typeface="Calibri"/>
                        <a:cs typeface="Calibri"/>
                        <a:sym typeface="Calibri"/>
                      </a:endParaRPr>
                    </a:p>
                  </a:txBody>
                  <a:tcPr marT="63500" marB="63500" marR="63500" marL="63500">
                    <a:solidFill>
                      <a:schemeClr val="lt1"/>
                    </a:solidFill>
                  </a:tcPr>
                </a:tc>
                <a:tc>
                  <a:txBody>
                    <a:bodyPr/>
                    <a:lstStyle/>
                    <a:p>
                      <a:pPr indent="0" lvl="0" marL="0" rtl="0" algn="ctr">
                        <a:spcBef>
                          <a:spcPts val="0"/>
                        </a:spcBef>
                        <a:spcAft>
                          <a:spcPts val="0"/>
                        </a:spcAft>
                        <a:buNone/>
                      </a:pPr>
                      <a:r>
                        <a:rPr lang="en" sz="1100">
                          <a:latin typeface="Calibri"/>
                          <a:ea typeface="Calibri"/>
                          <a:cs typeface="Calibri"/>
                          <a:sym typeface="Calibri"/>
                        </a:rPr>
                        <a:t>19/05</a:t>
                      </a:r>
                      <a:endParaRPr sz="1100">
                        <a:latin typeface="Calibri"/>
                        <a:ea typeface="Calibri"/>
                        <a:cs typeface="Calibri"/>
                        <a:sym typeface="Calibri"/>
                      </a:endParaRPr>
                    </a:p>
                  </a:txBody>
                  <a:tcPr marT="63500" marB="63500" marR="63500" marL="63500">
                    <a:solidFill>
                      <a:schemeClr val="lt1"/>
                    </a:solidFill>
                  </a:tcPr>
                </a:tc>
              </a:tr>
            </a:tbl>
          </a:graphicData>
        </a:graphic>
      </p:graphicFrame>
      <p:graphicFrame>
        <p:nvGraphicFramePr>
          <p:cNvPr id="127" name="Google Shape;127;p22"/>
          <p:cNvGraphicFramePr/>
          <p:nvPr/>
        </p:nvGraphicFramePr>
        <p:xfrm>
          <a:off x="346325" y="1826300"/>
          <a:ext cx="3000000" cy="3000000"/>
        </p:xfrm>
        <a:graphic>
          <a:graphicData uri="http://schemas.openxmlformats.org/drawingml/2006/table">
            <a:tbl>
              <a:tblPr>
                <a:noFill/>
                <a:tableStyleId>{5FC1A3EE-63F9-4E97-995E-7B0236D648A3}</a:tableStyleId>
              </a:tblPr>
              <a:tblGrid>
                <a:gridCol w="1981200"/>
                <a:gridCol w="1981200"/>
                <a:gridCol w="1981200"/>
              </a:tblGrid>
              <a:tr h="12700">
                <a:tc>
                  <a:txBody>
                    <a:bodyPr/>
                    <a:lstStyle/>
                    <a:p>
                      <a:pPr indent="0" lvl="0" marL="0" rtl="0" algn="ctr">
                        <a:spcBef>
                          <a:spcPts val="0"/>
                        </a:spcBef>
                        <a:spcAft>
                          <a:spcPts val="0"/>
                        </a:spcAft>
                        <a:buNone/>
                      </a:pPr>
                      <a:r>
                        <a:rPr b="1" lang="en" sz="1200">
                          <a:latin typeface="Calibri"/>
                          <a:ea typeface="Calibri"/>
                          <a:cs typeface="Calibri"/>
                          <a:sym typeface="Calibri"/>
                        </a:rPr>
                        <a:t>What are you working on?</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What did you achieve?</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What are the next steps?</a:t>
                      </a:r>
                      <a:endParaRPr b="1" sz="1200">
                        <a:latin typeface="Calibri"/>
                        <a:ea typeface="Calibri"/>
                        <a:cs typeface="Calibri"/>
                        <a:sym typeface="Calibri"/>
                      </a:endParaRPr>
                    </a:p>
                  </a:txBody>
                  <a:tcPr marT="63500" marB="63500" marR="63500" marL="63500">
                    <a:solidFill>
                      <a:srgbClr val="CFE2F3"/>
                    </a:solidFill>
                  </a:tcPr>
                </a:tc>
              </a:tr>
              <a:tr h="127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Complete the program as a whole and finish testing to make sure the </a:t>
                      </a:r>
                      <a:r>
                        <a:rPr lang="en" sz="1200">
                          <a:solidFill>
                            <a:schemeClr val="dk1"/>
                          </a:solidFill>
                          <a:latin typeface="Calibri"/>
                          <a:ea typeface="Calibri"/>
                          <a:cs typeface="Calibri"/>
                          <a:sym typeface="Calibri"/>
                        </a:rPr>
                        <a:t>whole program works all the way through.</a:t>
                      </a:r>
                      <a:endParaRPr sz="1200">
                        <a:solidFill>
                          <a:schemeClr val="dk1"/>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rPr lang="en" sz="1200">
                          <a:latin typeface="Calibri"/>
                          <a:ea typeface="Calibri"/>
                          <a:cs typeface="Calibri"/>
                          <a:sym typeface="Calibri"/>
                        </a:rPr>
                        <a:t>The program is complete with the game working as expected. </a:t>
                      </a:r>
                      <a:endParaRPr sz="1200">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User testing will begin now to further ensure that no small bugs remain.</a:t>
                      </a:r>
                      <a:endParaRPr sz="1200">
                        <a:latin typeface="Calibri"/>
                        <a:ea typeface="Calibri"/>
                        <a:cs typeface="Calibri"/>
                        <a:sym typeface="Calibri"/>
                      </a:endParaRPr>
                    </a:p>
                  </a:txBody>
                  <a:tcPr marT="63500" marB="63500" marR="63500" marL="63500">
                    <a:solidFill>
                      <a:schemeClr val="lt1"/>
                    </a:solidFill>
                  </a:tcPr>
                </a:tc>
              </a:tr>
              <a:tr h="279400">
                <a:tc gridSpan="3">
                  <a:txBody>
                    <a:bodyPr/>
                    <a:lstStyle/>
                    <a:p>
                      <a:pPr indent="0" lvl="0" marL="0" rtl="0" algn="l">
                        <a:spcBef>
                          <a:spcPts val="0"/>
                        </a:spcBef>
                        <a:spcAft>
                          <a:spcPts val="0"/>
                        </a:spcAft>
                        <a:buNone/>
                      </a:pPr>
                      <a:r>
                        <a:rPr b="1" lang="en" sz="1200">
                          <a:latin typeface="Calibri"/>
                          <a:ea typeface="Calibri"/>
                          <a:cs typeface="Calibri"/>
                          <a:sym typeface="Calibri"/>
                        </a:rPr>
                        <a:t>Evaluation - what worked well &amp; what did not?</a:t>
                      </a:r>
                      <a:endParaRPr sz="1200">
                        <a:solidFill>
                          <a:srgbClr val="2E75B5"/>
                        </a:solidFill>
                        <a:latin typeface="Calibri"/>
                        <a:ea typeface="Calibri"/>
                        <a:cs typeface="Calibri"/>
                        <a:sym typeface="Calibri"/>
                      </a:endParaRPr>
                    </a:p>
                  </a:txBody>
                  <a:tcPr marT="63500" marB="63500" marR="63500" marL="63500">
                    <a:solidFill>
                      <a:srgbClr val="CFE2F3"/>
                    </a:solidFill>
                  </a:tcPr>
                </a:tc>
                <a:tc hMerge="1"/>
                <a:tc hMerge="1"/>
              </a:tr>
              <a:tr h="279400">
                <a:tc gridSpan="3">
                  <a:txBody>
                    <a:bodyPr/>
                    <a:lstStyle/>
                    <a:p>
                      <a:pPr indent="0" lvl="0" marL="0" rtl="0" algn="l">
                        <a:spcBef>
                          <a:spcPts val="0"/>
                        </a:spcBef>
                        <a:spcAft>
                          <a:spcPts val="0"/>
                        </a:spcAft>
                        <a:buNone/>
                      </a:pPr>
                      <a:r>
                        <a:rPr lang="en" sz="1200">
                          <a:latin typeface="Calibri"/>
                          <a:ea typeface="Calibri"/>
                          <a:cs typeface="Calibri"/>
                          <a:sym typeface="Calibri"/>
                        </a:rPr>
                        <a:t>Implementing</a:t>
                      </a:r>
                      <a:r>
                        <a:rPr lang="en" sz="1200">
                          <a:latin typeface="Calibri"/>
                          <a:ea typeface="Calibri"/>
                          <a:cs typeface="Calibri"/>
                          <a:sym typeface="Calibri"/>
                        </a:rPr>
                        <a:t> the final stats component into the rest of the code worked well after a few switches of thing like variable names were made. Testing of the whole program shows that it works for expected, unexpected and </a:t>
                      </a:r>
                      <a:r>
                        <a:rPr lang="en" sz="1200">
                          <a:latin typeface="Calibri"/>
                          <a:ea typeface="Calibri"/>
                          <a:cs typeface="Calibri"/>
                          <a:sym typeface="Calibri"/>
                        </a:rPr>
                        <a:t>boundary</a:t>
                      </a:r>
                      <a:r>
                        <a:rPr lang="en" sz="1200">
                          <a:latin typeface="Calibri"/>
                          <a:ea typeface="Calibri"/>
                          <a:cs typeface="Calibri"/>
                          <a:sym typeface="Calibri"/>
                        </a:rPr>
                        <a:t> cases without crashing which is a positive sign as it increases the functionality and </a:t>
                      </a:r>
                      <a:r>
                        <a:rPr lang="en" sz="1200">
                          <a:latin typeface="Calibri"/>
                          <a:ea typeface="Calibri"/>
                          <a:cs typeface="Calibri"/>
                          <a:sym typeface="Calibri"/>
                        </a:rPr>
                        <a:t>usability</a:t>
                      </a:r>
                      <a:r>
                        <a:rPr lang="en" sz="1200">
                          <a:latin typeface="Calibri"/>
                          <a:ea typeface="Calibri"/>
                          <a:cs typeface="Calibri"/>
                          <a:sym typeface="Calibri"/>
                        </a:rPr>
                        <a:t> of the program.</a:t>
                      </a:r>
                      <a:endParaRPr sz="1200">
                        <a:latin typeface="Calibri"/>
                        <a:ea typeface="Calibri"/>
                        <a:cs typeface="Calibri"/>
                        <a:sym typeface="Calibri"/>
                      </a:endParaRPr>
                    </a:p>
                  </a:txBody>
                  <a:tcPr marT="63500" marB="63500" marR="63500" marL="63500">
                    <a:solidFill>
                      <a:schemeClr val="lt1"/>
                    </a:solidFill>
                  </a:tcPr>
                </a:tc>
                <a:tc hMerge="1"/>
                <a:tc hMerge="1"/>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31" name="Shape 131"/>
        <p:cNvGrpSpPr/>
        <p:nvPr/>
      </p:nvGrpSpPr>
      <p:grpSpPr>
        <a:xfrm>
          <a:off x="0" y="0"/>
          <a:ext cx="0" cy="0"/>
          <a:chOff x="0" y="0"/>
          <a:chExt cx="0" cy="0"/>
        </a:xfrm>
      </p:grpSpPr>
      <p:sp>
        <p:nvSpPr>
          <p:cNvPr id="132" name="Google Shape;132;p23"/>
          <p:cNvSpPr txBox="1"/>
          <p:nvPr>
            <p:ph type="title"/>
          </p:nvPr>
        </p:nvSpPr>
        <p:spPr>
          <a:xfrm>
            <a:off x="311700" y="368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Management - Sprint Tracking</a:t>
            </a:r>
            <a:endParaRPr/>
          </a:p>
        </p:txBody>
      </p:sp>
      <p:graphicFrame>
        <p:nvGraphicFramePr>
          <p:cNvPr id="133" name="Google Shape;133;p23"/>
          <p:cNvGraphicFramePr/>
          <p:nvPr/>
        </p:nvGraphicFramePr>
        <p:xfrm>
          <a:off x="346325" y="1016200"/>
          <a:ext cx="3000000" cy="3000000"/>
        </p:xfrm>
        <a:graphic>
          <a:graphicData uri="http://schemas.openxmlformats.org/drawingml/2006/table">
            <a:tbl>
              <a:tblPr>
                <a:noFill/>
                <a:tableStyleId>{5FC1A3EE-63F9-4E97-995E-7B0236D648A3}</a:tableStyleId>
              </a:tblPr>
              <a:tblGrid>
                <a:gridCol w="1857375"/>
                <a:gridCol w="1114425"/>
                <a:gridCol w="1485900"/>
                <a:gridCol w="1485900"/>
              </a:tblGrid>
              <a:tr h="12700">
                <a:tc>
                  <a:txBody>
                    <a:bodyPr/>
                    <a:lstStyle/>
                    <a:p>
                      <a:pPr indent="0" lvl="0" marL="0" rtl="0" algn="ctr">
                        <a:spcBef>
                          <a:spcPts val="0"/>
                        </a:spcBef>
                        <a:spcAft>
                          <a:spcPts val="0"/>
                        </a:spcAft>
                        <a:buNone/>
                      </a:pPr>
                      <a:r>
                        <a:rPr b="1" lang="en" sz="1200">
                          <a:latin typeface="Calibri"/>
                          <a:ea typeface="Calibri"/>
                          <a:cs typeface="Calibri"/>
                          <a:sym typeface="Calibri"/>
                        </a:rPr>
                        <a:t>Task</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Sprint Number</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Start Date</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End Date</a:t>
                      </a:r>
                      <a:endParaRPr b="1" sz="1200">
                        <a:latin typeface="Calibri"/>
                        <a:ea typeface="Calibri"/>
                        <a:cs typeface="Calibri"/>
                        <a:sym typeface="Calibri"/>
                      </a:endParaRPr>
                    </a:p>
                  </a:txBody>
                  <a:tcPr marT="63500" marB="63500" marR="63500" marL="63500">
                    <a:solidFill>
                      <a:srgbClr val="CFE2F3"/>
                    </a:solidFill>
                  </a:tcPr>
                </a:tc>
              </a:tr>
              <a:tr h="12700">
                <a:tc>
                  <a:txBody>
                    <a:bodyPr/>
                    <a:lstStyle/>
                    <a:p>
                      <a:pPr indent="0" lvl="0" marL="0" rtl="0" algn="ctr">
                        <a:spcBef>
                          <a:spcPts val="0"/>
                        </a:spcBef>
                        <a:spcAft>
                          <a:spcPts val="0"/>
                        </a:spcAft>
                        <a:buNone/>
                      </a:pPr>
                      <a:r>
                        <a:rPr lang="en" sz="1100">
                          <a:latin typeface="Calibri"/>
                          <a:ea typeface="Calibri"/>
                          <a:cs typeface="Calibri"/>
                          <a:sym typeface="Calibri"/>
                        </a:rPr>
                        <a:t>Complete Documentation</a:t>
                      </a:r>
                      <a:endParaRPr sz="1100">
                        <a:latin typeface="Calibri"/>
                        <a:ea typeface="Calibri"/>
                        <a:cs typeface="Calibri"/>
                        <a:sym typeface="Calibri"/>
                      </a:endParaRPr>
                    </a:p>
                  </a:txBody>
                  <a:tcPr marT="63500" marB="63500" marR="63500" marL="63500">
                    <a:solidFill>
                      <a:schemeClr val="lt1"/>
                    </a:solidFill>
                  </a:tcPr>
                </a:tc>
                <a:tc>
                  <a:txBody>
                    <a:bodyPr/>
                    <a:lstStyle/>
                    <a:p>
                      <a:pPr indent="0" lvl="0" marL="0" rtl="0" algn="ctr">
                        <a:spcBef>
                          <a:spcPts val="0"/>
                        </a:spcBef>
                        <a:spcAft>
                          <a:spcPts val="0"/>
                        </a:spcAft>
                        <a:buNone/>
                      </a:pPr>
                      <a:r>
                        <a:rPr lang="en" sz="1100">
                          <a:latin typeface="Calibri"/>
                          <a:ea typeface="Calibri"/>
                          <a:cs typeface="Calibri"/>
                          <a:sym typeface="Calibri"/>
                        </a:rPr>
                        <a:t>8</a:t>
                      </a:r>
                      <a:endParaRPr sz="1100">
                        <a:latin typeface="Calibri"/>
                        <a:ea typeface="Calibri"/>
                        <a:cs typeface="Calibri"/>
                        <a:sym typeface="Calibri"/>
                      </a:endParaRPr>
                    </a:p>
                  </a:txBody>
                  <a:tcPr marT="63500" marB="63500" marR="63500" marL="63500">
                    <a:solidFill>
                      <a:schemeClr val="lt1"/>
                    </a:solidFill>
                  </a:tcPr>
                </a:tc>
                <a:tc>
                  <a:txBody>
                    <a:bodyPr/>
                    <a:lstStyle/>
                    <a:p>
                      <a:pPr indent="0" lvl="0" marL="0" rtl="0" algn="ctr">
                        <a:spcBef>
                          <a:spcPts val="0"/>
                        </a:spcBef>
                        <a:spcAft>
                          <a:spcPts val="0"/>
                        </a:spcAft>
                        <a:buNone/>
                      </a:pPr>
                      <a:r>
                        <a:rPr lang="en" sz="1100">
                          <a:latin typeface="Calibri"/>
                          <a:ea typeface="Calibri"/>
                          <a:cs typeface="Calibri"/>
                          <a:sym typeface="Calibri"/>
                        </a:rPr>
                        <a:t>20</a:t>
                      </a:r>
                      <a:r>
                        <a:rPr lang="en" sz="1100">
                          <a:latin typeface="Calibri"/>
                          <a:ea typeface="Calibri"/>
                          <a:cs typeface="Calibri"/>
                          <a:sym typeface="Calibri"/>
                        </a:rPr>
                        <a:t>/05</a:t>
                      </a:r>
                      <a:endParaRPr sz="1100">
                        <a:latin typeface="Calibri"/>
                        <a:ea typeface="Calibri"/>
                        <a:cs typeface="Calibri"/>
                        <a:sym typeface="Calibri"/>
                      </a:endParaRPr>
                    </a:p>
                  </a:txBody>
                  <a:tcPr marT="63500" marB="63500" marR="63500" marL="63500">
                    <a:solidFill>
                      <a:schemeClr val="lt1"/>
                    </a:solidFill>
                  </a:tcPr>
                </a:tc>
                <a:tc>
                  <a:txBody>
                    <a:bodyPr/>
                    <a:lstStyle/>
                    <a:p>
                      <a:pPr indent="0" lvl="0" marL="0" rtl="0" algn="ctr">
                        <a:spcBef>
                          <a:spcPts val="0"/>
                        </a:spcBef>
                        <a:spcAft>
                          <a:spcPts val="0"/>
                        </a:spcAft>
                        <a:buNone/>
                      </a:pPr>
                      <a:r>
                        <a:rPr lang="en" sz="1100">
                          <a:latin typeface="Calibri"/>
                          <a:ea typeface="Calibri"/>
                          <a:cs typeface="Calibri"/>
                          <a:sym typeface="Calibri"/>
                        </a:rPr>
                        <a:t>25</a:t>
                      </a:r>
                      <a:r>
                        <a:rPr lang="en" sz="1100">
                          <a:latin typeface="Calibri"/>
                          <a:ea typeface="Calibri"/>
                          <a:cs typeface="Calibri"/>
                          <a:sym typeface="Calibri"/>
                        </a:rPr>
                        <a:t>/05</a:t>
                      </a:r>
                      <a:endParaRPr sz="1100">
                        <a:latin typeface="Calibri"/>
                        <a:ea typeface="Calibri"/>
                        <a:cs typeface="Calibri"/>
                        <a:sym typeface="Calibri"/>
                      </a:endParaRPr>
                    </a:p>
                  </a:txBody>
                  <a:tcPr marT="63500" marB="63500" marR="63500" marL="63500">
                    <a:solidFill>
                      <a:schemeClr val="lt1"/>
                    </a:solidFill>
                  </a:tcPr>
                </a:tc>
              </a:tr>
            </a:tbl>
          </a:graphicData>
        </a:graphic>
      </p:graphicFrame>
      <p:graphicFrame>
        <p:nvGraphicFramePr>
          <p:cNvPr id="134" name="Google Shape;134;p23"/>
          <p:cNvGraphicFramePr/>
          <p:nvPr/>
        </p:nvGraphicFramePr>
        <p:xfrm>
          <a:off x="346325" y="1826300"/>
          <a:ext cx="3000000" cy="3000000"/>
        </p:xfrm>
        <a:graphic>
          <a:graphicData uri="http://schemas.openxmlformats.org/drawingml/2006/table">
            <a:tbl>
              <a:tblPr>
                <a:noFill/>
                <a:tableStyleId>{5FC1A3EE-63F9-4E97-995E-7B0236D648A3}</a:tableStyleId>
              </a:tblPr>
              <a:tblGrid>
                <a:gridCol w="1981200"/>
                <a:gridCol w="1981200"/>
                <a:gridCol w="1981200"/>
              </a:tblGrid>
              <a:tr h="12700">
                <a:tc>
                  <a:txBody>
                    <a:bodyPr/>
                    <a:lstStyle/>
                    <a:p>
                      <a:pPr indent="0" lvl="0" marL="0" rtl="0" algn="ctr">
                        <a:spcBef>
                          <a:spcPts val="0"/>
                        </a:spcBef>
                        <a:spcAft>
                          <a:spcPts val="0"/>
                        </a:spcAft>
                        <a:buNone/>
                      </a:pPr>
                      <a:r>
                        <a:rPr b="1" lang="en" sz="1200">
                          <a:latin typeface="Calibri"/>
                          <a:ea typeface="Calibri"/>
                          <a:cs typeface="Calibri"/>
                          <a:sym typeface="Calibri"/>
                        </a:rPr>
                        <a:t>What are you working on?</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What did you achieve?</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What are the next steps?</a:t>
                      </a:r>
                      <a:endParaRPr b="1" sz="1200">
                        <a:latin typeface="Calibri"/>
                        <a:ea typeface="Calibri"/>
                        <a:cs typeface="Calibri"/>
                        <a:sym typeface="Calibri"/>
                      </a:endParaRPr>
                    </a:p>
                  </a:txBody>
                  <a:tcPr marT="63500" marB="63500" marR="63500" marL="63500">
                    <a:solidFill>
                      <a:srgbClr val="CFE2F3"/>
                    </a:solidFill>
                  </a:tcPr>
                </a:tc>
              </a:tr>
              <a:tr h="127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Complete the documentation to submit with my program.</a:t>
                      </a:r>
                      <a:endParaRPr sz="1200">
                        <a:solidFill>
                          <a:schemeClr val="dk1"/>
                        </a:solidFill>
                        <a:latin typeface="Calibri"/>
                        <a:ea typeface="Calibri"/>
                        <a:cs typeface="Calibri"/>
                        <a:sym typeface="Calibri"/>
                      </a:endParaRPr>
                    </a:p>
                  </a:txBody>
                  <a:tcPr marT="63500" marB="63500" marR="63500" marL="63500">
                    <a:solidFill>
                      <a:srgbClr val="FFFFFF"/>
                    </a:solidFill>
                  </a:tcPr>
                </a:tc>
                <a:tc>
                  <a:txBody>
                    <a:bodyPr/>
                    <a:lstStyle/>
                    <a:p>
                      <a:pPr indent="0" lvl="0" marL="0" rtl="0" algn="l">
                        <a:spcBef>
                          <a:spcPts val="0"/>
                        </a:spcBef>
                        <a:spcAft>
                          <a:spcPts val="0"/>
                        </a:spcAft>
                        <a:buNone/>
                      </a:pPr>
                      <a:r>
                        <a:rPr lang="en" sz="1200">
                          <a:latin typeface="Calibri"/>
                          <a:ea typeface="Calibri"/>
                          <a:cs typeface="Calibri"/>
                          <a:sym typeface="Calibri"/>
                        </a:rPr>
                        <a:t>Completing the slides to show the complete process I went through with my programming and documentation.</a:t>
                      </a:r>
                      <a:endParaRPr sz="1200">
                        <a:latin typeface="Calibri"/>
                        <a:ea typeface="Calibri"/>
                        <a:cs typeface="Calibri"/>
                        <a:sym typeface="Calibri"/>
                      </a:endParaRPr>
                    </a:p>
                  </a:txBody>
                  <a:tcPr marT="63500" marB="63500" marR="63500" marL="63500">
                    <a:solidFill>
                      <a:srgbClr val="FFFFFF"/>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Submit my assignment.</a:t>
                      </a:r>
                      <a:endParaRPr sz="1200">
                        <a:latin typeface="Calibri"/>
                        <a:ea typeface="Calibri"/>
                        <a:cs typeface="Calibri"/>
                        <a:sym typeface="Calibri"/>
                      </a:endParaRPr>
                    </a:p>
                  </a:txBody>
                  <a:tcPr marT="63500" marB="63500" marR="63500" marL="63500">
                    <a:solidFill>
                      <a:srgbClr val="FFFFFF"/>
                    </a:solidFill>
                  </a:tcPr>
                </a:tc>
              </a:tr>
              <a:tr h="279400">
                <a:tc gridSpan="3">
                  <a:txBody>
                    <a:bodyPr/>
                    <a:lstStyle/>
                    <a:p>
                      <a:pPr indent="0" lvl="0" marL="0" rtl="0" algn="l">
                        <a:spcBef>
                          <a:spcPts val="0"/>
                        </a:spcBef>
                        <a:spcAft>
                          <a:spcPts val="0"/>
                        </a:spcAft>
                        <a:buNone/>
                      </a:pPr>
                      <a:r>
                        <a:rPr b="1" lang="en" sz="1200">
                          <a:latin typeface="Calibri"/>
                          <a:ea typeface="Calibri"/>
                          <a:cs typeface="Calibri"/>
                          <a:sym typeface="Calibri"/>
                        </a:rPr>
                        <a:t>Evaluation - what worked well &amp; what did not?</a:t>
                      </a:r>
                      <a:endParaRPr sz="1200">
                        <a:solidFill>
                          <a:srgbClr val="2E75B5"/>
                        </a:solidFill>
                        <a:latin typeface="Calibri"/>
                        <a:ea typeface="Calibri"/>
                        <a:cs typeface="Calibri"/>
                        <a:sym typeface="Calibri"/>
                      </a:endParaRPr>
                    </a:p>
                  </a:txBody>
                  <a:tcPr marT="63500" marB="63500" marR="63500" marL="63500">
                    <a:solidFill>
                      <a:srgbClr val="CFE2F3"/>
                    </a:solidFill>
                  </a:tcPr>
                </a:tc>
                <a:tc hMerge="1"/>
                <a:tc hMerge="1"/>
              </a:tr>
              <a:tr h="279400">
                <a:tc gridSpan="3">
                  <a:txBody>
                    <a:bodyPr/>
                    <a:lstStyle/>
                    <a:p>
                      <a:pPr indent="0" lvl="0" marL="0" rtl="0" algn="l">
                        <a:spcBef>
                          <a:spcPts val="0"/>
                        </a:spcBef>
                        <a:spcAft>
                          <a:spcPts val="0"/>
                        </a:spcAft>
                        <a:buNone/>
                      </a:pPr>
                      <a:r>
                        <a:rPr lang="en" sz="1200">
                          <a:latin typeface="Calibri"/>
                          <a:ea typeface="Calibri"/>
                          <a:cs typeface="Calibri"/>
                          <a:sym typeface="Calibri"/>
                        </a:rPr>
                        <a:t>Feedback from my teacher, Mr Tuahine was very helpful as it strengthened my understanding of what I needed to write about, particularly in the complex discussion section of my documentation.</a:t>
                      </a:r>
                      <a:endParaRPr sz="1200">
                        <a:latin typeface="Calibri"/>
                        <a:ea typeface="Calibri"/>
                        <a:cs typeface="Calibri"/>
                        <a:sym typeface="Calibri"/>
                      </a:endParaRPr>
                    </a:p>
                  </a:txBody>
                  <a:tcPr marT="63500" marB="63500" marR="63500" marL="63500">
                    <a:solidFill>
                      <a:schemeClr val="lt1"/>
                    </a:solidFill>
                  </a:tcPr>
                </a:tc>
                <a:tc hMerge="1"/>
                <a:tc hMerge="1"/>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195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Addressing </a:t>
            </a:r>
            <a:r>
              <a:rPr b="1" lang="en"/>
              <a:t>Relevant Implications - Functionality</a:t>
            </a:r>
            <a:endParaRPr b="1"/>
          </a:p>
        </p:txBody>
      </p:sp>
      <p:sp>
        <p:nvSpPr>
          <p:cNvPr id="140" name="Google Shape;140;p24"/>
          <p:cNvSpPr txBox="1"/>
          <p:nvPr>
            <p:ph idx="1" type="body"/>
          </p:nvPr>
        </p:nvSpPr>
        <p:spPr>
          <a:xfrm>
            <a:off x="311700" y="643800"/>
            <a:ext cx="8520600" cy="4387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chemeClr val="dk1"/>
                </a:solidFill>
              </a:rPr>
              <a:t>Functionality means to ensure that the program meets its intended purpose and works as expected. It should work for expected, boundary and unexpected cases. For example, my program needs to accept input in the check_rounds component such as expected input like 5 or 20, as well as </a:t>
            </a:r>
            <a:r>
              <a:rPr lang="en" sz="1300">
                <a:solidFill>
                  <a:schemeClr val="dk1"/>
                </a:solidFill>
              </a:rPr>
              <a:t>boundary</a:t>
            </a:r>
            <a:r>
              <a:rPr lang="en" sz="1300">
                <a:solidFill>
                  <a:schemeClr val="dk1"/>
                </a:solidFill>
              </a:rPr>
              <a:t> input such as 1. It should also not crash or freeze if </a:t>
            </a:r>
            <a:r>
              <a:rPr lang="en" sz="1300">
                <a:solidFill>
                  <a:schemeClr val="dk1"/>
                </a:solidFill>
              </a:rPr>
              <a:t>unexpected</a:t>
            </a:r>
            <a:r>
              <a:rPr lang="en" sz="1300">
                <a:solidFill>
                  <a:schemeClr val="dk1"/>
                </a:solidFill>
              </a:rPr>
              <a:t> input is entered such as -1 or ‘one’ as text, but should instead present an error message and give the user the opportunity to enter another input so they can continue with the game. It is vital that I account for every possible expected, </a:t>
            </a:r>
            <a:r>
              <a:rPr lang="en" sz="1300">
                <a:solidFill>
                  <a:schemeClr val="dk1"/>
                </a:solidFill>
              </a:rPr>
              <a:t>boundary</a:t>
            </a:r>
            <a:r>
              <a:rPr lang="en" sz="1300">
                <a:solidFill>
                  <a:schemeClr val="dk1"/>
                </a:solidFill>
              </a:rPr>
              <a:t> and unexpected case that the user could enter.</a:t>
            </a:r>
            <a:endParaRPr sz="1300">
              <a:solidFill>
                <a:schemeClr val="dk1"/>
              </a:solidFill>
            </a:endParaRPr>
          </a:p>
          <a:p>
            <a:pPr indent="0" lvl="0" marL="0" rtl="0" algn="l">
              <a:lnSpc>
                <a:spcPct val="100000"/>
              </a:lnSpc>
              <a:spcBef>
                <a:spcPts val="0"/>
              </a:spcBef>
              <a:spcAft>
                <a:spcPts val="0"/>
              </a:spcAft>
              <a:buNone/>
            </a:pPr>
            <a:r>
              <a:rPr lang="en" sz="1300">
                <a:solidFill>
                  <a:schemeClr val="dk1"/>
                </a:solidFill>
              </a:rPr>
              <a:t>Functionality is important because if my program was constantly crashing or giving the user the incorrect output, the user will likely become very frustrated to the point that they may even stop trying to use the program. Programs that do not work correctly and are not functional are of limited use and would cause the maker of the game to lose users due to the impatience and frustration surrounding the program not working as it should be. </a:t>
            </a:r>
            <a:endParaRPr sz="13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300">
                <a:solidFill>
                  <a:schemeClr val="dk1"/>
                </a:solidFill>
              </a:rPr>
              <a:t>An example of how I addressed functionality in my program is using functions to check if input from the user is valid or correct. For example, I did not have my code to check if the user has clicked the right button in a function initially. However, when it came to needing to repeat the code for the next round and </a:t>
            </a:r>
            <a:r>
              <a:rPr lang="en" sz="1300">
                <a:solidFill>
                  <a:schemeClr val="dk1"/>
                </a:solidFill>
              </a:rPr>
              <a:t>however</a:t>
            </a:r>
            <a:r>
              <a:rPr lang="en" sz="1300">
                <a:solidFill>
                  <a:schemeClr val="dk1"/>
                </a:solidFill>
              </a:rPr>
              <a:t> many rounds after that, I was struggling. Adding this code into a function meant I was able to loop back to it for each round and therefore, ensure that the input from the user was valid each time. Through testing things like this for functionality, I have made the code more efficient and helpful for the users in the way it handles correct and incorrect answers, and returns an </a:t>
            </a:r>
            <a:r>
              <a:rPr lang="en" sz="1300">
                <a:solidFill>
                  <a:schemeClr val="dk1"/>
                </a:solidFill>
              </a:rPr>
              <a:t>appropriate</a:t>
            </a:r>
            <a:r>
              <a:rPr lang="en" sz="1300">
                <a:solidFill>
                  <a:schemeClr val="dk1"/>
                </a:solidFill>
              </a:rPr>
              <a:t> message to the user about their result before playing the next round. If I had not made this change to using the function, there is the possibility that this section of the program would not work correctly, resulting in errors, reduced functionality, and increased the chances of the program crashing in the face of incorrect answers or other unexpected input.</a:t>
            </a:r>
            <a:endParaRPr sz="13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44" name="Shape 144"/>
        <p:cNvGrpSpPr/>
        <p:nvPr/>
      </p:nvGrpSpPr>
      <p:grpSpPr>
        <a:xfrm>
          <a:off x="0" y="0"/>
          <a:ext cx="0" cy="0"/>
          <a:chOff x="0" y="0"/>
          <a:chExt cx="0" cy="0"/>
        </a:xfrm>
      </p:grpSpPr>
      <p:sp>
        <p:nvSpPr>
          <p:cNvPr id="145" name="Google Shape;145;p25"/>
          <p:cNvSpPr txBox="1"/>
          <p:nvPr>
            <p:ph type="title"/>
          </p:nvPr>
        </p:nvSpPr>
        <p:spPr>
          <a:xfrm>
            <a:off x="215025" y="195600"/>
            <a:ext cx="8617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900"/>
              <a:t>Addressing </a:t>
            </a:r>
            <a:r>
              <a:rPr b="1" lang="en" sz="1900"/>
              <a:t>Relevant Implications - Sustainability and Future Proofing</a:t>
            </a:r>
            <a:endParaRPr b="1" sz="1900"/>
          </a:p>
        </p:txBody>
      </p:sp>
      <p:sp>
        <p:nvSpPr>
          <p:cNvPr id="146" name="Google Shape;146;p25"/>
          <p:cNvSpPr txBox="1"/>
          <p:nvPr>
            <p:ph idx="1" type="body"/>
          </p:nvPr>
        </p:nvSpPr>
        <p:spPr>
          <a:xfrm>
            <a:off x="311700" y="567600"/>
            <a:ext cx="8520600" cy="4343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50">
                <a:solidFill>
                  <a:schemeClr val="dk1"/>
                </a:solidFill>
              </a:rPr>
              <a:t>The sustainability and future proofing of an outcome involves making the program easy to update and sustainable in the long term. It means it will still be functional over time and when there are additions to it. For example, if the manager of the lyric guessing game wants to update the list with new songs that have been released in a years time, or gets requests for certain songs that are not yet on the list, these </a:t>
            </a:r>
            <a:r>
              <a:rPr lang="en" sz="1450">
                <a:solidFill>
                  <a:schemeClr val="dk1"/>
                </a:solidFill>
              </a:rPr>
              <a:t>additions</a:t>
            </a:r>
            <a:r>
              <a:rPr lang="en" sz="1450">
                <a:solidFill>
                  <a:schemeClr val="dk1"/>
                </a:solidFill>
              </a:rPr>
              <a:t> can be made to the list without having to change the name of the file in the code or the code itself. All that has to be done is the information added into a new row in the file linked to the program.</a:t>
            </a:r>
            <a:endParaRPr sz="1450">
              <a:solidFill>
                <a:schemeClr val="dk1"/>
              </a:solidFill>
            </a:endParaRPr>
          </a:p>
          <a:p>
            <a:pPr indent="0" lvl="0" marL="0" rtl="0" algn="l">
              <a:lnSpc>
                <a:spcPct val="100000"/>
              </a:lnSpc>
              <a:spcBef>
                <a:spcPts val="0"/>
              </a:spcBef>
              <a:spcAft>
                <a:spcPts val="0"/>
              </a:spcAft>
              <a:buNone/>
            </a:pPr>
            <a:r>
              <a:rPr lang="en" sz="1450">
                <a:solidFill>
                  <a:schemeClr val="dk1"/>
                </a:solidFill>
              </a:rPr>
              <a:t>Sustainability and future proofing are important because if the program is not easy to update, it can make the developers job very </a:t>
            </a:r>
            <a:r>
              <a:rPr lang="en" sz="1450">
                <a:solidFill>
                  <a:schemeClr val="dk1"/>
                </a:solidFill>
              </a:rPr>
              <a:t>difficult</a:t>
            </a:r>
            <a:r>
              <a:rPr lang="en" sz="1450">
                <a:solidFill>
                  <a:schemeClr val="dk1"/>
                </a:solidFill>
              </a:rPr>
              <a:t> in the long term as they will not want to have to change the entire code simply to add some songs. By ensuring that the program follows the implications of sustainability and future proofing, the program can be updated easily for a greater length of time.</a:t>
            </a:r>
            <a:endParaRPr sz="145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450">
                <a:solidFill>
                  <a:schemeClr val="dk1"/>
                </a:solidFill>
              </a:rPr>
              <a:t>An example of how I have addressed this implication is using a .csv file to save the information about the songs, lyrics, correct and incorrect answers. This file type saved as a microsoft excel file can be updated externally to the code. This means that </a:t>
            </a:r>
            <a:r>
              <a:rPr lang="en" sz="1450">
                <a:solidFill>
                  <a:schemeClr val="dk1"/>
                </a:solidFill>
              </a:rPr>
              <a:t>additions</a:t>
            </a:r>
            <a:r>
              <a:rPr lang="en" sz="1450">
                <a:solidFill>
                  <a:schemeClr val="dk1"/>
                </a:solidFill>
              </a:rPr>
              <a:t> can be made to the spreadsheet, saved, and these updates can be seen within the program without having to update the code itself. The code simply reads the additional rows and adds them to the list to randomise them. If I did not use this kind of file, the name of the file in the code as well as the code itself may have to be updated to update the list of songs, making the game </a:t>
            </a:r>
            <a:r>
              <a:rPr lang="en" sz="1450">
                <a:solidFill>
                  <a:schemeClr val="dk1"/>
                </a:solidFill>
              </a:rPr>
              <a:t>inconvenient</a:t>
            </a:r>
            <a:r>
              <a:rPr lang="en" sz="1450">
                <a:solidFill>
                  <a:schemeClr val="dk1"/>
                </a:solidFill>
              </a:rPr>
              <a:t> and high maintenance to update, resulting in time being wasted on updating the songs </a:t>
            </a:r>
            <a:r>
              <a:rPr lang="en" sz="1450">
                <a:solidFill>
                  <a:schemeClr val="dk1"/>
                </a:solidFill>
              </a:rPr>
              <a:t>rather</a:t>
            </a:r>
            <a:r>
              <a:rPr lang="en" sz="1450">
                <a:solidFill>
                  <a:schemeClr val="dk1"/>
                </a:solidFill>
              </a:rPr>
              <a:t> than improving the code or creating other programs.</a:t>
            </a:r>
            <a:endParaRPr sz="145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50" name="Shape 150"/>
        <p:cNvGrpSpPr/>
        <p:nvPr/>
      </p:nvGrpSpPr>
      <p:grpSpPr>
        <a:xfrm>
          <a:off x="0" y="0"/>
          <a:ext cx="0" cy="0"/>
          <a:chOff x="0" y="0"/>
          <a:chExt cx="0" cy="0"/>
        </a:xfrm>
      </p:grpSpPr>
      <p:sp>
        <p:nvSpPr>
          <p:cNvPr id="151" name="Google Shape;151;p26"/>
          <p:cNvSpPr txBox="1"/>
          <p:nvPr>
            <p:ph type="title"/>
          </p:nvPr>
        </p:nvSpPr>
        <p:spPr>
          <a:xfrm>
            <a:off x="311700" y="195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Addressing </a:t>
            </a:r>
            <a:r>
              <a:rPr b="1" lang="en"/>
              <a:t>Relevant Implications - Aesthetics</a:t>
            </a:r>
            <a:endParaRPr b="1"/>
          </a:p>
        </p:txBody>
      </p:sp>
      <p:sp>
        <p:nvSpPr>
          <p:cNvPr id="152" name="Google Shape;152;p26"/>
          <p:cNvSpPr txBox="1"/>
          <p:nvPr>
            <p:ph idx="1" type="body"/>
          </p:nvPr>
        </p:nvSpPr>
        <p:spPr>
          <a:xfrm>
            <a:off x="311700" y="643800"/>
            <a:ext cx="8520600" cy="4250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150">
                <a:solidFill>
                  <a:schemeClr val="dk1"/>
                </a:solidFill>
              </a:rPr>
              <a:t>Aesthetics improves the overall appearance of an outcome to make it visually appealing for the end users. A program that is well spaced out and has nice, cohesive colouring is more aesthetically pleasing than a program that is randomly or unevenly spaced with </a:t>
            </a:r>
            <a:r>
              <a:rPr lang="en" sz="1150">
                <a:solidFill>
                  <a:schemeClr val="dk1"/>
                </a:solidFill>
              </a:rPr>
              <a:t>inconsistent</a:t>
            </a:r>
            <a:r>
              <a:rPr lang="en" sz="1150">
                <a:solidFill>
                  <a:schemeClr val="dk1"/>
                </a:solidFill>
              </a:rPr>
              <a:t> and random colouring. </a:t>
            </a:r>
            <a:endParaRPr sz="1150">
              <a:solidFill>
                <a:schemeClr val="dk1"/>
              </a:solidFill>
            </a:endParaRPr>
          </a:p>
          <a:p>
            <a:pPr indent="0" lvl="0" marL="0" rtl="0" algn="l">
              <a:lnSpc>
                <a:spcPct val="100000"/>
              </a:lnSpc>
              <a:spcBef>
                <a:spcPts val="0"/>
              </a:spcBef>
              <a:spcAft>
                <a:spcPts val="0"/>
              </a:spcAft>
              <a:buNone/>
            </a:pPr>
            <a:r>
              <a:rPr lang="en" sz="1150">
                <a:solidFill>
                  <a:schemeClr val="dk1"/>
                </a:solidFill>
              </a:rPr>
              <a:t>Aesthetics matter because how the program is presented will be one of the first things that the end user notices. If they find it cluttered and confusing, they are much less likely to continue trying to use that program. It is important to make sure that the program presents a GUI with clear, easy to read spacing and colours that work well together as this makes the GUI more appealing to the user which increases the likelihood of the user happily using the program based on their first impression, and having a nice and easy experience using the program based on the aesthetics that follow.</a:t>
            </a:r>
            <a:endParaRPr sz="1150">
              <a:solidFill>
                <a:schemeClr val="dk1"/>
              </a:solidFill>
            </a:endParaRPr>
          </a:p>
          <a:p>
            <a:pPr indent="0" lvl="0" marL="0" rtl="0" algn="l">
              <a:lnSpc>
                <a:spcPct val="100000"/>
              </a:lnSpc>
              <a:spcBef>
                <a:spcPts val="0"/>
              </a:spcBef>
              <a:spcAft>
                <a:spcPts val="0"/>
              </a:spcAft>
              <a:buNone/>
            </a:pPr>
            <a:r>
              <a:rPr lang="en" sz="1150">
                <a:solidFill>
                  <a:schemeClr val="dk1"/>
                </a:solidFill>
              </a:rPr>
              <a:t>This also relates to usability. If all of the text, buttons, headings, and labels are </a:t>
            </a:r>
            <a:r>
              <a:rPr lang="en" sz="1150">
                <a:solidFill>
                  <a:schemeClr val="dk1"/>
                </a:solidFill>
              </a:rPr>
              <a:t>overlapping</a:t>
            </a:r>
            <a:r>
              <a:rPr lang="en" sz="1150">
                <a:solidFill>
                  <a:schemeClr val="dk1"/>
                </a:solidFill>
              </a:rPr>
              <a:t>, </a:t>
            </a:r>
            <a:r>
              <a:rPr lang="en" sz="1150">
                <a:solidFill>
                  <a:schemeClr val="dk1"/>
                </a:solidFill>
              </a:rPr>
              <a:t>poorly</a:t>
            </a:r>
            <a:r>
              <a:rPr lang="en" sz="1150">
                <a:solidFill>
                  <a:schemeClr val="dk1"/>
                </a:solidFill>
              </a:rPr>
              <a:t> spaced, and difficult to read, the program would have reduced usability as the user would struggle to understand what was what. They would become very confused by the layout and stop trying to figure out the difficult to understand program. By ensuring that the aesthetics make the program easy to </a:t>
            </a:r>
            <a:r>
              <a:rPr lang="en" sz="1150">
                <a:solidFill>
                  <a:schemeClr val="dk1"/>
                </a:solidFill>
              </a:rPr>
              <a:t>understand, usability is also increased as it makes the program more straightforward for the end user.</a:t>
            </a:r>
            <a:endParaRPr sz="115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50">
                <a:solidFill>
                  <a:schemeClr val="dk1"/>
                </a:solidFill>
              </a:rPr>
              <a:t>To address the implication of aesthetics in my program, I have used various frames such as label frames and button frames with padding in them to ensure that the various labels and buttons do not overlap when presented on the GUI. If I had not done this, all of the information could have become cluttered together, making it too difficult to read and overwhelming for the end users.</a:t>
            </a:r>
            <a:endParaRPr sz="115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50">
                <a:solidFill>
                  <a:schemeClr val="dk1"/>
                </a:solidFill>
              </a:rPr>
              <a:t>Another aesthetic consideration I took was people's imbedded association with different colours and their meanings. In my program, the message that comes up when you are correct is green while the message for incorrect is red. I chose these colours particularly as the colour green is often used and directly linked to being correct while red is used for incorrect. This means that the users know a moment quicker whether they have won or not as they know by the colour before the read the words. My particular choices for colours also extended to the colours of my overall GUI. This is discussed in the discussion section of the documentation. I have once again addressed aesthetics in my program by matching the colours used to the users expectations so they understand what the colours mean, do not become confused, and are satisfied by the colours chosen to represent right and wrong.</a:t>
            </a:r>
            <a:endParaRPr sz="1150">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56" name="Shape 156"/>
        <p:cNvGrpSpPr/>
        <p:nvPr/>
      </p:nvGrpSpPr>
      <p:grpSpPr>
        <a:xfrm>
          <a:off x="0" y="0"/>
          <a:ext cx="0" cy="0"/>
          <a:chOff x="0" y="0"/>
          <a:chExt cx="0" cy="0"/>
        </a:xfrm>
      </p:grpSpPr>
      <p:sp>
        <p:nvSpPr>
          <p:cNvPr id="157" name="Google Shape;157;p27"/>
          <p:cNvSpPr txBox="1"/>
          <p:nvPr>
            <p:ph type="title"/>
          </p:nvPr>
        </p:nvSpPr>
        <p:spPr>
          <a:xfrm>
            <a:off x="311700" y="195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Addressing </a:t>
            </a:r>
            <a:r>
              <a:rPr b="1" lang="en"/>
              <a:t>Relevant Implications - Usability</a:t>
            </a:r>
            <a:endParaRPr b="1"/>
          </a:p>
        </p:txBody>
      </p:sp>
      <p:sp>
        <p:nvSpPr>
          <p:cNvPr id="158" name="Google Shape;158;p27"/>
          <p:cNvSpPr txBox="1"/>
          <p:nvPr>
            <p:ph idx="1" type="body"/>
          </p:nvPr>
        </p:nvSpPr>
        <p:spPr>
          <a:xfrm>
            <a:off x="311700" y="796200"/>
            <a:ext cx="8520600" cy="3986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350">
                <a:solidFill>
                  <a:schemeClr val="dk1"/>
                </a:solidFill>
              </a:rPr>
              <a:t>Usability involves how easy and straightforward it is for the end user to accomplish their task using the program. Key aspects of usability are making instructions clear and easy to understand and creating helpful error messages that effectively tell the user the issue, and suggest a solution to help them get past the issue.</a:t>
            </a:r>
            <a:endParaRPr sz="1350">
              <a:solidFill>
                <a:schemeClr val="dk1"/>
              </a:solidFill>
            </a:endParaRPr>
          </a:p>
          <a:p>
            <a:pPr indent="0" lvl="0" marL="0" rtl="0" algn="l">
              <a:lnSpc>
                <a:spcPct val="100000"/>
              </a:lnSpc>
              <a:spcBef>
                <a:spcPts val="0"/>
              </a:spcBef>
              <a:spcAft>
                <a:spcPts val="0"/>
              </a:spcAft>
              <a:buNone/>
            </a:pPr>
            <a:r>
              <a:rPr lang="en" sz="1350">
                <a:solidFill>
                  <a:schemeClr val="dk1"/>
                </a:solidFill>
              </a:rPr>
              <a:t>Usability is important because if the user becomes confused by the program due to it being hard to understand and difficult to use, they are likely going to become frustrated at the program and give up on trying to make it work. This would result in less people playing the lyric guessing game, and the bad reputation would likely deter new users from trying out the game. Keeping the users happy and ensuring that can use the program as easily as possible is vital for my final outcome.</a:t>
            </a:r>
            <a:endParaRPr sz="135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350">
                <a:solidFill>
                  <a:schemeClr val="dk1"/>
                </a:solidFill>
              </a:rPr>
              <a:t>In my program, I have addressed usability by making the instructions at the beginning of the game very clear and making error messages helpful and easy to understand. The welcome and instructions tell the user exactly what is going to happen and what they need to do to play the game. To add to this, there is a helpful hints button for the users on the game interface which gives some helpful advice on how to get their points up if they are struggling. Testing with end users proved both of these messages very helpful and easy to understand. In terms of the error messages, the main one that is used to help users to recover from errors is the check_rounds error messages which reads “Please choose a whole number more than zero and less than 100”. This clearly tells the user what they need to enter in order to continue and play the game. Both of these kinds of helpful messages increase the </a:t>
            </a:r>
            <a:r>
              <a:rPr lang="en" sz="1350">
                <a:solidFill>
                  <a:schemeClr val="dk1"/>
                </a:solidFill>
              </a:rPr>
              <a:t>usability</a:t>
            </a:r>
            <a:r>
              <a:rPr lang="en" sz="1350">
                <a:solidFill>
                  <a:schemeClr val="dk1"/>
                </a:solidFill>
              </a:rPr>
              <a:t> of the program by ensuring that everything is easy to use and understand and the users are helped to recover from any issues they may face.</a:t>
            </a:r>
            <a:endParaRPr sz="135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62" name="Shape 162"/>
        <p:cNvGrpSpPr/>
        <p:nvPr/>
      </p:nvGrpSpPr>
      <p:grpSpPr>
        <a:xfrm>
          <a:off x="0" y="0"/>
          <a:ext cx="0" cy="0"/>
          <a:chOff x="0" y="0"/>
          <a:chExt cx="0" cy="0"/>
        </a:xfrm>
      </p:grpSpPr>
      <p:sp>
        <p:nvSpPr>
          <p:cNvPr id="163" name="Google Shape;163;p28"/>
          <p:cNvSpPr txBox="1"/>
          <p:nvPr>
            <p:ph type="title"/>
          </p:nvPr>
        </p:nvSpPr>
        <p:spPr>
          <a:xfrm>
            <a:off x="311700" y="195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t>Addressing Relevant Implications - Legal Implications (Copyright)</a:t>
            </a:r>
            <a:endParaRPr b="1" sz="2000"/>
          </a:p>
        </p:txBody>
      </p:sp>
      <p:sp>
        <p:nvSpPr>
          <p:cNvPr id="164" name="Google Shape;164;p28"/>
          <p:cNvSpPr txBox="1"/>
          <p:nvPr>
            <p:ph idx="1" type="body"/>
          </p:nvPr>
        </p:nvSpPr>
        <p:spPr>
          <a:xfrm>
            <a:off x="311700" y="693000"/>
            <a:ext cx="8520600" cy="3986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50">
                <a:solidFill>
                  <a:schemeClr val="dk1"/>
                </a:solidFill>
              </a:rPr>
              <a:t>My program uses property that I do not own. All of the artist names, song titles and lyrics are owned by those who created and trademarked them and therefore are the current holders of the copyright. Having copyright against these items means that they cannot be used </a:t>
            </a:r>
            <a:r>
              <a:rPr lang="en" sz="1650">
                <a:solidFill>
                  <a:schemeClr val="dk1"/>
                </a:solidFill>
              </a:rPr>
              <a:t>commercially</a:t>
            </a:r>
            <a:r>
              <a:rPr lang="en" sz="1650">
                <a:solidFill>
                  <a:schemeClr val="dk1"/>
                </a:solidFill>
              </a:rPr>
              <a:t> without the permission from the owner. Because of this, I would be unable to make money off of my program currently as I do not have permissions from these artists to use their songs and names in my program or to </a:t>
            </a:r>
            <a:r>
              <a:rPr lang="en" sz="1650">
                <a:solidFill>
                  <a:schemeClr val="dk1"/>
                </a:solidFill>
              </a:rPr>
              <a:t>promote</a:t>
            </a:r>
            <a:r>
              <a:rPr lang="en" sz="1650">
                <a:solidFill>
                  <a:schemeClr val="dk1"/>
                </a:solidFill>
              </a:rPr>
              <a:t> it in any way. I acknowledge this and understand that if this program were to be distributed, I would need to gain the necessary permissions first. This was backed up by information from </a:t>
            </a:r>
            <a:r>
              <a:rPr lang="en" sz="1650" u="sng">
                <a:solidFill>
                  <a:schemeClr val="hlink"/>
                </a:solidFill>
                <a:hlinkClick r:id="rId3"/>
              </a:rPr>
              <a:t>https://www.ebsco.com</a:t>
            </a:r>
            <a:r>
              <a:rPr lang="en" sz="1650">
                <a:solidFill>
                  <a:schemeClr val="dk1"/>
                </a:solidFill>
              </a:rPr>
              <a:t> which states that “Musical copyright laws refer to an international network of legal codes that provide content creators with the exclusive rights to control the distribution of their work for a set time. Musical copyrights protect both compositions and sound recordings.” This confirms that I am unable to use the songs and lyrics to make a profit without permission meaning that for now, this game cannot be distributed.</a:t>
            </a:r>
            <a:endParaRPr sz="165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68" name="Shape 168"/>
        <p:cNvGrpSpPr/>
        <p:nvPr/>
      </p:nvGrpSpPr>
      <p:grpSpPr>
        <a:xfrm>
          <a:off x="0" y="0"/>
          <a:ext cx="0" cy="0"/>
          <a:chOff x="0" y="0"/>
          <a:chExt cx="0" cy="0"/>
        </a:xfrm>
      </p:grpSpPr>
      <p:sp>
        <p:nvSpPr>
          <p:cNvPr id="169" name="Google Shape;169;p29"/>
          <p:cNvSpPr txBox="1"/>
          <p:nvPr>
            <p:ph type="title"/>
          </p:nvPr>
        </p:nvSpPr>
        <p:spPr>
          <a:xfrm>
            <a:off x="311700" y="195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t>Addressing Relevant Implications - Ethical and Social Implications</a:t>
            </a:r>
            <a:endParaRPr b="1" sz="2000"/>
          </a:p>
        </p:txBody>
      </p:sp>
      <p:sp>
        <p:nvSpPr>
          <p:cNvPr id="170" name="Google Shape;170;p29"/>
          <p:cNvSpPr txBox="1"/>
          <p:nvPr>
            <p:ph idx="1" type="body"/>
          </p:nvPr>
        </p:nvSpPr>
        <p:spPr>
          <a:xfrm>
            <a:off x="311700" y="608200"/>
            <a:ext cx="8520600" cy="4217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550">
                <a:solidFill>
                  <a:schemeClr val="dk1"/>
                </a:solidFill>
              </a:rPr>
              <a:t>The social implications of an outcome involves how it affects the users, the wider community and society as a whole. It also means ensuring that all of the content in the program is completely appropriate for all audiences and does not offend any group of people. For example, the lyrics I have chosen from the songs are all appropriate and do not contain any inappropriate language or comments about certain groups of people. This means that the audience is increased as the program does not exclude any users by offending them such as excluding the younger generation by making the lyrics too inappropriate.</a:t>
            </a:r>
            <a:endParaRPr sz="1550">
              <a:solidFill>
                <a:schemeClr val="dk1"/>
              </a:solidFill>
            </a:endParaRPr>
          </a:p>
          <a:p>
            <a:pPr indent="0" lvl="0" marL="0" rtl="0" algn="l">
              <a:lnSpc>
                <a:spcPct val="100000"/>
              </a:lnSpc>
              <a:spcBef>
                <a:spcPts val="0"/>
              </a:spcBef>
              <a:spcAft>
                <a:spcPts val="0"/>
              </a:spcAft>
              <a:buNone/>
            </a:pPr>
            <a:r>
              <a:rPr lang="en" sz="1550">
                <a:solidFill>
                  <a:schemeClr val="dk1"/>
                </a:solidFill>
              </a:rPr>
              <a:t>Social implications matter because if they are not considered and addressed throughout the iterative process, the outcome could have unintentional consequences such as offending a group of people or could have a negative effect on society in some way.</a:t>
            </a:r>
            <a:endParaRPr sz="155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550">
                <a:solidFill>
                  <a:schemeClr val="dk1"/>
                </a:solidFill>
              </a:rPr>
              <a:t>I have addressed social implications firstly by ensuring that all content in the program is completely appropriate and not offensive to any group of people. I have also added a limit to the amount of rounds that you can play at a time. This limit is 100 and has been implemented in order to help the mental and physical health of the people playing as it is important to balance </a:t>
            </a:r>
            <a:r>
              <a:rPr lang="en" sz="1550">
                <a:solidFill>
                  <a:schemeClr val="dk1"/>
                </a:solidFill>
              </a:rPr>
              <a:t>screen time</a:t>
            </a:r>
            <a:r>
              <a:rPr lang="en" sz="1550">
                <a:solidFill>
                  <a:schemeClr val="dk1"/>
                </a:solidFill>
              </a:rPr>
              <a:t> with time spent outside and with friends and family. If I had not done these things, the program could have unintentionally offended some people and could have contributed to health issues in the end users.</a:t>
            </a:r>
            <a:endParaRPr sz="155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74" name="Shape 174"/>
        <p:cNvGrpSpPr/>
        <p:nvPr/>
      </p:nvGrpSpPr>
      <p:grpSpPr>
        <a:xfrm>
          <a:off x="0" y="0"/>
          <a:ext cx="0" cy="0"/>
          <a:chOff x="0" y="0"/>
          <a:chExt cx="0" cy="0"/>
        </a:xfrm>
      </p:grpSpPr>
      <p:sp>
        <p:nvSpPr>
          <p:cNvPr id="175" name="Google Shape;175;p30"/>
          <p:cNvSpPr txBox="1"/>
          <p:nvPr>
            <p:ph type="title"/>
          </p:nvPr>
        </p:nvSpPr>
        <p:spPr>
          <a:xfrm>
            <a:off x="2355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Graphical User Interface Design...</a:t>
            </a:r>
            <a:endParaRPr/>
          </a:p>
        </p:txBody>
      </p:sp>
      <p:grpSp>
        <p:nvGrpSpPr>
          <p:cNvPr id="176" name="Google Shape;176;p30"/>
          <p:cNvGrpSpPr/>
          <p:nvPr/>
        </p:nvGrpSpPr>
        <p:grpSpPr>
          <a:xfrm>
            <a:off x="357825" y="1094400"/>
            <a:ext cx="4722250" cy="1034365"/>
            <a:chOff x="357825" y="1094400"/>
            <a:chExt cx="4722250" cy="1034365"/>
          </a:xfrm>
        </p:grpSpPr>
        <p:pic>
          <p:nvPicPr>
            <p:cNvPr id="177" name="Google Shape;177;p30"/>
            <p:cNvPicPr preferRelativeResize="0"/>
            <p:nvPr/>
          </p:nvPicPr>
          <p:blipFill>
            <a:blip r:embed="rId3">
              <a:alphaModFix/>
            </a:blip>
            <a:stretch>
              <a:fillRect/>
            </a:stretch>
          </p:blipFill>
          <p:spPr>
            <a:xfrm>
              <a:off x="357825" y="1094400"/>
              <a:ext cx="4722250" cy="447625"/>
            </a:xfrm>
            <a:prstGeom prst="rect">
              <a:avLst/>
            </a:prstGeom>
            <a:noFill/>
            <a:ln>
              <a:noFill/>
            </a:ln>
          </p:spPr>
        </p:pic>
        <p:pic>
          <p:nvPicPr>
            <p:cNvPr id="178" name="Google Shape;178;p30"/>
            <p:cNvPicPr preferRelativeResize="0"/>
            <p:nvPr/>
          </p:nvPicPr>
          <p:blipFill>
            <a:blip r:embed="rId4">
              <a:alphaModFix/>
            </a:blip>
            <a:stretch>
              <a:fillRect/>
            </a:stretch>
          </p:blipFill>
          <p:spPr>
            <a:xfrm>
              <a:off x="357825" y="1641800"/>
              <a:ext cx="4722250" cy="486965"/>
            </a:xfrm>
            <a:prstGeom prst="rect">
              <a:avLst/>
            </a:prstGeom>
            <a:noFill/>
            <a:ln>
              <a:noFill/>
            </a:ln>
          </p:spPr>
        </p:pic>
      </p:grpSp>
      <p:sp>
        <p:nvSpPr>
          <p:cNvPr id="179" name="Google Shape;179;p30"/>
          <p:cNvSpPr txBox="1"/>
          <p:nvPr>
            <p:ph type="title"/>
          </p:nvPr>
        </p:nvSpPr>
        <p:spPr>
          <a:xfrm>
            <a:off x="311700" y="636725"/>
            <a:ext cx="4900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Possible Colour Options</a:t>
            </a:r>
            <a:r>
              <a:rPr lang="en" sz="2000"/>
              <a:t>...</a:t>
            </a:r>
            <a:endParaRPr sz="2000"/>
          </a:p>
        </p:txBody>
      </p:sp>
      <p:pic>
        <p:nvPicPr>
          <p:cNvPr id="180" name="Google Shape;180;p30"/>
          <p:cNvPicPr preferRelativeResize="0"/>
          <p:nvPr/>
        </p:nvPicPr>
        <p:blipFill>
          <a:blip r:embed="rId5">
            <a:alphaModFix/>
          </a:blip>
          <a:stretch>
            <a:fillRect/>
          </a:stretch>
        </p:blipFill>
        <p:spPr>
          <a:xfrm>
            <a:off x="5880750" y="140225"/>
            <a:ext cx="3012850" cy="2058075"/>
          </a:xfrm>
          <a:prstGeom prst="rect">
            <a:avLst/>
          </a:prstGeom>
          <a:noFill/>
          <a:ln>
            <a:noFill/>
          </a:ln>
        </p:spPr>
      </p:pic>
      <p:pic>
        <p:nvPicPr>
          <p:cNvPr id="181" name="Google Shape;181;p30"/>
          <p:cNvPicPr preferRelativeResize="0"/>
          <p:nvPr/>
        </p:nvPicPr>
        <p:blipFill>
          <a:blip r:embed="rId6">
            <a:alphaModFix/>
          </a:blip>
          <a:stretch>
            <a:fillRect/>
          </a:stretch>
        </p:blipFill>
        <p:spPr>
          <a:xfrm>
            <a:off x="357825" y="2228550"/>
            <a:ext cx="2673576" cy="2717125"/>
          </a:xfrm>
          <a:prstGeom prst="rect">
            <a:avLst/>
          </a:prstGeom>
          <a:noFill/>
          <a:ln>
            <a:noFill/>
          </a:ln>
        </p:spPr>
      </p:pic>
      <p:pic>
        <p:nvPicPr>
          <p:cNvPr id="182" name="Google Shape;182;p30"/>
          <p:cNvPicPr preferRelativeResize="0"/>
          <p:nvPr/>
        </p:nvPicPr>
        <p:blipFill>
          <a:blip r:embed="rId7">
            <a:alphaModFix/>
          </a:blip>
          <a:stretch>
            <a:fillRect/>
          </a:stretch>
        </p:blipFill>
        <p:spPr>
          <a:xfrm>
            <a:off x="3121100" y="2228549"/>
            <a:ext cx="2673575" cy="2704579"/>
          </a:xfrm>
          <a:prstGeom prst="rect">
            <a:avLst/>
          </a:prstGeom>
          <a:noFill/>
          <a:ln>
            <a:noFill/>
          </a:ln>
        </p:spPr>
      </p:pic>
      <p:sp>
        <p:nvSpPr>
          <p:cNvPr id="183" name="Google Shape;183;p30"/>
          <p:cNvSpPr txBox="1"/>
          <p:nvPr/>
        </p:nvSpPr>
        <p:spPr>
          <a:xfrm>
            <a:off x="5926200" y="2339525"/>
            <a:ext cx="2967300" cy="259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These screenshots show my wireframe for my lyric guessing program. The one in the top right is the opening interface to welcome the user and get the number of rounds. The bottom left is the game interface with the questions, answers and the other menu options. The bottom right screenshot shows what the stats and hints windows will look like.</a:t>
            </a:r>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87" name="Shape 187"/>
        <p:cNvGrpSpPr/>
        <p:nvPr/>
      </p:nvGrpSpPr>
      <p:grpSpPr>
        <a:xfrm>
          <a:off x="0" y="0"/>
          <a:ext cx="0" cy="0"/>
          <a:chOff x="0" y="0"/>
          <a:chExt cx="0" cy="0"/>
        </a:xfrm>
      </p:grpSpPr>
      <p:sp>
        <p:nvSpPr>
          <p:cNvPr id="188" name="Google Shape;188;p31"/>
          <p:cNvSpPr txBox="1"/>
          <p:nvPr>
            <p:ph type="title"/>
          </p:nvPr>
        </p:nvSpPr>
        <p:spPr>
          <a:xfrm>
            <a:off x="311700" y="102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Program Structure</a:t>
            </a:r>
            <a:endParaRPr/>
          </a:p>
        </p:txBody>
      </p:sp>
      <p:sp>
        <p:nvSpPr>
          <p:cNvPr id="189" name="Google Shape;189;p31"/>
          <p:cNvSpPr txBox="1"/>
          <p:nvPr>
            <p:ph type="title"/>
          </p:nvPr>
        </p:nvSpPr>
        <p:spPr>
          <a:xfrm>
            <a:off x="311675" y="618850"/>
            <a:ext cx="4031700" cy="4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Outline of the program structure:</a:t>
            </a:r>
            <a:endParaRPr sz="1600"/>
          </a:p>
        </p:txBody>
      </p:sp>
      <p:sp>
        <p:nvSpPr>
          <p:cNvPr id="190" name="Google Shape;190;p31"/>
          <p:cNvSpPr txBox="1"/>
          <p:nvPr>
            <p:ph type="title"/>
          </p:nvPr>
        </p:nvSpPr>
        <p:spPr>
          <a:xfrm>
            <a:off x="4455000" y="618850"/>
            <a:ext cx="4031700" cy="4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Classes and functions</a:t>
            </a:r>
            <a:r>
              <a:rPr lang="en" sz="1600"/>
              <a:t>:</a:t>
            </a:r>
            <a:endParaRPr sz="1600"/>
          </a:p>
        </p:txBody>
      </p:sp>
      <p:pic>
        <p:nvPicPr>
          <p:cNvPr id="191" name="Google Shape;191;p31"/>
          <p:cNvPicPr preferRelativeResize="0"/>
          <p:nvPr/>
        </p:nvPicPr>
        <p:blipFill>
          <a:blip r:embed="rId3">
            <a:alphaModFix/>
          </a:blip>
          <a:stretch>
            <a:fillRect/>
          </a:stretch>
        </p:blipFill>
        <p:spPr>
          <a:xfrm>
            <a:off x="272825" y="1088325"/>
            <a:ext cx="3776741" cy="3857326"/>
          </a:xfrm>
          <a:prstGeom prst="rect">
            <a:avLst/>
          </a:prstGeom>
          <a:noFill/>
          <a:ln>
            <a:noFill/>
          </a:ln>
        </p:spPr>
      </p:pic>
      <p:pic>
        <p:nvPicPr>
          <p:cNvPr id="192" name="Google Shape;192;p31"/>
          <p:cNvPicPr preferRelativeResize="0"/>
          <p:nvPr/>
        </p:nvPicPr>
        <p:blipFill rotWithShape="1">
          <a:blip r:embed="rId4">
            <a:alphaModFix/>
          </a:blip>
          <a:srcRect b="0" l="8469" r="1908" t="0"/>
          <a:stretch/>
        </p:blipFill>
        <p:spPr>
          <a:xfrm>
            <a:off x="4455000" y="1088325"/>
            <a:ext cx="4031699" cy="38624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311700" y="2158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Management - Agile Methodology</a:t>
            </a:r>
            <a:endParaRPr/>
          </a:p>
        </p:txBody>
      </p:sp>
      <p:sp>
        <p:nvSpPr>
          <p:cNvPr id="62" name="Google Shape;62;p14"/>
          <p:cNvSpPr txBox="1"/>
          <p:nvPr>
            <p:ph idx="1" type="body"/>
          </p:nvPr>
        </p:nvSpPr>
        <p:spPr>
          <a:xfrm>
            <a:off x="311700" y="745875"/>
            <a:ext cx="8520600" cy="4125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solidFill>
                  <a:schemeClr val="dk1"/>
                </a:solidFill>
              </a:rPr>
              <a:t>I have used Agile project management as my methodology for this project. Agile methodology mainly consists of a management called scrum, which is used to break down the large task into smaller </a:t>
            </a:r>
            <a:r>
              <a:rPr lang="en" sz="1200">
                <a:solidFill>
                  <a:schemeClr val="dk1"/>
                </a:solidFill>
              </a:rPr>
              <a:t>increments</a:t>
            </a:r>
            <a:r>
              <a:rPr lang="en" sz="1200">
                <a:solidFill>
                  <a:schemeClr val="dk1"/>
                </a:solidFill>
              </a:rPr>
              <a:t> in order to ensure progress is made. The main benefit of the agile methodology is that we see outcomes throughout the </a:t>
            </a:r>
            <a:r>
              <a:rPr lang="en" sz="1200">
                <a:solidFill>
                  <a:schemeClr val="dk1"/>
                </a:solidFill>
              </a:rPr>
              <a:t>process </a:t>
            </a:r>
            <a:r>
              <a:rPr lang="en" sz="1200">
                <a:solidFill>
                  <a:schemeClr val="dk1"/>
                </a:solidFill>
              </a:rPr>
              <a:t>rather than just at the end when each component is combined. This use of an iterative process such as agile methodology ensures that all of the tasks that need to be </a:t>
            </a:r>
            <a:r>
              <a:rPr lang="en" sz="1200">
                <a:solidFill>
                  <a:schemeClr val="dk1"/>
                </a:solidFill>
              </a:rPr>
              <a:t>completed</a:t>
            </a:r>
            <a:r>
              <a:rPr lang="en" sz="1200">
                <a:solidFill>
                  <a:schemeClr val="dk1"/>
                </a:solidFill>
              </a:rPr>
              <a:t> are completed, and I can see the results of my work before the final outcome is even complete. The scrum management starts by making a backlog of tasks that need to be completed. To do this, I have made a trello board with a list of everything that needs to be completed, it can be seen on the </a:t>
            </a:r>
            <a:r>
              <a:rPr lang="en" sz="1200">
                <a:solidFill>
                  <a:schemeClr val="dk1"/>
                </a:solidFill>
              </a:rPr>
              <a:t>following slides. Scrum boards, like the trello board I have used, are used to visualise the tasks and help the programmer to stay on track to get the program completed in a timely manner. In my trello board, I used sections commonly used in scrum boards such as ‘to do’, ‘doing’, and ‘done’. These sections allow me to ensure I am making progress and could feel the sense of accomplishment and motivation to keep going when each task was moved into the ‘done’ section. I chose to use the agile methodology as I often find it beneficial for my personal understanding of projects to fully break them down before beginning, otherwise I tend to get part of the way through and realise I have to change everything because I didn’t plan ahead. The agile methodology allowed me to break down my code and use the scrum (trello) board to see visually the steps I needed to take and the order I needed to take them. When one task was complete, I could quickly move it to the ‘done’ section, and then see what my next task was and begin it. With the agile methodology and the scrum breakdown, I was able to plan my code out well with a deeper understanding of the tasks that needed to be completed. From this I was able to create a program that functions as it was intended too while seeing progress throughout the whole project and never feeling as though I did not know what the next step was.</a:t>
            </a:r>
            <a:endParaRPr sz="12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96" name="Shape 196"/>
        <p:cNvGrpSpPr/>
        <p:nvPr/>
      </p:nvGrpSpPr>
      <p:grpSpPr>
        <a:xfrm>
          <a:off x="0" y="0"/>
          <a:ext cx="0" cy="0"/>
          <a:chOff x="0" y="0"/>
          <a:chExt cx="0" cy="0"/>
        </a:xfrm>
      </p:grpSpPr>
      <p:sp>
        <p:nvSpPr>
          <p:cNvPr id="197" name="Google Shape;197;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Decomposition</a:t>
            </a:r>
            <a:endParaRPr/>
          </a:p>
        </p:txBody>
      </p:sp>
      <p:pic>
        <p:nvPicPr>
          <p:cNvPr id="198" name="Google Shape;198;p32"/>
          <p:cNvPicPr preferRelativeResize="0"/>
          <p:nvPr/>
        </p:nvPicPr>
        <p:blipFill>
          <a:blip r:embed="rId3">
            <a:alphaModFix/>
          </a:blip>
          <a:stretch>
            <a:fillRect/>
          </a:stretch>
        </p:blipFill>
        <p:spPr>
          <a:xfrm>
            <a:off x="311700" y="1107950"/>
            <a:ext cx="2023284" cy="3820975"/>
          </a:xfrm>
          <a:prstGeom prst="rect">
            <a:avLst/>
          </a:prstGeom>
          <a:noFill/>
          <a:ln>
            <a:noFill/>
          </a:ln>
        </p:spPr>
      </p:pic>
      <p:sp>
        <p:nvSpPr>
          <p:cNvPr id="199" name="Google Shape;199;p32"/>
          <p:cNvSpPr txBox="1"/>
          <p:nvPr/>
        </p:nvSpPr>
        <p:spPr>
          <a:xfrm>
            <a:off x="2424100" y="1107950"/>
            <a:ext cx="6408300" cy="382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rPr>
              <a:t>This screenshot shows the decomposed program showing all of the components that needed to be </a:t>
            </a:r>
            <a:r>
              <a:rPr lang="en" sz="2100">
                <a:solidFill>
                  <a:schemeClr val="dk1"/>
                </a:solidFill>
              </a:rPr>
              <a:t>completed</a:t>
            </a:r>
            <a:r>
              <a:rPr lang="en" sz="2100">
                <a:solidFill>
                  <a:schemeClr val="dk1"/>
                </a:solidFill>
              </a:rPr>
              <a:t>. Having this as a basis for the rest of my planning will ensure that I stay on track to get the program done in time with all of the components that it needs to work correctly. This list in Trello was effectively used as a task sheet for me. I completed tasks in the order they appeared on the list and when I finished one component, I knew from one look what the next step was and did not have to waste any time wondering. </a:t>
            </a:r>
            <a:endParaRPr sz="21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203" name="Shape 203"/>
        <p:cNvGrpSpPr/>
        <p:nvPr/>
      </p:nvGrpSpPr>
      <p:grpSpPr>
        <a:xfrm>
          <a:off x="0" y="0"/>
          <a:ext cx="0" cy="0"/>
          <a:chOff x="0" y="0"/>
          <a:chExt cx="0" cy="0"/>
        </a:xfrm>
      </p:grpSpPr>
      <p:sp>
        <p:nvSpPr>
          <p:cNvPr id="204" name="Google Shape;204;p33"/>
          <p:cNvSpPr txBox="1"/>
          <p:nvPr>
            <p:ph type="title"/>
          </p:nvPr>
        </p:nvSpPr>
        <p:spPr>
          <a:xfrm>
            <a:off x="311700" y="304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Develop your Components!!</a:t>
            </a:r>
            <a:endParaRPr/>
          </a:p>
        </p:txBody>
      </p:sp>
      <p:sp>
        <p:nvSpPr>
          <p:cNvPr id="205" name="Google Shape;205;p33"/>
          <p:cNvSpPr txBox="1"/>
          <p:nvPr/>
        </p:nvSpPr>
        <p:spPr>
          <a:xfrm>
            <a:off x="311700" y="934000"/>
            <a:ext cx="8401500" cy="373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2"/>
                </a:solidFill>
              </a:rPr>
              <a:t>Make as many copies of the next three slides as you need.  For each component you should have…</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A trello screenshot / evidence of ongoing use of your project management tools</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A</a:t>
            </a:r>
            <a:r>
              <a:rPr lang="en" sz="1800">
                <a:solidFill>
                  <a:schemeClr val="dk2"/>
                </a:solidFill>
              </a:rPr>
              <a:t> test plan for the component that has been created BEFORE you start coding.  Your plan should allow you to test all logical pathways for this component.  It should also include test cases for relevant boundary and unexpected values.</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Screenshot evidence showing that you have worked through the test plan you developed.</a:t>
            </a:r>
            <a:endParaRPr sz="1800">
              <a:solidFill>
                <a:schemeClr val="dk2"/>
              </a:solidFill>
            </a:endParaRPr>
          </a:p>
          <a:p>
            <a:pPr indent="0" lvl="0" marL="45720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i="1" lang="en" sz="1800">
                <a:solidFill>
                  <a:schemeClr val="dk2"/>
                </a:solidFill>
              </a:rPr>
              <a:t>You should also provide evidence of trialling multiple components &amp; techniques.</a:t>
            </a:r>
            <a:r>
              <a:rPr i="1" lang="en" sz="1800">
                <a:solidFill>
                  <a:schemeClr val="dk2"/>
                </a:solidFill>
              </a:rPr>
              <a:t>  Please make slides as needed for that evidence.</a:t>
            </a:r>
            <a:endParaRPr i="1" sz="180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209" name="Shape 209"/>
        <p:cNvGrpSpPr/>
        <p:nvPr/>
      </p:nvGrpSpPr>
      <p:grpSpPr>
        <a:xfrm>
          <a:off x="0" y="0"/>
          <a:ext cx="0" cy="0"/>
          <a:chOff x="0" y="0"/>
          <a:chExt cx="0" cy="0"/>
        </a:xfrm>
      </p:grpSpPr>
      <p:sp>
        <p:nvSpPr>
          <p:cNvPr id="210" name="Google Shape;210;p34"/>
          <p:cNvSpPr txBox="1"/>
          <p:nvPr>
            <p:ph type="title"/>
          </p:nvPr>
        </p:nvSpPr>
        <p:spPr>
          <a:xfrm>
            <a:off x="311700" y="368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Component Planning - Check Rounds</a:t>
            </a:r>
            <a:endParaRPr/>
          </a:p>
        </p:txBody>
      </p:sp>
      <p:pic>
        <p:nvPicPr>
          <p:cNvPr id="211" name="Google Shape;211;p34"/>
          <p:cNvPicPr preferRelativeResize="0"/>
          <p:nvPr/>
        </p:nvPicPr>
        <p:blipFill>
          <a:blip r:embed="rId3">
            <a:alphaModFix/>
          </a:blip>
          <a:stretch>
            <a:fillRect/>
          </a:stretch>
        </p:blipFill>
        <p:spPr>
          <a:xfrm>
            <a:off x="311700" y="1017725"/>
            <a:ext cx="2591800" cy="3833325"/>
          </a:xfrm>
          <a:prstGeom prst="rect">
            <a:avLst/>
          </a:prstGeom>
          <a:noFill/>
          <a:ln>
            <a:noFill/>
          </a:ln>
        </p:spPr>
      </p:pic>
      <p:sp>
        <p:nvSpPr>
          <p:cNvPr id="212" name="Google Shape;212;p34"/>
          <p:cNvSpPr txBox="1"/>
          <p:nvPr/>
        </p:nvSpPr>
        <p:spPr>
          <a:xfrm>
            <a:off x="2976000" y="865325"/>
            <a:ext cx="5986500" cy="406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50">
                <a:solidFill>
                  <a:schemeClr val="dk1"/>
                </a:solidFill>
              </a:rPr>
              <a:t>This trello screenshot shows the check rounds component. The check rounds component gets the users input from the text box on the start game interface and checks that it is a valid integer (greater than 0). If the input is valid, the program continues using the input for number of rounds. If the input is invalid, the user is presented with an error message and asked again to choose a number of rounds within the correct numerical range.</a:t>
            </a:r>
            <a:endParaRPr sz="1950">
              <a:solidFill>
                <a:schemeClr val="dk1"/>
              </a:solidFill>
            </a:endParaRPr>
          </a:p>
          <a:p>
            <a:pPr indent="0" lvl="0" marL="0" rtl="0" algn="l">
              <a:spcBef>
                <a:spcPts val="0"/>
              </a:spcBef>
              <a:spcAft>
                <a:spcPts val="0"/>
              </a:spcAft>
              <a:buNone/>
            </a:pPr>
            <a:r>
              <a:rPr lang="en" sz="1950">
                <a:solidFill>
                  <a:schemeClr val="dk1"/>
                </a:solidFill>
              </a:rPr>
              <a:t>Note: I developed my check rounds component at home and </a:t>
            </a:r>
            <a:r>
              <a:rPr lang="en" sz="1950">
                <a:solidFill>
                  <a:schemeClr val="dk1"/>
                </a:solidFill>
              </a:rPr>
              <a:t>forgot</a:t>
            </a:r>
            <a:r>
              <a:rPr lang="en" sz="1950">
                <a:solidFill>
                  <a:schemeClr val="dk1"/>
                </a:solidFill>
              </a:rPr>
              <a:t> to upload it to GitHub for a very long time. I uploaded it when I remembered which is why it shows up a bit later</a:t>
            </a:r>
            <a:endParaRPr sz="195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216" name="Shape 216"/>
        <p:cNvGrpSpPr/>
        <p:nvPr/>
      </p:nvGrpSpPr>
      <p:grpSpPr>
        <a:xfrm>
          <a:off x="0" y="0"/>
          <a:ext cx="0" cy="0"/>
          <a:chOff x="0" y="0"/>
          <a:chExt cx="0" cy="0"/>
        </a:xfrm>
      </p:grpSpPr>
      <p:sp>
        <p:nvSpPr>
          <p:cNvPr id="217" name="Google Shape;217;p35"/>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Component Test Plan - Check Rounds v1</a:t>
            </a:r>
            <a:endParaRPr/>
          </a:p>
        </p:txBody>
      </p:sp>
      <p:graphicFrame>
        <p:nvGraphicFramePr>
          <p:cNvPr id="218" name="Google Shape;218;p35"/>
          <p:cNvGraphicFramePr/>
          <p:nvPr/>
        </p:nvGraphicFramePr>
        <p:xfrm>
          <a:off x="396800" y="691700"/>
          <a:ext cx="3000000" cy="3000000"/>
        </p:xfrm>
        <a:graphic>
          <a:graphicData uri="http://schemas.openxmlformats.org/drawingml/2006/table">
            <a:tbl>
              <a:tblPr>
                <a:noFill/>
                <a:tableStyleId>{BA5DEA11-4225-47E8-B70E-131A4C628ED4}</a:tableStyleId>
              </a:tblPr>
              <a:tblGrid>
                <a:gridCol w="1206725"/>
                <a:gridCol w="2867075"/>
              </a:tblGrid>
              <a:tr h="381000">
                <a:tc>
                  <a:txBody>
                    <a:bodyPr/>
                    <a:lstStyle/>
                    <a:p>
                      <a:pPr indent="0" lvl="0" marL="0" rtl="0" algn="l">
                        <a:spcBef>
                          <a:spcPts val="0"/>
                        </a:spcBef>
                        <a:spcAft>
                          <a:spcPts val="0"/>
                        </a:spcAft>
                        <a:buNone/>
                      </a:pPr>
                      <a:r>
                        <a:rPr lang="en" sz="1700"/>
                        <a:t>Data input</a:t>
                      </a:r>
                      <a:endParaRPr sz="17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700"/>
                        <a:t>Expected output</a:t>
                      </a:r>
                      <a:endParaRPr sz="17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en" sz="1200"/>
                        <a:t>abc</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t>Error message displayed, question asked again</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en" sz="1200"/>
                        <a:t>0</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Error message displayed, question asked again</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en" sz="1200"/>
                        <a:t>1</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t>Program continues with number of rounds</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en" sz="1200"/>
                        <a:t>5.5</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Error message displayed, question asked again</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en" sz="1200"/>
                        <a:t>20</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Program continues with number of rounds</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en" sz="1200"/>
                        <a:t>100</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Program continues with number of rounds</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en" sz="1200"/>
                        <a:t>-1</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solidFill>
                            <a:schemeClr val="dk1"/>
                          </a:solidFill>
                        </a:rPr>
                        <a:t>Error message displayed, question asked again</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pic>
        <p:nvPicPr>
          <p:cNvPr id="219" name="Google Shape;219;p35"/>
          <p:cNvPicPr preferRelativeResize="0"/>
          <p:nvPr/>
        </p:nvPicPr>
        <p:blipFill>
          <a:blip r:embed="rId3">
            <a:alphaModFix/>
          </a:blip>
          <a:stretch>
            <a:fillRect/>
          </a:stretch>
        </p:blipFill>
        <p:spPr>
          <a:xfrm>
            <a:off x="4572000" y="691699"/>
            <a:ext cx="2333025" cy="1587600"/>
          </a:xfrm>
          <a:prstGeom prst="rect">
            <a:avLst/>
          </a:prstGeom>
          <a:noFill/>
          <a:ln>
            <a:noFill/>
          </a:ln>
        </p:spPr>
      </p:pic>
      <p:pic>
        <p:nvPicPr>
          <p:cNvPr id="220" name="Google Shape;220;p35"/>
          <p:cNvPicPr preferRelativeResize="0"/>
          <p:nvPr/>
        </p:nvPicPr>
        <p:blipFill>
          <a:blip r:embed="rId4">
            <a:alphaModFix/>
          </a:blip>
          <a:stretch>
            <a:fillRect/>
          </a:stretch>
        </p:blipFill>
        <p:spPr>
          <a:xfrm>
            <a:off x="6963425" y="691700"/>
            <a:ext cx="2072276" cy="1587600"/>
          </a:xfrm>
          <a:prstGeom prst="rect">
            <a:avLst/>
          </a:prstGeom>
          <a:noFill/>
          <a:ln>
            <a:noFill/>
          </a:ln>
        </p:spPr>
      </p:pic>
      <p:sp>
        <p:nvSpPr>
          <p:cNvPr id="221" name="Google Shape;221;p35"/>
          <p:cNvSpPr txBox="1"/>
          <p:nvPr/>
        </p:nvSpPr>
        <p:spPr>
          <a:xfrm>
            <a:off x="4584425" y="2365325"/>
            <a:ext cx="4451400" cy="260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As can be seen from the screenshot on the left, when I tested the output for -1, an error message was not displayed. Instead, the input box was disabled and the rounds question was asked again in green text. This is not what should have happened here which led me to double check the component. Here I found an error where the function did not </a:t>
            </a:r>
            <a:r>
              <a:rPr lang="en" sz="1200">
                <a:solidFill>
                  <a:schemeClr val="dk1"/>
                </a:solidFill>
              </a:rPr>
              <a:t>handle</a:t>
            </a:r>
            <a:r>
              <a:rPr lang="en" sz="1200">
                <a:solidFill>
                  <a:schemeClr val="dk1"/>
                </a:solidFill>
              </a:rPr>
              <a:t> if the user entered a negative value. The fixed code is shown on the right where there is an elif loop for if a negative number or 0 is entered into the input box. Altering the loop in the way that I have was an effective technique that allowed me to correctly check the input of the check_rounds function, as well as improved my understanding of such loops within functions for future functions.</a:t>
            </a:r>
            <a:endParaRPr sz="12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225" name="Shape 225"/>
        <p:cNvGrpSpPr/>
        <p:nvPr/>
      </p:nvGrpSpPr>
      <p:grpSpPr>
        <a:xfrm>
          <a:off x="0" y="0"/>
          <a:ext cx="0" cy="0"/>
          <a:chOff x="0" y="0"/>
          <a:chExt cx="0" cy="0"/>
        </a:xfrm>
      </p:grpSpPr>
      <p:graphicFrame>
        <p:nvGraphicFramePr>
          <p:cNvPr id="226" name="Google Shape;226;p36"/>
          <p:cNvGraphicFramePr/>
          <p:nvPr/>
        </p:nvGraphicFramePr>
        <p:xfrm>
          <a:off x="311700" y="818600"/>
          <a:ext cx="3000000" cy="3000000"/>
        </p:xfrm>
        <a:graphic>
          <a:graphicData uri="http://schemas.openxmlformats.org/drawingml/2006/table">
            <a:tbl>
              <a:tblPr>
                <a:noFill/>
                <a:tableStyleId>{BA5DEA11-4225-47E8-B70E-131A4C628ED4}</a:tableStyleId>
              </a:tblPr>
              <a:tblGrid>
                <a:gridCol w="2096575"/>
                <a:gridCol w="4981325"/>
              </a:tblGrid>
              <a:tr h="516500">
                <a:tc>
                  <a:txBody>
                    <a:bodyPr/>
                    <a:lstStyle/>
                    <a:p>
                      <a:pPr indent="0" lvl="0" marL="0" rtl="0" algn="l">
                        <a:spcBef>
                          <a:spcPts val="0"/>
                        </a:spcBef>
                        <a:spcAft>
                          <a:spcPts val="0"/>
                        </a:spcAft>
                        <a:buNone/>
                      </a:pPr>
                      <a:r>
                        <a:rPr lang="en" sz="2100"/>
                        <a:t>Data input</a:t>
                      </a:r>
                      <a:endParaRPr sz="2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2100"/>
                        <a:t>Expected output</a:t>
                      </a:r>
                      <a:endParaRPr sz="2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45300">
                <a:tc>
                  <a:txBody>
                    <a:bodyPr/>
                    <a:lstStyle/>
                    <a:p>
                      <a:pPr indent="0" lvl="0" marL="0" rtl="0" algn="l">
                        <a:spcBef>
                          <a:spcPts val="0"/>
                        </a:spcBef>
                        <a:spcAft>
                          <a:spcPts val="0"/>
                        </a:spcAft>
                        <a:buNone/>
                      </a:pPr>
                      <a:r>
                        <a:rPr lang="en" sz="1600"/>
                        <a:t>abc</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600"/>
                        <a:t>Error message displayed</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45300">
                <a:tc>
                  <a:txBody>
                    <a:bodyPr/>
                    <a:lstStyle/>
                    <a:p>
                      <a:pPr indent="0" lvl="0" marL="0" rtl="0" algn="l">
                        <a:spcBef>
                          <a:spcPts val="0"/>
                        </a:spcBef>
                        <a:spcAft>
                          <a:spcPts val="0"/>
                        </a:spcAft>
                        <a:buNone/>
                      </a:pPr>
                      <a:r>
                        <a:rPr lang="en" sz="1600"/>
                        <a:t>0</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1600">
                          <a:solidFill>
                            <a:schemeClr val="dk1"/>
                          </a:solidFill>
                        </a:rPr>
                        <a:t>Error message displayed</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45300">
                <a:tc>
                  <a:txBody>
                    <a:bodyPr/>
                    <a:lstStyle/>
                    <a:p>
                      <a:pPr indent="0" lvl="0" marL="0" rtl="0" algn="l">
                        <a:spcBef>
                          <a:spcPts val="0"/>
                        </a:spcBef>
                        <a:spcAft>
                          <a:spcPts val="0"/>
                        </a:spcAft>
                        <a:buNone/>
                      </a:pPr>
                      <a:r>
                        <a:rPr lang="en" sz="1600"/>
                        <a:t>1</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600"/>
                        <a:t>Program continues with number of rounds</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45300">
                <a:tc>
                  <a:txBody>
                    <a:bodyPr/>
                    <a:lstStyle/>
                    <a:p>
                      <a:pPr indent="0" lvl="0" marL="0" rtl="0" algn="l">
                        <a:spcBef>
                          <a:spcPts val="0"/>
                        </a:spcBef>
                        <a:spcAft>
                          <a:spcPts val="0"/>
                        </a:spcAft>
                        <a:buNone/>
                      </a:pPr>
                      <a:r>
                        <a:rPr lang="en" sz="1600"/>
                        <a:t>5.5</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1600">
                          <a:solidFill>
                            <a:schemeClr val="dk1"/>
                          </a:solidFill>
                        </a:rPr>
                        <a:t>Error message displayed</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45300">
                <a:tc>
                  <a:txBody>
                    <a:bodyPr/>
                    <a:lstStyle/>
                    <a:p>
                      <a:pPr indent="0" lvl="0" marL="0" rtl="0" algn="l">
                        <a:spcBef>
                          <a:spcPts val="0"/>
                        </a:spcBef>
                        <a:spcAft>
                          <a:spcPts val="0"/>
                        </a:spcAft>
                        <a:buNone/>
                      </a:pPr>
                      <a:r>
                        <a:rPr lang="en" sz="1600"/>
                        <a:t>20</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1600">
                          <a:solidFill>
                            <a:schemeClr val="dk1"/>
                          </a:solidFill>
                        </a:rPr>
                        <a:t>Program continues with number of rounds</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45300">
                <a:tc>
                  <a:txBody>
                    <a:bodyPr/>
                    <a:lstStyle/>
                    <a:p>
                      <a:pPr indent="0" lvl="0" marL="0" rtl="0" algn="l">
                        <a:spcBef>
                          <a:spcPts val="0"/>
                        </a:spcBef>
                        <a:spcAft>
                          <a:spcPts val="0"/>
                        </a:spcAft>
                        <a:buNone/>
                      </a:pPr>
                      <a:r>
                        <a:rPr lang="en" sz="1600"/>
                        <a:t>100</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1600">
                          <a:solidFill>
                            <a:schemeClr val="dk1"/>
                          </a:solidFill>
                        </a:rPr>
                        <a:t>Program continues with number of rounds</a:t>
                      </a:r>
                      <a:endParaRPr sz="16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45300">
                <a:tc>
                  <a:txBody>
                    <a:bodyPr/>
                    <a:lstStyle/>
                    <a:p>
                      <a:pPr indent="0" lvl="0" marL="0" rtl="0" algn="l">
                        <a:spcBef>
                          <a:spcPts val="0"/>
                        </a:spcBef>
                        <a:spcAft>
                          <a:spcPts val="0"/>
                        </a:spcAft>
                        <a:buNone/>
                      </a:pPr>
                      <a:r>
                        <a:rPr lang="en" sz="1600"/>
                        <a:t>-1</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600">
                          <a:solidFill>
                            <a:schemeClr val="dk1"/>
                          </a:solidFill>
                        </a:rPr>
                        <a:t>Error message displayed</a:t>
                      </a:r>
                      <a:endParaRPr sz="16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227" name="Google Shape;227;p36"/>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Component Test Plan - Check Rounds v2</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231" name="Shape 231"/>
        <p:cNvGrpSpPr/>
        <p:nvPr/>
      </p:nvGrpSpPr>
      <p:grpSpPr>
        <a:xfrm>
          <a:off x="0" y="0"/>
          <a:ext cx="0" cy="0"/>
          <a:chOff x="0" y="0"/>
          <a:chExt cx="0" cy="0"/>
        </a:xfrm>
      </p:grpSpPr>
      <p:pic>
        <p:nvPicPr>
          <p:cNvPr id="232" name="Google Shape;232;p37"/>
          <p:cNvPicPr preferRelativeResize="0"/>
          <p:nvPr/>
        </p:nvPicPr>
        <p:blipFill>
          <a:blip r:embed="rId3">
            <a:alphaModFix/>
          </a:blip>
          <a:stretch>
            <a:fillRect/>
          </a:stretch>
        </p:blipFill>
        <p:spPr>
          <a:xfrm>
            <a:off x="152400" y="892535"/>
            <a:ext cx="2180325" cy="1834040"/>
          </a:xfrm>
          <a:prstGeom prst="rect">
            <a:avLst/>
          </a:prstGeom>
          <a:noFill/>
          <a:ln>
            <a:noFill/>
          </a:ln>
        </p:spPr>
      </p:pic>
      <p:pic>
        <p:nvPicPr>
          <p:cNvPr id="233" name="Google Shape;233;p37"/>
          <p:cNvPicPr preferRelativeResize="0"/>
          <p:nvPr/>
        </p:nvPicPr>
        <p:blipFill>
          <a:blip r:embed="rId4">
            <a:alphaModFix/>
          </a:blip>
          <a:stretch>
            <a:fillRect/>
          </a:stretch>
        </p:blipFill>
        <p:spPr>
          <a:xfrm>
            <a:off x="2414238" y="892525"/>
            <a:ext cx="1821186" cy="1834050"/>
          </a:xfrm>
          <a:prstGeom prst="rect">
            <a:avLst/>
          </a:prstGeom>
          <a:noFill/>
          <a:ln>
            <a:noFill/>
          </a:ln>
        </p:spPr>
      </p:pic>
      <p:pic>
        <p:nvPicPr>
          <p:cNvPr id="234" name="Google Shape;234;p37"/>
          <p:cNvPicPr preferRelativeResize="0"/>
          <p:nvPr/>
        </p:nvPicPr>
        <p:blipFill>
          <a:blip r:embed="rId5">
            <a:alphaModFix/>
          </a:blip>
          <a:stretch>
            <a:fillRect/>
          </a:stretch>
        </p:blipFill>
        <p:spPr>
          <a:xfrm>
            <a:off x="4316948" y="893675"/>
            <a:ext cx="2180325" cy="1831743"/>
          </a:xfrm>
          <a:prstGeom prst="rect">
            <a:avLst/>
          </a:prstGeom>
          <a:noFill/>
          <a:ln>
            <a:noFill/>
          </a:ln>
        </p:spPr>
      </p:pic>
      <p:pic>
        <p:nvPicPr>
          <p:cNvPr id="235" name="Google Shape;235;p37"/>
          <p:cNvPicPr preferRelativeResize="0"/>
          <p:nvPr/>
        </p:nvPicPr>
        <p:blipFill>
          <a:blip r:embed="rId6">
            <a:alphaModFix/>
          </a:blip>
          <a:stretch>
            <a:fillRect/>
          </a:stretch>
        </p:blipFill>
        <p:spPr>
          <a:xfrm>
            <a:off x="152400" y="2842607"/>
            <a:ext cx="2009650" cy="2148493"/>
          </a:xfrm>
          <a:prstGeom prst="rect">
            <a:avLst/>
          </a:prstGeom>
          <a:noFill/>
          <a:ln>
            <a:noFill/>
          </a:ln>
        </p:spPr>
      </p:pic>
      <p:pic>
        <p:nvPicPr>
          <p:cNvPr id="236" name="Google Shape;236;p37"/>
          <p:cNvPicPr preferRelativeResize="0"/>
          <p:nvPr/>
        </p:nvPicPr>
        <p:blipFill>
          <a:blip r:embed="rId7">
            <a:alphaModFix/>
          </a:blip>
          <a:stretch>
            <a:fillRect/>
          </a:stretch>
        </p:blipFill>
        <p:spPr>
          <a:xfrm>
            <a:off x="2264574" y="2842600"/>
            <a:ext cx="1854486" cy="2148500"/>
          </a:xfrm>
          <a:prstGeom prst="rect">
            <a:avLst/>
          </a:prstGeom>
          <a:noFill/>
          <a:ln>
            <a:noFill/>
          </a:ln>
        </p:spPr>
      </p:pic>
      <p:pic>
        <p:nvPicPr>
          <p:cNvPr id="237" name="Google Shape;237;p37"/>
          <p:cNvPicPr preferRelativeResize="0"/>
          <p:nvPr/>
        </p:nvPicPr>
        <p:blipFill>
          <a:blip r:embed="rId8">
            <a:alphaModFix/>
          </a:blip>
          <a:stretch>
            <a:fillRect/>
          </a:stretch>
        </p:blipFill>
        <p:spPr>
          <a:xfrm>
            <a:off x="4221576" y="2839850"/>
            <a:ext cx="1733629" cy="2148500"/>
          </a:xfrm>
          <a:prstGeom prst="rect">
            <a:avLst/>
          </a:prstGeom>
          <a:noFill/>
          <a:ln>
            <a:noFill/>
          </a:ln>
        </p:spPr>
      </p:pic>
      <p:pic>
        <p:nvPicPr>
          <p:cNvPr id="238" name="Google Shape;238;p37"/>
          <p:cNvPicPr preferRelativeResize="0"/>
          <p:nvPr/>
        </p:nvPicPr>
        <p:blipFill>
          <a:blip r:embed="rId9">
            <a:alphaModFix/>
          </a:blip>
          <a:stretch>
            <a:fillRect/>
          </a:stretch>
        </p:blipFill>
        <p:spPr>
          <a:xfrm>
            <a:off x="6057724" y="2839850"/>
            <a:ext cx="1691079" cy="2148500"/>
          </a:xfrm>
          <a:prstGeom prst="rect">
            <a:avLst/>
          </a:prstGeom>
          <a:noFill/>
          <a:ln>
            <a:noFill/>
          </a:ln>
        </p:spPr>
      </p:pic>
      <p:sp>
        <p:nvSpPr>
          <p:cNvPr id="239" name="Google Shape;239;p37"/>
          <p:cNvSpPr txBox="1"/>
          <p:nvPr>
            <p:ph type="title"/>
          </p:nvPr>
        </p:nvSpPr>
        <p:spPr>
          <a:xfrm>
            <a:off x="1593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Check_Rounds Testing - Evidence Screenshots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243" name="Shape 243"/>
        <p:cNvGrpSpPr/>
        <p:nvPr/>
      </p:nvGrpSpPr>
      <p:grpSpPr>
        <a:xfrm>
          <a:off x="0" y="0"/>
          <a:ext cx="0" cy="0"/>
          <a:chOff x="0" y="0"/>
          <a:chExt cx="0" cy="0"/>
        </a:xfrm>
      </p:grpSpPr>
      <p:sp>
        <p:nvSpPr>
          <p:cNvPr id="244" name="Google Shape;244;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Component Planning - Get Songs</a:t>
            </a:r>
            <a:endParaRPr/>
          </a:p>
        </p:txBody>
      </p:sp>
      <p:pic>
        <p:nvPicPr>
          <p:cNvPr id="245" name="Google Shape;245;p38"/>
          <p:cNvPicPr preferRelativeResize="0"/>
          <p:nvPr/>
        </p:nvPicPr>
        <p:blipFill>
          <a:blip r:embed="rId3">
            <a:alphaModFix/>
          </a:blip>
          <a:stretch>
            <a:fillRect/>
          </a:stretch>
        </p:blipFill>
        <p:spPr>
          <a:xfrm>
            <a:off x="311700" y="1181350"/>
            <a:ext cx="2771775" cy="2057400"/>
          </a:xfrm>
          <a:prstGeom prst="rect">
            <a:avLst/>
          </a:prstGeom>
          <a:noFill/>
          <a:ln>
            <a:noFill/>
          </a:ln>
        </p:spPr>
      </p:pic>
      <p:sp>
        <p:nvSpPr>
          <p:cNvPr id="246" name="Google Shape;246;p38"/>
          <p:cNvSpPr txBox="1"/>
          <p:nvPr/>
        </p:nvSpPr>
        <p:spPr>
          <a:xfrm>
            <a:off x="3182425" y="1181350"/>
            <a:ext cx="5573700" cy="20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rPr>
              <a:t>This trello screenshot shows the get songs component. The get songs component reads an external file with all of the song and lyric information in it. It then all of the song names and puts them in a list which is later used to generate a random song for each round.</a:t>
            </a:r>
            <a:endParaRPr sz="20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250" name="Shape 250"/>
        <p:cNvGrpSpPr/>
        <p:nvPr/>
      </p:nvGrpSpPr>
      <p:grpSpPr>
        <a:xfrm>
          <a:off x="0" y="0"/>
          <a:ext cx="0" cy="0"/>
          <a:chOff x="0" y="0"/>
          <a:chExt cx="0" cy="0"/>
        </a:xfrm>
      </p:grpSpPr>
      <p:sp>
        <p:nvSpPr>
          <p:cNvPr id="251" name="Google Shape;251;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Component Test Plan - Get Songs</a:t>
            </a:r>
            <a:endParaRPr/>
          </a:p>
        </p:txBody>
      </p:sp>
      <p:graphicFrame>
        <p:nvGraphicFramePr>
          <p:cNvPr id="252" name="Google Shape;252;p39"/>
          <p:cNvGraphicFramePr/>
          <p:nvPr/>
        </p:nvGraphicFramePr>
        <p:xfrm>
          <a:off x="396800" y="1072700"/>
          <a:ext cx="3000000" cy="3000000"/>
        </p:xfrm>
        <a:graphic>
          <a:graphicData uri="http://schemas.openxmlformats.org/drawingml/2006/table">
            <a:tbl>
              <a:tblPr>
                <a:noFill/>
                <a:tableStyleId>{BA5DEA11-4225-47E8-B70E-131A4C628ED4}</a:tableStyleId>
              </a:tblPr>
              <a:tblGrid>
                <a:gridCol w="2125100"/>
                <a:gridCol w="5113900"/>
              </a:tblGrid>
              <a:tr h="381000">
                <a:tc>
                  <a:txBody>
                    <a:bodyPr/>
                    <a:lstStyle/>
                    <a:p>
                      <a:pPr indent="0" lvl="0" marL="0" rtl="0" algn="l">
                        <a:spcBef>
                          <a:spcPts val="0"/>
                        </a:spcBef>
                        <a:spcAft>
                          <a:spcPts val="0"/>
                        </a:spcAft>
                        <a:buNone/>
                      </a:pPr>
                      <a:r>
                        <a:rPr lang="en" sz="2200"/>
                        <a:t>Data input</a:t>
                      </a:r>
                      <a:endParaRPr sz="2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2200"/>
                        <a:t>Expected output</a:t>
                      </a:r>
                      <a:endParaRPr sz="2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en" sz="1300"/>
                        <a:t>Randomly picks 101 in the list</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300"/>
                        <a:t>['Tate McRae - greedy', "I've been next to you all _____ and still don't know what you're about", 'night', 'summer', 'along', 'day']</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en" sz="1300"/>
                        <a:t>Randomly picks 9 in the list</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1300"/>
                        <a:t>['Beyonce - Crazy in Love', "How I'm feeling, and my _____ is the one to blame", 'pride', 'husband', 'guilt', 'job']</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en" sz="1300">
                          <a:solidFill>
                            <a:schemeClr val="dk1"/>
                          </a:solidFill>
                        </a:rPr>
                        <a:t>Randomly picks 86 in the list</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300"/>
                        <a:t>['Olivia Rodrigo - vampire', '_____ months of torture you sold as some forbidden paradise', 'six', 'five', 'four', 'eight']</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en" sz="1300">
                          <a:solidFill>
                            <a:schemeClr val="dk1"/>
                          </a:solidFill>
                        </a:rPr>
                        <a:t>Randomly picks 106 in the list</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1300"/>
                        <a:t>['Renee Rapp - Snow Angel', "Can't tell a lie if you never _____", 'speak', 'talk', 'tell', 'say']</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253" name="Google Shape;253;p39"/>
          <p:cNvSpPr txBox="1"/>
          <p:nvPr/>
        </p:nvSpPr>
        <p:spPr>
          <a:xfrm>
            <a:off x="396800" y="4001375"/>
            <a:ext cx="4475400" cy="5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*Based on the random song that the component generated from the list</a:t>
            </a:r>
            <a:endParaRPr sz="12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257" name="Shape 257"/>
        <p:cNvGrpSpPr/>
        <p:nvPr/>
      </p:nvGrpSpPr>
      <p:grpSpPr>
        <a:xfrm>
          <a:off x="0" y="0"/>
          <a:ext cx="0" cy="0"/>
          <a:chOff x="0" y="0"/>
          <a:chExt cx="0" cy="0"/>
        </a:xfrm>
      </p:grpSpPr>
      <p:grpSp>
        <p:nvGrpSpPr>
          <p:cNvPr id="258" name="Google Shape;258;p40"/>
          <p:cNvGrpSpPr/>
          <p:nvPr/>
        </p:nvGrpSpPr>
        <p:grpSpPr>
          <a:xfrm>
            <a:off x="152403" y="774111"/>
            <a:ext cx="6565224" cy="4197216"/>
            <a:chOff x="152400" y="851525"/>
            <a:chExt cx="5877025" cy="3434148"/>
          </a:xfrm>
        </p:grpSpPr>
        <p:pic>
          <p:nvPicPr>
            <p:cNvPr id="259" name="Google Shape;259;p40"/>
            <p:cNvPicPr preferRelativeResize="0"/>
            <p:nvPr/>
          </p:nvPicPr>
          <p:blipFill>
            <a:blip r:embed="rId3">
              <a:alphaModFix/>
            </a:blip>
            <a:stretch>
              <a:fillRect/>
            </a:stretch>
          </p:blipFill>
          <p:spPr>
            <a:xfrm>
              <a:off x="152400" y="851525"/>
              <a:ext cx="5877023" cy="1982701"/>
            </a:xfrm>
            <a:prstGeom prst="rect">
              <a:avLst/>
            </a:prstGeom>
            <a:noFill/>
            <a:ln>
              <a:noFill/>
            </a:ln>
          </p:spPr>
        </p:pic>
        <p:pic>
          <p:nvPicPr>
            <p:cNvPr id="260" name="Google Shape;260;p40"/>
            <p:cNvPicPr preferRelativeResize="0"/>
            <p:nvPr/>
          </p:nvPicPr>
          <p:blipFill>
            <a:blip r:embed="rId4">
              <a:alphaModFix/>
            </a:blip>
            <a:stretch>
              <a:fillRect/>
            </a:stretch>
          </p:blipFill>
          <p:spPr>
            <a:xfrm>
              <a:off x="152400" y="1583685"/>
              <a:ext cx="5877024" cy="1927155"/>
            </a:xfrm>
            <a:prstGeom prst="rect">
              <a:avLst/>
            </a:prstGeom>
            <a:noFill/>
            <a:ln>
              <a:noFill/>
            </a:ln>
          </p:spPr>
        </p:pic>
        <p:pic>
          <p:nvPicPr>
            <p:cNvPr id="261" name="Google Shape;261;p40"/>
            <p:cNvPicPr preferRelativeResize="0"/>
            <p:nvPr/>
          </p:nvPicPr>
          <p:blipFill>
            <a:blip r:embed="rId5">
              <a:alphaModFix/>
            </a:blip>
            <a:stretch>
              <a:fillRect/>
            </a:stretch>
          </p:blipFill>
          <p:spPr>
            <a:xfrm>
              <a:off x="152400" y="2282695"/>
              <a:ext cx="5877025" cy="2002973"/>
            </a:xfrm>
            <a:prstGeom prst="rect">
              <a:avLst/>
            </a:prstGeom>
            <a:noFill/>
            <a:ln>
              <a:noFill/>
            </a:ln>
          </p:spPr>
        </p:pic>
        <p:pic>
          <p:nvPicPr>
            <p:cNvPr id="262" name="Google Shape;262;p40"/>
            <p:cNvPicPr preferRelativeResize="0"/>
            <p:nvPr/>
          </p:nvPicPr>
          <p:blipFill rotWithShape="1">
            <a:blip r:embed="rId6">
              <a:alphaModFix/>
            </a:blip>
            <a:srcRect b="36382" l="0" r="0" t="0"/>
            <a:stretch/>
          </p:blipFill>
          <p:spPr>
            <a:xfrm>
              <a:off x="152400" y="3040748"/>
              <a:ext cx="5877025" cy="1244925"/>
            </a:xfrm>
            <a:prstGeom prst="rect">
              <a:avLst/>
            </a:prstGeom>
            <a:noFill/>
            <a:ln>
              <a:noFill/>
            </a:ln>
          </p:spPr>
        </p:pic>
      </p:grpSp>
      <p:sp>
        <p:nvSpPr>
          <p:cNvPr id="263" name="Google Shape;263;p40"/>
          <p:cNvSpPr txBox="1"/>
          <p:nvPr>
            <p:ph type="title"/>
          </p:nvPr>
        </p:nvSpPr>
        <p:spPr>
          <a:xfrm>
            <a:off x="1593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Get_Songs Testing - Evidence Screenshots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267" name="Shape 267"/>
        <p:cNvGrpSpPr/>
        <p:nvPr/>
      </p:nvGrpSpPr>
      <p:grpSpPr>
        <a:xfrm>
          <a:off x="0" y="0"/>
          <a:ext cx="0" cy="0"/>
          <a:chOff x="0" y="0"/>
          <a:chExt cx="0" cy="0"/>
        </a:xfrm>
      </p:grpSpPr>
      <p:sp>
        <p:nvSpPr>
          <p:cNvPr id="268" name="Google Shape;268;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Component Planning - Get song info for round</a:t>
            </a:r>
            <a:endParaRPr/>
          </a:p>
        </p:txBody>
      </p:sp>
      <p:pic>
        <p:nvPicPr>
          <p:cNvPr id="269" name="Google Shape;269;p41"/>
          <p:cNvPicPr preferRelativeResize="0"/>
          <p:nvPr/>
        </p:nvPicPr>
        <p:blipFill>
          <a:blip r:embed="rId3">
            <a:alphaModFix/>
          </a:blip>
          <a:stretch>
            <a:fillRect/>
          </a:stretch>
        </p:blipFill>
        <p:spPr>
          <a:xfrm>
            <a:off x="311700" y="1118425"/>
            <a:ext cx="2565400" cy="3405800"/>
          </a:xfrm>
          <a:prstGeom prst="rect">
            <a:avLst/>
          </a:prstGeom>
          <a:noFill/>
          <a:ln>
            <a:noFill/>
          </a:ln>
        </p:spPr>
      </p:pic>
      <p:sp>
        <p:nvSpPr>
          <p:cNvPr id="270" name="Google Shape;270;p41"/>
          <p:cNvSpPr txBox="1"/>
          <p:nvPr/>
        </p:nvSpPr>
        <p:spPr>
          <a:xfrm>
            <a:off x="2993225" y="1118425"/>
            <a:ext cx="5685300" cy="340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rPr>
              <a:t>This trello screenshot shows the get song info for round component. The get song info component picks a random song from the list in the get song component, and then uses the external file to find the </a:t>
            </a:r>
            <a:r>
              <a:rPr lang="en" sz="2100">
                <a:solidFill>
                  <a:schemeClr val="dk1"/>
                </a:solidFill>
              </a:rPr>
              <a:t>corresponding</a:t>
            </a:r>
            <a:r>
              <a:rPr lang="en" sz="2100">
                <a:solidFill>
                  <a:schemeClr val="dk1"/>
                </a:solidFill>
              </a:rPr>
              <a:t> information such as lyrics and possible answers which are needed to play the game. The lyric is stored in a variable and the possible answers are stored in a list to be put on a random button later.</a:t>
            </a:r>
            <a:endParaRPr sz="21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311700" y="368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Management - Sprint Tracking</a:t>
            </a:r>
            <a:endParaRPr/>
          </a:p>
        </p:txBody>
      </p:sp>
      <p:graphicFrame>
        <p:nvGraphicFramePr>
          <p:cNvPr id="68" name="Google Shape;68;p15"/>
          <p:cNvGraphicFramePr/>
          <p:nvPr/>
        </p:nvGraphicFramePr>
        <p:xfrm>
          <a:off x="346325" y="1092400"/>
          <a:ext cx="3000000" cy="3000000"/>
        </p:xfrm>
        <a:graphic>
          <a:graphicData uri="http://schemas.openxmlformats.org/drawingml/2006/table">
            <a:tbl>
              <a:tblPr>
                <a:noFill/>
                <a:tableStyleId>{5FC1A3EE-63F9-4E97-995E-7B0236D648A3}</a:tableStyleId>
              </a:tblPr>
              <a:tblGrid>
                <a:gridCol w="1857375"/>
                <a:gridCol w="1114425"/>
                <a:gridCol w="1485900"/>
                <a:gridCol w="1485900"/>
              </a:tblGrid>
              <a:tr h="12700">
                <a:tc>
                  <a:txBody>
                    <a:bodyPr/>
                    <a:lstStyle/>
                    <a:p>
                      <a:pPr indent="0" lvl="0" marL="0" rtl="0" algn="ctr">
                        <a:spcBef>
                          <a:spcPts val="0"/>
                        </a:spcBef>
                        <a:spcAft>
                          <a:spcPts val="0"/>
                        </a:spcAft>
                        <a:buNone/>
                      </a:pPr>
                      <a:r>
                        <a:rPr b="1" lang="en" sz="1200">
                          <a:latin typeface="Calibri"/>
                          <a:ea typeface="Calibri"/>
                          <a:cs typeface="Calibri"/>
                          <a:sym typeface="Calibri"/>
                        </a:rPr>
                        <a:t>Task</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Sprint Number</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Start Date</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End Date</a:t>
                      </a:r>
                      <a:endParaRPr b="1" sz="1200">
                        <a:latin typeface="Calibri"/>
                        <a:ea typeface="Calibri"/>
                        <a:cs typeface="Calibri"/>
                        <a:sym typeface="Calibri"/>
                      </a:endParaRPr>
                    </a:p>
                  </a:txBody>
                  <a:tcPr marT="63500" marB="63500" marR="63500" marL="63500">
                    <a:solidFill>
                      <a:srgbClr val="CFE2F3"/>
                    </a:solidFill>
                  </a:tcPr>
                </a:tc>
              </a:tr>
              <a:tr h="12700">
                <a:tc>
                  <a:txBody>
                    <a:bodyPr/>
                    <a:lstStyle/>
                    <a:p>
                      <a:pPr indent="0" lvl="0" marL="0" rtl="0" algn="ctr">
                        <a:spcBef>
                          <a:spcPts val="0"/>
                        </a:spcBef>
                        <a:spcAft>
                          <a:spcPts val="0"/>
                        </a:spcAft>
                        <a:buNone/>
                      </a:pPr>
                      <a:r>
                        <a:rPr lang="en" sz="1100">
                          <a:latin typeface="Calibri"/>
                          <a:ea typeface="Calibri"/>
                          <a:cs typeface="Calibri"/>
                          <a:sym typeface="Calibri"/>
                        </a:rPr>
                        <a:t>Create starting interface to get number of rounds</a:t>
                      </a:r>
                      <a:endParaRPr sz="1100">
                        <a:latin typeface="Calibri"/>
                        <a:ea typeface="Calibri"/>
                        <a:cs typeface="Calibri"/>
                        <a:sym typeface="Calibri"/>
                      </a:endParaRPr>
                    </a:p>
                  </a:txBody>
                  <a:tcPr marT="63500" marB="63500" marR="63500" marL="63500">
                    <a:solidFill>
                      <a:schemeClr val="lt1"/>
                    </a:solidFill>
                  </a:tcPr>
                </a:tc>
                <a:tc>
                  <a:txBody>
                    <a:bodyPr/>
                    <a:lstStyle/>
                    <a:p>
                      <a:pPr indent="0" lvl="0" marL="0" rtl="0" algn="ctr">
                        <a:spcBef>
                          <a:spcPts val="0"/>
                        </a:spcBef>
                        <a:spcAft>
                          <a:spcPts val="0"/>
                        </a:spcAft>
                        <a:buNone/>
                      </a:pPr>
                      <a:r>
                        <a:rPr lang="en" sz="1100">
                          <a:latin typeface="Calibri"/>
                          <a:ea typeface="Calibri"/>
                          <a:cs typeface="Calibri"/>
                          <a:sym typeface="Calibri"/>
                        </a:rPr>
                        <a:t>1</a:t>
                      </a:r>
                      <a:endParaRPr sz="1100">
                        <a:latin typeface="Calibri"/>
                        <a:ea typeface="Calibri"/>
                        <a:cs typeface="Calibri"/>
                        <a:sym typeface="Calibri"/>
                      </a:endParaRPr>
                    </a:p>
                  </a:txBody>
                  <a:tcPr marT="63500" marB="63500" marR="63500" marL="63500">
                    <a:solidFill>
                      <a:schemeClr val="lt1"/>
                    </a:solidFill>
                  </a:tcPr>
                </a:tc>
                <a:tc>
                  <a:txBody>
                    <a:bodyPr/>
                    <a:lstStyle/>
                    <a:p>
                      <a:pPr indent="0" lvl="0" marL="0" rtl="0" algn="ctr">
                        <a:spcBef>
                          <a:spcPts val="0"/>
                        </a:spcBef>
                        <a:spcAft>
                          <a:spcPts val="0"/>
                        </a:spcAft>
                        <a:buNone/>
                      </a:pPr>
                      <a:r>
                        <a:rPr lang="en" sz="1100">
                          <a:latin typeface="Calibri"/>
                          <a:ea typeface="Calibri"/>
                          <a:cs typeface="Calibri"/>
                          <a:sym typeface="Calibri"/>
                        </a:rPr>
                        <a:t>24/03</a:t>
                      </a:r>
                      <a:endParaRPr sz="1100">
                        <a:latin typeface="Calibri"/>
                        <a:ea typeface="Calibri"/>
                        <a:cs typeface="Calibri"/>
                        <a:sym typeface="Calibri"/>
                      </a:endParaRPr>
                    </a:p>
                  </a:txBody>
                  <a:tcPr marT="63500" marB="63500" marR="63500" marL="63500">
                    <a:solidFill>
                      <a:schemeClr val="lt1"/>
                    </a:solidFill>
                  </a:tcPr>
                </a:tc>
                <a:tc>
                  <a:txBody>
                    <a:bodyPr/>
                    <a:lstStyle/>
                    <a:p>
                      <a:pPr indent="0" lvl="0" marL="0" rtl="0" algn="ctr">
                        <a:spcBef>
                          <a:spcPts val="0"/>
                        </a:spcBef>
                        <a:spcAft>
                          <a:spcPts val="0"/>
                        </a:spcAft>
                        <a:buNone/>
                      </a:pPr>
                      <a:r>
                        <a:rPr lang="en" sz="1100">
                          <a:latin typeface="Calibri"/>
                          <a:ea typeface="Calibri"/>
                          <a:cs typeface="Calibri"/>
                          <a:sym typeface="Calibri"/>
                        </a:rPr>
                        <a:t>26/03</a:t>
                      </a:r>
                      <a:endParaRPr sz="1100">
                        <a:latin typeface="Calibri"/>
                        <a:ea typeface="Calibri"/>
                        <a:cs typeface="Calibri"/>
                        <a:sym typeface="Calibri"/>
                      </a:endParaRPr>
                    </a:p>
                    <a:p>
                      <a:pPr indent="0" lvl="0" marL="0" rtl="0" algn="ctr">
                        <a:spcBef>
                          <a:spcPts val="0"/>
                        </a:spcBef>
                        <a:spcAft>
                          <a:spcPts val="0"/>
                        </a:spcAft>
                        <a:buNone/>
                      </a:pPr>
                      <a:r>
                        <a:t/>
                      </a:r>
                      <a:endParaRPr sz="1100">
                        <a:latin typeface="Calibri"/>
                        <a:ea typeface="Calibri"/>
                        <a:cs typeface="Calibri"/>
                        <a:sym typeface="Calibri"/>
                      </a:endParaRPr>
                    </a:p>
                  </a:txBody>
                  <a:tcPr marT="63500" marB="63500" marR="63500" marL="63500">
                    <a:solidFill>
                      <a:schemeClr val="lt1"/>
                    </a:solidFill>
                  </a:tcPr>
                </a:tc>
              </a:tr>
            </a:tbl>
          </a:graphicData>
        </a:graphic>
      </p:graphicFrame>
      <p:graphicFrame>
        <p:nvGraphicFramePr>
          <p:cNvPr id="69" name="Google Shape;69;p15"/>
          <p:cNvGraphicFramePr/>
          <p:nvPr/>
        </p:nvGraphicFramePr>
        <p:xfrm>
          <a:off x="346325" y="1978700"/>
          <a:ext cx="3000000" cy="3000000"/>
        </p:xfrm>
        <a:graphic>
          <a:graphicData uri="http://schemas.openxmlformats.org/drawingml/2006/table">
            <a:tbl>
              <a:tblPr>
                <a:noFill/>
                <a:tableStyleId>{5FC1A3EE-63F9-4E97-995E-7B0236D648A3}</a:tableStyleId>
              </a:tblPr>
              <a:tblGrid>
                <a:gridCol w="1981200"/>
                <a:gridCol w="1981200"/>
                <a:gridCol w="1981200"/>
              </a:tblGrid>
              <a:tr h="12700">
                <a:tc>
                  <a:txBody>
                    <a:bodyPr/>
                    <a:lstStyle/>
                    <a:p>
                      <a:pPr indent="0" lvl="0" marL="0" rtl="0" algn="ctr">
                        <a:spcBef>
                          <a:spcPts val="0"/>
                        </a:spcBef>
                        <a:spcAft>
                          <a:spcPts val="0"/>
                        </a:spcAft>
                        <a:buNone/>
                      </a:pPr>
                      <a:r>
                        <a:rPr b="1" lang="en" sz="1200">
                          <a:latin typeface="Calibri"/>
                          <a:ea typeface="Calibri"/>
                          <a:cs typeface="Calibri"/>
                          <a:sym typeface="Calibri"/>
                        </a:rPr>
                        <a:t>What are you working on?</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What did you achieve?</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What are the next steps?</a:t>
                      </a:r>
                      <a:endParaRPr b="1" sz="1200">
                        <a:latin typeface="Calibri"/>
                        <a:ea typeface="Calibri"/>
                        <a:cs typeface="Calibri"/>
                        <a:sym typeface="Calibri"/>
                      </a:endParaRPr>
                    </a:p>
                  </a:txBody>
                  <a:tcPr marT="63500" marB="63500" marR="63500" marL="63500">
                    <a:solidFill>
                      <a:srgbClr val="CFE2F3"/>
                    </a:solidFill>
                  </a:tcPr>
                </a:tc>
              </a:tr>
              <a:tr h="12700">
                <a:tc>
                  <a:txBody>
                    <a:bodyPr/>
                    <a:lstStyle/>
                    <a:p>
                      <a:pPr indent="0" lvl="0" marL="0" rtl="0" algn="l">
                        <a:spcBef>
                          <a:spcPts val="0"/>
                        </a:spcBef>
                        <a:spcAft>
                          <a:spcPts val="0"/>
                        </a:spcAft>
                        <a:buNone/>
                      </a:pPr>
                      <a:r>
                        <a:rPr lang="en" sz="1000">
                          <a:latin typeface="Calibri"/>
                          <a:ea typeface="Calibri"/>
                          <a:cs typeface="Calibri"/>
                          <a:sym typeface="Calibri"/>
                        </a:rPr>
                        <a:t>Creating the starting interface based on the wireframe seen on a later slide. Lots of this was recycled code from the practise tasks. I also continued with planning, making wireframes and the flowchart.</a:t>
                      </a:r>
                      <a:endParaRPr sz="1000">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rPr lang="en" sz="1200">
                          <a:latin typeface="Calibri"/>
                          <a:ea typeface="Calibri"/>
                          <a:cs typeface="Calibri"/>
                          <a:sym typeface="Calibri"/>
                        </a:rPr>
                        <a:t>The starting interface is made with the correct colours and the wireframes are complete on mockflow. The flowchart is not complete yet.</a:t>
                      </a:r>
                      <a:endParaRPr sz="1200">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rPr lang="en" sz="1200">
                          <a:latin typeface="Calibri"/>
                          <a:ea typeface="Calibri"/>
                          <a:cs typeface="Calibri"/>
                          <a:sym typeface="Calibri"/>
                        </a:rPr>
                        <a:t>Getting the users input from the text box and check that it is valid (ie. an integer greater than 1, no negative numbers or words as input)</a:t>
                      </a:r>
                      <a:endParaRPr sz="1200">
                        <a:latin typeface="Calibri"/>
                        <a:ea typeface="Calibri"/>
                        <a:cs typeface="Calibri"/>
                        <a:sym typeface="Calibri"/>
                      </a:endParaRPr>
                    </a:p>
                  </a:txBody>
                  <a:tcPr marT="63500" marB="63500" marR="63500" marL="63500">
                    <a:solidFill>
                      <a:schemeClr val="lt1"/>
                    </a:solidFill>
                  </a:tcPr>
                </a:tc>
              </a:tr>
              <a:tr h="279400">
                <a:tc gridSpan="3">
                  <a:txBody>
                    <a:bodyPr/>
                    <a:lstStyle/>
                    <a:p>
                      <a:pPr indent="0" lvl="0" marL="0" rtl="0" algn="l">
                        <a:spcBef>
                          <a:spcPts val="0"/>
                        </a:spcBef>
                        <a:spcAft>
                          <a:spcPts val="0"/>
                        </a:spcAft>
                        <a:buNone/>
                      </a:pPr>
                      <a:r>
                        <a:rPr b="1" lang="en" sz="1200">
                          <a:latin typeface="Calibri"/>
                          <a:ea typeface="Calibri"/>
                          <a:cs typeface="Calibri"/>
                          <a:sym typeface="Calibri"/>
                        </a:rPr>
                        <a:t>Evaluation - what worked well &amp; what did not?</a:t>
                      </a:r>
                      <a:endParaRPr sz="1200">
                        <a:solidFill>
                          <a:srgbClr val="2E75B5"/>
                        </a:solidFill>
                        <a:latin typeface="Calibri"/>
                        <a:ea typeface="Calibri"/>
                        <a:cs typeface="Calibri"/>
                        <a:sym typeface="Calibri"/>
                      </a:endParaRPr>
                    </a:p>
                  </a:txBody>
                  <a:tcPr marT="63500" marB="63500" marR="63500" marL="63500">
                    <a:solidFill>
                      <a:srgbClr val="CFE2F3"/>
                    </a:solidFill>
                  </a:tcPr>
                </a:tc>
                <a:tc hMerge="1"/>
                <a:tc hMerge="1"/>
              </a:tr>
              <a:tr h="279400">
                <a:tc gridSpan="3">
                  <a:txBody>
                    <a:bodyPr/>
                    <a:lstStyle/>
                    <a:p>
                      <a:pPr indent="0" lvl="0" marL="0" rtl="0" algn="l">
                        <a:spcBef>
                          <a:spcPts val="0"/>
                        </a:spcBef>
                        <a:spcAft>
                          <a:spcPts val="0"/>
                        </a:spcAft>
                        <a:buNone/>
                      </a:pPr>
                      <a:r>
                        <a:rPr lang="en" sz="1200">
                          <a:latin typeface="Calibri"/>
                          <a:ea typeface="Calibri"/>
                          <a:cs typeface="Calibri"/>
                          <a:sym typeface="Calibri"/>
                        </a:rPr>
                        <a:t>Having the wireframe to work off as a basis was very helpful as I had a visual </a:t>
                      </a:r>
                      <a:r>
                        <a:rPr lang="en" sz="1200">
                          <a:latin typeface="Calibri"/>
                          <a:ea typeface="Calibri"/>
                          <a:cs typeface="Calibri"/>
                          <a:sym typeface="Calibri"/>
                        </a:rPr>
                        <a:t>representation of what my goal was.</a:t>
                      </a:r>
                      <a:r>
                        <a:rPr lang="en" sz="1200">
                          <a:latin typeface="Calibri"/>
                          <a:ea typeface="Calibri"/>
                          <a:cs typeface="Calibri"/>
                          <a:sym typeface="Calibri"/>
                        </a:rPr>
                        <a:t> I did not get the flowchart done in this section as I ran out of time so managing this in future </a:t>
                      </a:r>
                      <a:r>
                        <a:rPr lang="en" sz="1200">
                          <a:latin typeface="Calibri"/>
                          <a:ea typeface="Calibri"/>
                          <a:cs typeface="Calibri"/>
                          <a:sym typeface="Calibri"/>
                        </a:rPr>
                        <a:t>sections will be important.</a:t>
                      </a:r>
                      <a:endParaRPr sz="1200">
                        <a:latin typeface="Calibri"/>
                        <a:ea typeface="Calibri"/>
                        <a:cs typeface="Calibri"/>
                        <a:sym typeface="Calibri"/>
                      </a:endParaRPr>
                    </a:p>
                  </a:txBody>
                  <a:tcPr marT="63500" marB="63500" marR="63500" marL="63500">
                    <a:solidFill>
                      <a:schemeClr val="lt1"/>
                    </a:solidFill>
                  </a:tcPr>
                </a:tc>
                <a:tc hMerge="1"/>
                <a:tc hMerge="1"/>
              </a:tr>
            </a:tbl>
          </a:graphicData>
        </a:graphic>
      </p:graphicFrame>
      <p:pic>
        <p:nvPicPr>
          <p:cNvPr id="70" name="Google Shape;70;p15"/>
          <p:cNvPicPr preferRelativeResize="0"/>
          <p:nvPr/>
        </p:nvPicPr>
        <p:blipFill>
          <a:blip r:embed="rId3">
            <a:alphaModFix/>
          </a:blip>
          <a:stretch>
            <a:fillRect/>
          </a:stretch>
        </p:blipFill>
        <p:spPr>
          <a:xfrm>
            <a:off x="6382100" y="1092400"/>
            <a:ext cx="2549275" cy="103227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274" name="Shape 274"/>
        <p:cNvGrpSpPr/>
        <p:nvPr/>
      </p:nvGrpSpPr>
      <p:grpSpPr>
        <a:xfrm>
          <a:off x="0" y="0"/>
          <a:ext cx="0" cy="0"/>
          <a:chOff x="0" y="0"/>
          <a:chExt cx="0" cy="0"/>
        </a:xfrm>
      </p:grpSpPr>
      <p:sp>
        <p:nvSpPr>
          <p:cNvPr id="275" name="Google Shape;275;p42"/>
          <p:cNvSpPr txBox="1"/>
          <p:nvPr>
            <p:ph type="title"/>
          </p:nvPr>
        </p:nvSpPr>
        <p:spPr>
          <a:xfrm>
            <a:off x="159300" y="285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Component Test Plan - </a:t>
            </a:r>
            <a:r>
              <a:rPr lang="en"/>
              <a:t>Get song info for round</a:t>
            </a:r>
            <a:endParaRPr/>
          </a:p>
        </p:txBody>
      </p:sp>
      <p:graphicFrame>
        <p:nvGraphicFramePr>
          <p:cNvPr id="276" name="Google Shape;276;p42"/>
          <p:cNvGraphicFramePr/>
          <p:nvPr/>
        </p:nvGraphicFramePr>
        <p:xfrm>
          <a:off x="244400" y="857825"/>
          <a:ext cx="3000000" cy="3000000"/>
        </p:xfrm>
        <a:graphic>
          <a:graphicData uri="http://schemas.openxmlformats.org/drawingml/2006/table">
            <a:tbl>
              <a:tblPr>
                <a:noFill/>
                <a:tableStyleId>{BA5DEA11-4225-47E8-B70E-131A4C628ED4}</a:tableStyleId>
              </a:tblPr>
              <a:tblGrid>
                <a:gridCol w="2519700"/>
                <a:gridCol w="6063450"/>
              </a:tblGrid>
              <a:tr h="493175">
                <a:tc>
                  <a:txBody>
                    <a:bodyPr/>
                    <a:lstStyle/>
                    <a:p>
                      <a:pPr indent="0" lvl="0" marL="0" rtl="0" algn="l">
                        <a:spcBef>
                          <a:spcPts val="0"/>
                        </a:spcBef>
                        <a:spcAft>
                          <a:spcPts val="0"/>
                        </a:spcAft>
                        <a:buNone/>
                      </a:pPr>
                      <a:r>
                        <a:rPr lang="en" sz="2200"/>
                        <a:t>Data input</a:t>
                      </a:r>
                      <a:endParaRPr sz="2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sz="2200"/>
                        <a:t>Expected output</a:t>
                      </a:r>
                      <a:endParaRPr sz="2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r>
              <a:tr h="510525">
                <a:tc>
                  <a:txBody>
                    <a:bodyPr/>
                    <a:lstStyle/>
                    <a:p>
                      <a:pPr indent="0" lvl="0" marL="0" rtl="0" algn="l">
                        <a:spcBef>
                          <a:spcPts val="0"/>
                        </a:spcBef>
                        <a:spcAft>
                          <a:spcPts val="0"/>
                        </a:spcAft>
                        <a:buClr>
                          <a:schemeClr val="dk1"/>
                        </a:buClr>
                        <a:buSzPts val="1100"/>
                        <a:buFont typeface="Arial"/>
                        <a:buNone/>
                      </a:pPr>
                      <a:r>
                        <a:rPr lang="en" sz="1300">
                          <a:solidFill>
                            <a:schemeClr val="dk1"/>
                          </a:solidFill>
                        </a:rPr>
                        <a:t>Taylor Swift - Love Story</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lang="en" sz="1300"/>
                        <a:t>Taylor Swift - Love Story</a:t>
                      </a:r>
                      <a:endParaRPr sz="1300"/>
                    </a:p>
                    <a:p>
                      <a:pPr indent="0" lvl="0" marL="0" rtl="0" algn="l">
                        <a:spcBef>
                          <a:spcPts val="0"/>
                        </a:spcBef>
                        <a:spcAft>
                          <a:spcPts val="0"/>
                        </a:spcAft>
                        <a:buClr>
                          <a:schemeClr val="dk1"/>
                        </a:buClr>
                        <a:buSzPts val="1100"/>
                        <a:buFont typeface="Arial"/>
                        <a:buNone/>
                      </a:pPr>
                      <a:r>
                        <a:rPr lang="en" sz="1300"/>
                        <a:t>Escape this _____ for a little while</a:t>
                      </a:r>
                      <a:endParaRPr sz="1300"/>
                    </a:p>
                    <a:p>
                      <a:pPr indent="0" lvl="0" marL="0" rtl="0" algn="l">
                        <a:spcBef>
                          <a:spcPts val="0"/>
                        </a:spcBef>
                        <a:spcAft>
                          <a:spcPts val="0"/>
                        </a:spcAft>
                        <a:buNone/>
                      </a:pPr>
                      <a:r>
                        <a:rPr lang="en" sz="1300"/>
                        <a:t>['town', 'city', 'place', 'house']</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r>
              <a:tr h="510525">
                <a:tc>
                  <a:txBody>
                    <a:bodyPr/>
                    <a:lstStyle/>
                    <a:p>
                      <a:pPr indent="0" lvl="0" marL="0" rtl="0" algn="l">
                        <a:spcBef>
                          <a:spcPts val="0"/>
                        </a:spcBef>
                        <a:spcAft>
                          <a:spcPts val="0"/>
                        </a:spcAft>
                        <a:buNone/>
                      </a:pPr>
                      <a:r>
                        <a:rPr lang="en" sz="1300"/>
                        <a:t>Kelly Clarkson - Since U Been Gone</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sz="1300"/>
                        <a:t>Kelly Clarkson - Since U Been Gone</a:t>
                      </a:r>
                      <a:endParaRPr sz="1300"/>
                    </a:p>
                    <a:p>
                      <a:pPr indent="0" lvl="0" marL="0" rtl="0" algn="l">
                        <a:spcBef>
                          <a:spcPts val="0"/>
                        </a:spcBef>
                        <a:spcAft>
                          <a:spcPts val="0"/>
                        </a:spcAft>
                        <a:buNone/>
                      </a:pPr>
                      <a:r>
                        <a:rPr lang="en" sz="1300"/>
                        <a:t>I can _____ for the first time</a:t>
                      </a:r>
                      <a:endParaRPr sz="1300"/>
                    </a:p>
                    <a:p>
                      <a:pPr indent="0" lvl="0" marL="0" rtl="0" algn="l">
                        <a:spcBef>
                          <a:spcPts val="0"/>
                        </a:spcBef>
                        <a:spcAft>
                          <a:spcPts val="0"/>
                        </a:spcAft>
                        <a:buNone/>
                      </a:pPr>
                      <a:r>
                        <a:rPr lang="en" sz="1300"/>
                        <a:t>['see', 'dance', 'breathe', 'sleep']</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r>
              <a:tr h="510525">
                <a:tc>
                  <a:txBody>
                    <a:bodyPr/>
                    <a:lstStyle/>
                    <a:p>
                      <a:pPr indent="0" lvl="0" marL="0" rtl="0" algn="l">
                        <a:spcBef>
                          <a:spcPts val="0"/>
                        </a:spcBef>
                        <a:spcAft>
                          <a:spcPts val="0"/>
                        </a:spcAft>
                        <a:buNone/>
                      </a:pPr>
                      <a:r>
                        <a:rPr lang="en" sz="1300"/>
                        <a:t>Lorde - Royals</a:t>
                      </a:r>
                      <a:endParaRPr sz="1300"/>
                    </a:p>
                    <a:p>
                      <a:pPr indent="0" lvl="0" marL="0" rtl="0" algn="l">
                        <a:spcBef>
                          <a:spcPts val="0"/>
                        </a:spcBef>
                        <a:spcAft>
                          <a:spcPts val="0"/>
                        </a:spcAft>
                        <a:buNone/>
                      </a:pPr>
                      <a:r>
                        <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sz="1300"/>
                        <a:t>Lorde - Royals</a:t>
                      </a:r>
                      <a:endParaRPr sz="1300"/>
                    </a:p>
                    <a:p>
                      <a:pPr indent="0" lvl="0" marL="0" rtl="0" algn="l">
                        <a:spcBef>
                          <a:spcPts val="0"/>
                        </a:spcBef>
                        <a:spcAft>
                          <a:spcPts val="0"/>
                        </a:spcAft>
                        <a:buNone/>
                      </a:pPr>
                      <a:r>
                        <a:rPr lang="en" sz="1300"/>
                        <a:t>Jet planes, _____, tigers on a gold leash</a:t>
                      </a:r>
                      <a:endParaRPr sz="1300"/>
                    </a:p>
                    <a:p>
                      <a:pPr indent="0" lvl="0" marL="0" rtl="0" algn="l">
                        <a:spcBef>
                          <a:spcPts val="0"/>
                        </a:spcBef>
                        <a:spcAft>
                          <a:spcPts val="0"/>
                        </a:spcAft>
                        <a:buNone/>
                      </a:pPr>
                      <a:r>
                        <a:rPr lang="en" sz="1300"/>
                        <a:t>['beaches', 'islands', 'oceans', 'mountains']</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r>
              <a:tr h="510525">
                <a:tc>
                  <a:txBody>
                    <a:bodyPr/>
                    <a:lstStyle/>
                    <a:p>
                      <a:pPr indent="0" lvl="0" marL="0" rtl="0" algn="l">
                        <a:spcBef>
                          <a:spcPts val="0"/>
                        </a:spcBef>
                        <a:spcAft>
                          <a:spcPts val="0"/>
                        </a:spcAft>
                        <a:buNone/>
                      </a:pPr>
                      <a:r>
                        <a:rPr lang="en" sz="1300"/>
                        <a:t>Ariana Grande - yes, and?</a:t>
                      </a:r>
                      <a:endParaRPr sz="1300"/>
                    </a:p>
                    <a:p>
                      <a:pPr indent="0" lvl="0" marL="0" rtl="0" algn="l">
                        <a:spcBef>
                          <a:spcPts val="0"/>
                        </a:spcBef>
                        <a:spcAft>
                          <a:spcPts val="0"/>
                        </a:spcAft>
                        <a:buNone/>
                      </a:pPr>
                      <a:r>
                        <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sz="1300"/>
                        <a:t>Ariana Grande - yes, and?</a:t>
                      </a:r>
                      <a:endParaRPr sz="1300"/>
                    </a:p>
                    <a:p>
                      <a:pPr indent="0" lvl="0" marL="0" rtl="0" algn="l">
                        <a:spcBef>
                          <a:spcPts val="0"/>
                        </a:spcBef>
                        <a:spcAft>
                          <a:spcPts val="0"/>
                        </a:spcAft>
                        <a:buNone/>
                      </a:pPr>
                      <a:r>
                        <a:rPr lang="en" sz="1300"/>
                        <a:t>Boy, come on, put your _____ on</a:t>
                      </a:r>
                      <a:endParaRPr sz="1300"/>
                    </a:p>
                    <a:p>
                      <a:pPr indent="0" lvl="0" marL="0" rtl="0" algn="l">
                        <a:spcBef>
                          <a:spcPts val="0"/>
                        </a:spcBef>
                        <a:spcAft>
                          <a:spcPts val="0"/>
                        </a:spcAft>
                        <a:buNone/>
                      </a:pPr>
                      <a:r>
                        <a:rPr lang="en" sz="1300"/>
                        <a:t>['lipgloss', 'lipbalm', 'chapstick', 'lipstick']</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280" name="Shape 280"/>
        <p:cNvGrpSpPr/>
        <p:nvPr/>
      </p:nvGrpSpPr>
      <p:grpSpPr>
        <a:xfrm>
          <a:off x="0" y="0"/>
          <a:ext cx="0" cy="0"/>
          <a:chOff x="0" y="0"/>
          <a:chExt cx="0" cy="0"/>
        </a:xfrm>
      </p:grpSpPr>
      <p:grpSp>
        <p:nvGrpSpPr>
          <p:cNvPr id="281" name="Google Shape;281;p43"/>
          <p:cNvGrpSpPr/>
          <p:nvPr/>
        </p:nvGrpSpPr>
        <p:grpSpPr>
          <a:xfrm>
            <a:off x="228592" y="825704"/>
            <a:ext cx="6480031" cy="4136153"/>
            <a:chOff x="152400" y="152400"/>
            <a:chExt cx="5915676" cy="3285530"/>
          </a:xfrm>
        </p:grpSpPr>
        <p:pic>
          <p:nvPicPr>
            <p:cNvPr id="282" name="Google Shape;282;p43"/>
            <p:cNvPicPr preferRelativeResize="0"/>
            <p:nvPr/>
          </p:nvPicPr>
          <p:blipFill>
            <a:blip r:embed="rId3">
              <a:alphaModFix/>
            </a:blip>
            <a:stretch>
              <a:fillRect/>
            </a:stretch>
          </p:blipFill>
          <p:spPr>
            <a:xfrm>
              <a:off x="152400" y="152400"/>
              <a:ext cx="5915676" cy="2030850"/>
            </a:xfrm>
            <a:prstGeom prst="rect">
              <a:avLst/>
            </a:prstGeom>
            <a:noFill/>
            <a:ln>
              <a:noFill/>
            </a:ln>
          </p:spPr>
        </p:pic>
        <p:pic>
          <p:nvPicPr>
            <p:cNvPr id="283" name="Google Shape;283;p43"/>
            <p:cNvPicPr preferRelativeResize="0"/>
            <p:nvPr/>
          </p:nvPicPr>
          <p:blipFill>
            <a:blip r:embed="rId4">
              <a:alphaModFix/>
            </a:blip>
            <a:stretch>
              <a:fillRect/>
            </a:stretch>
          </p:blipFill>
          <p:spPr>
            <a:xfrm>
              <a:off x="152400" y="961397"/>
              <a:ext cx="5915676" cy="1990079"/>
            </a:xfrm>
            <a:prstGeom prst="rect">
              <a:avLst/>
            </a:prstGeom>
            <a:noFill/>
            <a:ln>
              <a:noFill/>
            </a:ln>
          </p:spPr>
        </p:pic>
        <p:pic>
          <p:nvPicPr>
            <p:cNvPr id="284" name="Google Shape;284;p43"/>
            <p:cNvPicPr preferRelativeResize="0"/>
            <p:nvPr/>
          </p:nvPicPr>
          <p:blipFill rotWithShape="1">
            <a:blip r:embed="rId5">
              <a:alphaModFix/>
            </a:blip>
            <a:srcRect b="19948" l="0" r="0" t="0"/>
            <a:stretch/>
          </p:blipFill>
          <p:spPr>
            <a:xfrm>
              <a:off x="152400" y="1792225"/>
              <a:ext cx="5915675" cy="1602700"/>
            </a:xfrm>
            <a:prstGeom prst="rect">
              <a:avLst/>
            </a:prstGeom>
            <a:noFill/>
            <a:ln>
              <a:noFill/>
            </a:ln>
          </p:spPr>
        </p:pic>
        <p:pic>
          <p:nvPicPr>
            <p:cNvPr id="285" name="Google Shape;285;p43"/>
            <p:cNvPicPr preferRelativeResize="0"/>
            <p:nvPr/>
          </p:nvPicPr>
          <p:blipFill rotWithShape="1">
            <a:blip r:embed="rId6">
              <a:alphaModFix/>
            </a:blip>
            <a:srcRect b="59564" l="0" r="0" t="0"/>
            <a:stretch/>
          </p:blipFill>
          <p:spPr>
            <a:xfrm>
              <a:off x="152400" y="2640605"/>
              <a:ext cx="5915675" cy="797325"/>
            </a:xfrm>
            <a:prstGeom prst="rect">
              <a:avLst/>
            </a:prstGeom>
            <a:noFill/>
            <a:ln>
              <a:noFill/>
            </a:ln>
          </p:spPr>
        </p:pic>
      </p:grpSp>
      <p:sp>
        <p:nvSpPr>
          <p:cNvPr id="286" name="Google Shape;286;p43"/>
          <p:cNvSpPr txBox="1"/>
          <p:nvPr>
            <p:ph type="title"/>
          </p:nvPr>
        </p:nvSpPr>
        <p:spPr>
          <a:xfrm>
            <a:off x="1593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Get_Song_Info Testing - Evidence Screenshots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290" name="Shape 290"/>
        <p:cNvGrpSpPr/>
        <p:nvPr/>
      </p:nvGrpSpPr>
      <p:grpSpPr>
        <a:xfrm>
          <a:off x="0" y="0"/>
          <a:ext cx="0" cy="0"/>
          <a:chOff x="0" y="0"/>
          <a:chExt cx="0" cy="0"/>
        </a:xfrm>
      </p:grpSpPr>
      <p:sp>
        <p:nvSpPr>
          <p:cNvPr id="291" name="Google Shape;291;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Component Planning - Check Answer</a:t>
            </a:r>
            <a:endParaRPr/>
          </a:p>
        </p:txBody>
      </p:sp>
      <p:pic>
        <p:nvPicPr>
          <p:cNvPr id="292" name="Google Shape;292;p44"/>
          <p:cNvPicPr preferRelativeResize="0"/>
          <p:nvPr/>
        </p:nvPicPr>
        <p:blipFill>
          <a:blip r:embed="rId3">
            <a:alphaModFix/>
          </a:blip>
          <a:stretch>
            <a:fillRect/>
          </a:stretch>
        </p:blipFill>
        <p:spPr>
          <a:xfrm>
            <a:off x="311700" y="1118425"/>
            <a:ext cx="2543900" cy="3793375"/>
          </a:xfrm>
          <a:prstGeom prst="rect">
            <a:avLst/>
          </a:prstGeom>
          <a:noFill/>
          <a:ln>
            <a:noFill/>
          </a:ln>
        </p:spPr>
      </p:pic>
      <p:sp>
        <p:nvSpPr>
          <p:cNvPr id="293" name="Google Shape;293;p44"/>
          <p:cNvSpPr txBox="1"/>
          <p:nvPr/>
        </p:nvSpPr>
        <p:spPr>
          <a:xfrm>
            <a:off x="2950225" y="1118425"/>
            <a:ext cx="5882100" cy="379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chemeClr val="dk1"/>
                </a:solidFill>
              </a:rPr>
              <a:t>This trello screenshot shows the check answer component. The check answer component gets the button that the user has pressed and checks it against the correct answer. If the answer is correct, a point is added to the users score. If the answer is incorrect, then no points are added. The user is then informed whether they are right or wrong.</a:t>
            </a:r>
            <a:endParaRPr sz="230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297" name="Shape 297"/>
        <p:cNvGrpSpPr/>
        <p:nvPr/>
      </p:nvGrpSpPr>
      <p:grpSpPr>
        <a:xfrm>
          <a:off x="0" y="0"/>
          <a:ext cx="0" cy="0"/>
          <a:chOff x="0" y="0"/>
          <a:chExt cx="0" cy="0"/>
        </a:xfrm>
      </p:grpSpPr>
      <p:sp>
        <p:nvSpPr>
          <p:cNvPr id="298" name="Google Shape;298;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Component Test Plan - </a:t>
            </a:r>
            <a:r>
              <a:rPr lang="en"/>
              <a:t>Check Answer</a:t>
            </a:r>
            <a:endParaRPr/>
          </a:p>
        </p:txBody>
      </p:sp>
      <p:graphicFrame>
        <p:nvGraphicFramePr>
          <p:cNvPr id="299" name="Google Shape;299;p45"/>
          <p:cNvGraphicFramePr/>
          <p:nvPr/>
        </p:nvGraphicFramePr>
        <p:xfrm>
          <a:off x="396800" y="1682300"/>
          <a:ext cx="3000000" cy="3000000"/>
        </p:xfrm>
        <a:graphic>
          <a:graphicData uri="http://schemas.openxmlformats.org/drawingml/2006/table">
            <a:tbl>
              <a:tblPr>
                <a:noFill/>
                <a:tableStyleId>{BA5DEA11-4225-47E8-B70E-131A4C628ED4}</a:tableStyleId>
              </a:tblPr>
              <a:tblGrid>
                <a:gridCol w="2125100"/>
                <a:gridCol w="5113900"/>
              </a:tblGrid>
              <a:tr h="381000">
                <a:tc>
                  <a:txBody>
                    <a:bodyPr/>
                    <a:lstStyle/>
                    <a:p>
                      <a:pPr indent="0" lvl="0" marL="0" rtl="0" algn="l">
                        <a:spcBef>
                          <a:spcPts val="0"/>
                        </a:spcBef>
                        <a:spcAft>
                          <a:spcPts val="0"/>
                        </a:spcAft>
                        <a:buNone/>
                      </a:pPr>
                      <a:r>
                        <a:rPr lang="en" sz="2200"/>
                        <a:t>Data input</a:t>
                      </a:r>
                      <a:endParaRPr sz="2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2200"/>
                        <a:t>Expected output</a:t>
                      </a:r>
                      <a:endParaRPr sz="2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en"/>
                        <a:t>‘Survive’ clicked</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t>Correct Message displayed</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en"/>
                        <a:t>‘Forget’ clicked</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a:solidFill>
                            <a:schemeClr val="dk1"/>
                          </a:solidFill>
                        </a:rPr>
                        <a:t>Inc</a:t>
                      </a:r>
                      <a:r>
                        <a:rPr lang="en">
                          <a:solidFill>
                            <a:schemeClr val="dk1"/>
                          </a:solidFill>
                        </a:rPr>
                        <a:t>orrect Message displayed</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en"/>
                        <a:t>‘Understand’ clicked</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a:solidFill>
                            <a:schemeClr val="dk1"/>
                          </a:solidFill>
                        </a:rPr>
                        <a:t>Inc</a:t>
                      </a:r>
                      <a:r>
                        <a:rPr lang="en">
                          <a:solidFill>
                            <a:schemeClr val="dk1"/>
                          </a:solidFill>
                        </a:rPr>
                        <a:t>orrect Message displayed</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en"/>
                        <a:t>‘Forgive’ clicked</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a:solidFill>
                            <a:schemeClr val="dk1"/>
                          </a:solidFill>
                        </a:rPr>
                        <a:t>Inc</a:t>
                      </a:r>
                      <a:r>
                        <a:rPr lang="en">
                          <a:solidFill>
                            <a:schemeClr val="dk1"/>
                          </a:solidFill>
                        </a:rPr>
                        <a:t>orrect Message displayed</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300" name="Google Shape;300;p45"/>
          <p:cNvSpPr txBox="1"/>
          <p:nvPr>
            <p:ph type="title"/>
          </p:nvPr>
        </p:nvSpPr>
        <p:spPr>
          <a:xfrm>
            <a:off x="396800" y="1063663"/>
            <a:ext cx="4225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For ‘Dua Lipa - Don’t Start Now’</a:t>
            </a:r>
            <a:endParaRPr sz="16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304" name="Shape 304"/>
        <p:cNvGrpSpPr/>
        <p:nvPr/>
      </p:nvGrpSpPr>
      <p:grpSpPr>
        <a:xfrm>
          <a:off x="0" y="0"/>
          <a:ext cx="0" cy="0"/>
          <a:chOff x="0" y="0"/>
          <a:chExt cx="0" cy="0"/>
        </a:xfrm>
      </p:grpSpPr>
      <p:pic>
        <p:nvPicPr>
          <p:cNvPr id="305" name="Google Shape;305;p46"/>
          <p:cNvPicPr preferRelativeResize="0"/>
          <p:nvPr/>
        </p:nvPicPr>
        <p:blipFill>
          <a:blip r:embed="rId3">
            <a:alphaModFix/>
          </a:blip>
          <a:stretch>
            <a:fillRect/>
          </a:stretch>
        </p:blipFill>
        <p:spPr>
          <a:xfrm>
            <a:off x="124900" y="874900"/>
            <a:ext cx="2172825" cy="3128325"/>
          </a:xfrm>
          <a:prstGeom prst="rect">
            <a:avLst/>
          </a:prstGeom>
          <a:noFill/>
          <a:ln>
            <a:noFill/>
          </a:ln>
        </p:spPr>
      </p:pic>
      <p:pic>
        <p:nvPicPr>
          <p:cNvPr id="306" name="Google Shape;306;p46"/>
          <p:cNvPicPr preferRelativeResize="0"/>
          <p:nvPr/>
        </p:nvPicPr>
        <p:blipFill>
          <a:blip r:embed="rId4">
            <a:alphaModFix/>
          </a:blip>
          <a:stretch>
            <a:fillRect/>
          </a:stretch>
        </p:blipFill>
        <p:spPr>
          <a:xfrm>
            <a:off x="2342200" y="874900"/>
            <a:ext cx="2172825" cy="3128331"/>
          </a:xfrm>
          <a:prstGeom prst="rect">
            <a:avLst/>
          </a:prstGeom>
          <a:noFill/>
          <a:ln>
            <a:noFill/>
          </a:ln>
        </p:spPr>
      </p:pic>
      <p:pic>
        <p:nvPicPr>
          <p:cNvPr id="307" name="Google Shape;307;p46"/>
          <p:cNvPicPr preferRelativeResize="0"/>
          <p:nvPr/>
        </p:nvPicPr>
        <p:blipFill>
          <a:blip r:embed="rId5">
            <a:alphaModFix/>
          </a:blip>
          <a:stretch>
            <a:fillRect/>
          </a:stretch>
        </p:blipFill>
        <p:spPr>
          <a:xfrm>
            <a:off x="4559500" y="874900"/>
            <a:ext cx="2172825" cy="3128331"/>
          </a:xfrm>
          <a:prstGeom prst="rect">
            <a:avLst/>
          </a:prstGeom>
          <a:noFill/>
          <a:ln>
            <a:noFill/>
          </a:ln>
        </p:spPr>
      </p:pic>
      <p:pic>
        <p:nvPicPr>
          <p:cNvPr id="308" name="Google Shape;308;p46"/>
          <p:cNvPicPr preferRelativeResize="0"/>
          <p:nvPr/>
        </p:nvPicPr>
        <p:blipFill>
          <a:blip r:embed="rId6">
            <a:alphaModFix/>
          </a:blip>
          <a:stretch>
            <a:fillRect/>
          </a:stretch>
        </p:blipFill>
        <p:spPr>
          <a:xfrm>
            <a:off x="6776800" y="874900"/>
            <a:ext cx="2172825" cy="3128331"/>
          </a:xfrm>
          <a:prstGeom prst="rect">
            <a:avLst/>
          </a:prstGeom>
          <a:noFill/>
          <a:ln>
            <a:noFill/>
          </a:ln>
        </p:spPr>
      </p:pic>
      <p:sp>
        <p:nvSpPr>
          <p:cNvPr id="309" name="Google Shape;309;p46"/>
          <p:cNvSpPr txBox="1"/>
          <p:nvPr>
            <p:ph type="title"/>
          </p:nvPr>
        </p:nvSpPr>
        <p:spPr>
          <a:xfrm>
            <a:off x="1593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Check_Answer Testing - Evidence Screenshots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313" name="Shape 313"/>
        <p:cNvGrpSpPr/>
        <p:nvPr/>
      </p:nvGrpSpPr>
      <p:grpSpPr>
        <a:xfrm>
          <a:off x="0" y="0"/>
          <a:ext cx="0" cy="0"/>
          <a:chOff x="0" y="0"/>
          <a:chExt cx="0" cy="0"/>
        </a:xfrm>
      </p:grpSpPr>
      <p:sp>
        <p:nvSpPr>
          <p:cNvPr id="314" name="Google Shape;314;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Component Planning - Hints Component</a:t>
            </a:r>
            <a:endParaRPr/>
          </a:p>
        </p:txBody>
      </p:sp>
      <p:pic>
        <p:nvPicPr>
          <p:cNvPr id="315" name="Google Shape;315;p47"/>
          <p:cNvPicPr preferRelativeResize="0"/>
          <p:nvPr/>
        </p:nvPicPr>
        <p:blipFill>
          <a:blip r:embed="rId3">
            <a:alphaModFix/>
          </a:blip>
          <a:stretch>
            <a:fillRect/>
          </a:stretch>
        </p:blipFill>
        <p:spPr>
          <a:xfrm>
            <a:off x="311700" y="1186975"/>
            <a:ext cx="2714625" cy="1628775"/>
          </a:xfrm>
          <a:prstGeom prst="rect">
            <a:avLst/>
          </a:prstGeom>
          <a:noFill/>
          <a:ln>
            <a:noFill/>
          </a:ln>
        </p:spPr>
      </p:pic>
      <p:sp>
        <p:nvSpPr>
          <p:cNvPr id="316" name="Google Shape;316;p47"/>
          <p:cNvSpPr txBox="1"/>
          <p:nvPr/>
        </p:nvSpPr>
        <p:spPr>
          <a:xfrm>
            <a:off x="3182425" y="1110775"/>
            <a:ext cx="5685300" cy="286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dk1"/>
                </a:solidFill>
              </a:rPr>
              <a:t>This trello screenshot shows the hints component. The hints component is used to display a menu with some advice on how to get more points and guess the correct answer and can be very helpful if the user is struggling to get the answers right. This component is invoked when the ‘hints’ button is clicked on the game interface. It can be clicked at any time.</a:t>
            </a:r>
            <a:endParaRPr sz="190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320" name="Shape 320"/>
        <p:cNvGrpSpPr/>
        <p:nvPr/>
      </p:nvGrpSpPr>
      <p:grpSpPr>
        <a:xfrm>
          <a:off x="0" y="0"/>
          <a:ext cx="0" cy="0"/>
          <a:chOff x="0" y="0"/>
          <a:chExt cx="0" cy="0"/>
        </a:xfrm>
      </p:grpSpPr>
      <p:sp>
        <p:nvSpPr>
          <p:cNvPr id="321" name="Google Shape;321;p48"/>
          <p:cNvSpPr txBox="1"/>
          <p:nvPr>
            <p:ph type="title"/>
          </p:nvPr>
        </p:nvSpPr>
        <p:spPr>
          <a:xfrm>
            <a:off x="311700" y="368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Component Test Plan - </a:t>
            </a:r>
            <a:r>
              <a:rPr lang="en"/>
              <a:t>Hints</a:t>
            </a:r>
            <a:r>
              <a:rPr lang="en"/>
              <a:t> Component</a:t>
            </a:r>
            <a:endParaRPr/>
          </a:p>
        </p:txBody>
      </p:sp>
      <p:sp>
        <p:nvSpPr>
          <p:cNvPr id="322" name="Google Shape;322;p48"/>
          <p:cNvSpPr txBox="1"/>
          <p:nvPr/>
        </p:nvSpPr>
        <p:spPr>
          <a:xfrm>
            <a:off x="311700" y="987525"/>
            <a:ext cx="5589900" cy="377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rPr>
              <a:t>This component was quite simple to test as it was simply ensuring that the hints window shows up when the button is clicked, and that the window closes when the dismiss button in the help window is clicked so that the user can continue the game with the knowledge from the hints. Because of this, there was no test plan for this component in the form of a table. The screenshot shown here shows that the component is working as intended and the users can get the hints from the help menu when they click the hints button.</a:t>
            </a:r>
            <a:endParaRPr sz="2000">
              <a:solidFill>
                <a:schemeClr val="dk1"/>
              </a:solidFill>
            </a:endParaRPr>
          </a:p>
        </p:txBody>
      </p:sp>
      <p:pic>
        <p:nvPicPr>
          <p:cNvPr id="323" name="Google Shape;323;p48"/>
          <p:cNvPicPr preferRelativeResize="0"/>
          <p:nvPr/>
        </p:nvPicPr>
        <p:blipFill>
          <a:blip r:embed="rId3">
            <a:alphaModFix/>
          </a:blip>
          <a:stretch>
            <a:fillRect/>
          </a:stretch>
        </p:blipFill>
        <p:spPr>
          <a:xfrm>
            <a:off x="5850450" y="987525"/>
            <a:ext cx="3080750" cy="202637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327" name="Shape 327"/>
        <p:cNvGrpSpPr/>
        <p:nvPr/>
      </p:nvGrpSpPr>
      <p:grpSpPr>
        <a:xfrm>
          <a:off x="0" y="0"/>
          <a:ext cx="0" cy="0"/>
          <a:chOff x="0" y="0"/>
          <a:chExt cx="0" cy="0"/>
        </a:xfrm>
      </p:grpSpPr>
      <p:sp>
        <p:nvSpPr>
          <p:cNvPr id="328" name="Google Shape;328;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Component Planning - Stats Component</a:t>
            </a:r>
            <a:endParaRPr/>
          </a:p>
        </p:txBody>
      </p:sp>
      <p:pic>
        <p:nvPicPr>
          <p:cNvPr id="329" name="Google Shape;329;p49"/>
          <p:cNvPicPr preferRelativeResize="0"/>
          <p:nvPr/>
        </p:nvPicPr>
        <p:blipFill>
          <a:blip r:embed="rId3">
            <a:alphaModFix/>
          </a:blip>
          <a:stretch>
            <a:fillRect/>
          </a:stretch>
        </p:blipFill>
        <p:spPr>
          <a:xfrm>
            <a:off x="311700" y="1069500"/>
            <a:ext cx="2436300" cy="3471925"/>
          </a:xfrm>
          <a:prstGeom prst="rect">
            <a:avLst/>
          </a:prstGeom>
          <a:noFill/>
          <a:ln>
            <a:noFill/>
          </a:ln>
        </p:spPr>
      </p:pic>
      <p:sp>
        <p:nvSpPr>
          <p:cNvPr id="330" name="Google Shape;330;p49"/>
          <p:cNvSpPr txBox="1"/>
          <p:nvPr/>
        </p:nvSpPr>
        <p:spPr>
          <a:xfrm>
            <a:off x="2898600" y="993300"/>
            <a:ext cx="5883300" cy="347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rPr>
              <a:t>This trello screenshot shows the stats component. The stats component is used to calculate the users game and overall statistics before presenting this information to them. To calculate the overall statistics, it reads from an external file which contains information on the previous games and the scores. This component is invoked through the ‘stats’ button being pressed and it can only be pressed after at least one round has been played (otherwise there will be errors as there will be no game information)</a:t>
            </a:r>
            <a:endParaRPr sz="2000">
              <a:solidFill>
                <a:schemeClr val="dk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334" name="Shape 334"/>
        <p:cNvGrpSpPr/>
        <p:nvPr/>
      </p:nvGrpSpPr>
      <p:grpSpPr>
        <a:xfrm>
          <a:off x="0" y="0"/>
          <a:ext cx="0" cy="0"/>
          <a:chOff x="0" y="0"/>
          <a:chExt cx="0" cy="0"/>
        </a:xfrm>
      </p:grpSpPr>
      <p:sp>
        <p:nvSpPr>
          <p:cNvPr id="335" name="Google Shape;335;p50"/>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Component Test Plan - </a:t>
            </a:r>
            <a:r>
              <a:rPr lang="en"/>
              <a:t>Stats Component</a:t>
            </a:r>
            <a:endParaRPr/>
          </a:p>
        </p:txBody>
      </p:sp>
      <p:graphicFrame>
        <p:nvGraphicFramePr>
          <p:cNvPr id="336" name="Google Shape;336;p50"/>
          <p:cNvGraphicFramePr/>
          <p:nvPr/>
        </p:nvGraphicFramePr>
        <p:xfrm>
          <a:off x="396800" y="920300"/>
          <a:ext cx="3000000" cy="3000000"/>
        </p:xfrm>
        <a:graphic>
          <a:graphicData uri="http://schemas.openxmlformats.org/drawingml/2006/table">
            <a:tbl>
              <a:tblPr>
                <a:noFill/>
                <a:tableStyleId>{BA5DEA11-4225-47E8-B70E-131A4C628ED4}</a:tableStyleId>
              </a:tblPr>
              <a:tblGrid>
                <a:gridCol w="2125100"/>
                <a:gridCol w="5113900"/>
              </a:tblGrid>
              <a:tr h="381000">
                <a:tc>
                  <a:txBody>
                    <a:bodyPr/>
                    <a:lstStyle/>
                    <a:p>
                      <a:pPr indent="0" lvl="0" marL="0" rtl="0" algn="l">
                        <a:spcBef>
                          <a:spcPts val="0"/>
                        </a:spcBef>
                        <a:spcAft>
                          <a:spcPts val="0"/>
                        </a:spcAft>
                        <a:buNone/>
                      </a:pPr>
                      <a:r>
                        <a:rPr lang="en" sz="2000"/>
                        <a:t>Data input</a:t>
                      </a:r>
                      <a:endParaRPr sz="2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2000"/>
                        <a:t>Expected output</a:t>
                      </a:r>
                      <a:endParaRPr sz="2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20325">
                <a:tc>
                  <a:txBody>
                    <a:bodyPr/>
                    <a:lstStyle/>
                    <a:p>
                      <a:pPr indent="0" lvl="0" marL="0" rtl="0" algn="l">
                        <a:spcBef>
                          <a:spcPts val="0"/>
                        </a:spcBef>
                        <a:spcAft>
                          <a:spcPts val="0"/>
                        </a:spcAft>
                        <a:buNone/>
                      </a:pPr>
                      <a:r>
                        <a:rPr lang="en" sz="1200"/>
                        <a:t>File contains 1, 3, 5, 7</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t>Average Score: 4</a:t>
                      </a:r>
                      <a:br>
                        <a:rPr lang="en" sz="1200"/>
                      </a:br>
                      <a:r>
                        <a:rPr lang="en" sz="1200"/>
                        <a:t>High Score: 7</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File contains 2, 4, 6, 8</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Average Score: 5</a:t>
                      </a:r>
                      <a:br>
                        <a:rPr lang="en" sz="1200">
                          <a:solidFill>
                            <a:schemeClr val="dk1"/>
                          </a:solidFill>
                        </a:rPr>
                      </a:br>
                      <a:r>
                        <a:rPr lang="en" sz="1200">
                          <a:solidFill>
                            <a:schemeClr val="dk1"/>
                          </a:solidFill>
                        </a:rPr>
                        <a:t>High Score: 8</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File contains 10, 7, 4, 13</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Average Score: 8</a:t>
                      </a:r>
                      <a:br>
                        <a:rPr lang="en" sz="1200">
                          <a:solidFill>
                            <a:schemeClr val="dk1"/>
                          </a:solidFill>
                        </a:rPr>
                      </a:br>
                      <a:r>
                        <a:rPr lang="en" sz="1200">
                          <a:solidFill>
                            <a:schemeClr val="dk1"/>
                          </a:solidFill>
                        </a:rPr>
                        <a:t>High Score: 13</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en" sz="1200">
                          <a:solidFill>
                            <a:schemeClr val="dk1"/>
                          </a:solidFill>
                        </a:rPr>
                        <a:t>File contains 50, 76, 109, 32</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Average Score: 67</a:t>
                      </a:r>
                      <a:br>
                        <a:rPr lang="en" sz="1200">
                          <a:solidFill>
                            <a:schemeClr val="dk1"/>
                          </a:solidFill>
                        </a:rPr>
                      </a:br>
                      <a:r>
                        <a:rPr lang="en" sz="1200">
                          <a:solidFill>
                            <a:schemeClr val="dk1"/>
                          </a:solidFill>
                        </a:rPr>
                        <a:t>High Score: 109</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File contains 1, 2, 3, 4</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Average Score: 2</a:t>
                      </a:r>
                      <a:br>
                        <a:rPr lang="en" sz="1200">
                          <a:solidFill>
                            <a:schemeClr val="dk1"/>
                          </a:solidFill>
                        </a:rPr>
                      </a:br>
                      <a:r>
                        <a:rPr lang="en" sz="1200">
                          <a:solidFill>
                            <a:schemeClr val="dk1"/>
                          </a:solidFill>
                        </a:rPr>
                        <a:t>High Score: 4</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File contains 10, 9, 8, 7</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Average Score: 8</a:t>
                      </a:r>
                      <a:br>
                        <a:rPr lang="en" sz="1200">
                          <a:solidFill>
                            <a:schemeClr val="dk1"/>
                          </a:solidFill>
                        </a:rPr>
                      </a:br>
                      <a:r>
                        <a:rPr lang="en" sz="1200">
                          <a:solidFill>
                            <a:schemeClr val="dk1"/>
                          </a:solidFill>
                        </a:rPr>
                        <a:t>High Score: 10</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340" name="Shape 340"/>
        <p:cNvGrpSpPr/>
        <p:nvPr/>
      </p:nvGrpSpPr>
      <p:grpSpPr>
        <a:xfrm>
          <a:off x="0" y="0"/>
          <a:ext cx="0" cy="0"/>
          <a:chOff x="0" y="0"/>
          <a:chExt cx="0" cy="0"/>
        </a:xfrm>
      </p:grpSpPr>
      <p:pic>
        <p:nvPicPr>
          <p:cNvPr id="341" name="Google Shape;341;p51"/>
          <p:cNvPicPr preferRelativeResize="0"/>
          <p:nvPr/>
        </p:nvPicPr>
        <p:blipFill>
          <a:blip r:embed="rId3">
            <a:alphaModFix/>
          </a:blip>
          <a:stretch>
            <a:fillRect/>
          </a:stretch>
        </p:blipFill>
        <p:spPr>
          <a:xfrm>
            <a:off x="2588699" y="1978800"/>
            <a:ext cx="2942188" cy="2861476"/>
          </a:xfrm>
          <a:prstGeom prst="rect">
            <a:avLst/>
          </a:prstGeom>
          <a:noFill/>
          <a:ln>
            <a:noFill/>
          </a:ln>
        </p:spPr>
      </p:pic>
      <p:sp>
        <p:nvSpPr>
          <p:cNvPr id="342" name="Google Shape;342;p51"/>
          <p:cNvSpPr txBox="1"/>
          <p:nvPr/>
        </p:nvSpPr>
        <p:spPr>
          <a:xfrm>
            <a:off x="5615075" y="146225"/>
            <a:ext cx="3459000" cy="483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50">
                <a:solidFill>
                  <a:schemeClr val="dk1"/>
                </a:solidFill>
              </a:rPr>
              <a:t>As I was trying to fix this error, I discovered another error that is, if the file is empty, the line of code which finds the maximum does not work as max() cannot return an answer if there is nothing in the file to read. With various trials to make this code work, such as adding a default score so it could never default to nothing, I eventually realised that the easiest solution was to reorder the code chunks so that the file is read after it is updated and before calculations happen. I also changed the way I was writing to the file which was changing from writing mode, ‘w’, to append mode, ‘a’. ‘W” was overwriting what was in the file  while ‘a’ is used to add to what was already in the file.</a:t>
            </a:r>
            <a:endParaRPr sz="1550">
              <a:solidFill>
                <a:schemeClr val="dk1"/>
              </a:solidFill>
            </a:endParaRPr>
          </a:p>
          <a:p>
            <a:pPr indent="0" lvl="0" marL="0" rtl="0" algn="l">
              <a:spcBef>
                <a:spcPts val="0"/>
              </a:spcBef>
              <a:spcAft>
                <a:spcPts val="0"/>
              </a:spcAft>
              <a:buNone/>
            </a:pPr>
            <a:r>
              <a:t/>
            </a:r>
            <a:endParaRPr sz="1800">
              <a:solidFill>
                <a:schemeClr val="dk1"/>
              </a:solidFill>
            </a:endParaRPr>
          </a:p>
        </p:txBody>
      </p:sp>
      <p:pic>
        <p:nvPicPr>
          <p:cNvPr id="343" name="Google Shape;343;p51"/>
          <p:cNvPicPr preferRelativeResize="0"/>
          <p:nvPr/>
        </p:nvPicPr>
        <p:blipFill>
          <a:blip r:embed="rId4">
            <a:alphaModFix/>
          </a:blip>
          <a:stretch>
            <a:fillRect/>
          </a:stretch>
        </p:blipFill>
        <p:spPr>
          <a:xfrm>
            <a:off x="152400" y="1978803"/>
            <a:ext cx="2352100" cy="2861472"/>
          </a:xfrm>
          <a:prstGeom prst="rect">
            <a:avLst/>
          </a:prstGeom>
          <a:noFill/>
          <a:ln>
            <a:noFill/>
          </a:ln>
        </p:spPr>
      </p:pic>
      <p:sp>
        <p:nvSpPr>
          <p:cNvPr id="344" name="Google Shape;344;p51"/>
          <p:cNvSpPr txBox="1"/>
          <p:nvPr/>
        </p:nvSpPr>
        <p:spPr>
          <a:xfrm>
            <a:off x="154825" y="146225"/>
            <a:ext cx="5358600" cy="171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rPr>
              <a:t>This version of the stats component was calculating the average score wrong as its answer was 5 for 1, 3, 5, 7 rather than 4 which it should be. I realised that it was not including the information from the round just played and was only reading the information that was in the file prior to the game starting. </a:t>
            </a:r>
            <a:endParaRPr sz="17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311700" y="368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Management - Sprint Tracking</a:t>
            </a:r>
            <a:endParaRPr/>
          </a:p>
        </p:txBody>
      </p:sp>
      <p:graphicFrame>
        <p:nvGraphicFramePr>
          <p:cNvPr id="76" name="Google Shape;76;p16"/>
          <p:cNvGraphicFramePr/>
          <p:nvPr/>
        </p:nvGraphicFramePr>
        <p:xfrm>
          <a:off x="346325" y="1016200"/>
          <a:ext cx="3000000" cy="3000000"/>
        </p:xfrm>
        <a:graphic>
          <a:graphicData uri="http://schemas.openxmlformats.org/drawingml/2006/table">
            <a:tbl>
              <a:tblPr>
                <a:noFill/>
                <a:tableStyleId>{5FC1A3EE-63F9-4E97-995E-7B0236D648A3}</a:tableStyleId>
              </a:tblPr>
              <a:tblGrid>
                <a:gridCol w="1857375"/>
                <a:gridCol w="1114425"/>
                <a:gridCol w="1485900"/>
                <a:gridCol w="1485900"/>
              </a:tblGrid>
              <a:tr h="12700">
                <a:tc>
                  <a:txBody>
                    <a:bodyPr/>
                    <a:lstStyle/>
                    <a:p>
                      <a:pPr indent="0" lvl="0" marL="0" rtl="0" algn="ctr">
                        <a:spcBef>
                          <a:spcPts val="0"/>
                        </a:spcBef>
                        <a:spcAft>
                          <a:spcPts val="0"/>
                        </a:spcAft>
                        <a:buNone/>
                      </a:pPr>
                      <a:r>
                        <a:rPr b="1" lang="en" sz="1200">
                          <a:latin typeface="Calibri"/>
                          <a:ea typeface="Calibri"/>
                          <a:cs typeface="Calibri"/>
                          <a:sym typeface="Calibri"/>
                        </a:rPr>
                        <a:t>Task</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Sprint Number</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Start Date</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End Date</a:t>
                      </a:r>
                      <a:endParaRPr b="1" sz="1200">
                        <a:latin typeface="Calibri"/>
                        <a:ea typeface="Calibri"/>
                        <a:cs typeface="Calibri"/>
                        <a:sym typeface="Calibri"/>
                      </a:endParaRPr>
                    </a:p>
                  </a:txBody>
                  <a:tcPr marT="63500" marB="63500" marR="63500" marL="63500">
                    <a:solidFill>
                      <a:srgbClr val="CFE2F3"/>
                    </a:solidFill>
                  </a:tcPr>
                </a:tc>
              </a:tr>
              <a:tr h="12700">
                <a:tc>
                  <a:txBody>
                    <a:bodyPr/>
                    <a:lstStyle/>
                    <a:p>
                      <a:pPr indent="0" lvl="0" marL="0" rtl="0" algn="ctr">
                        <a:spcBef>
                          <a:spcPts val="0"/>
                        </a:spcBef>
                        <a:spcAft>
                          <a:spcPts val="0"/>
                        </a:spcAft>
                        <a:buNone/>
                      </a:pPr>
                      <a:r>
                        <a:rPr lang="en" sz="1100">
                          <a:latin typeface="Calibri"/>
                          <a:ea typeface="Calibri"/>
                          <a:cs typeface="Calibri"/>
                          <a:sym typeface="Calibri"/>
                        </a:rPr>
                        <a:t>Check rounds component</a:t>
                      </a:r>
                      <a:endParaRPr sz="1100">
                        <a:latin typeface="Calibri"/>
                        <a:ea typeface="Calibri"/>
                        <a:cs typeface="Calibri"/>
                        <a:sym typeface="Calibri"/>
                      </a:endParaRPr>
                    </a:p>
                  </a:txBody>
                  <a:tcPr marT="63500" marB="63500" marR="63500" marL="63500">
                    <a:solidFill>
                      <a:schemeClr val="lt1"/>
                    </a:solidFill>
                  </a:tcPr>
                </a:tc>
                <a:tc>
                  <a:txBody>
                    <a:bodyPr/>
                    <a:lstStyle/>
                    <a:p>
                      <a:pPr indent="0" lvl="0" marL="0" rtl="0" algn="ctr">
                        <a:spcBef>
                          <a:spcPts val="0"/>
                        </a:spcBef>
                        <a:spcAft>
                          <a:spcPts val="0"/>
                        </a:spcAft>
                        <a:buNone/>
                      </a:pPr>
                      <a:r>
                        <a:rPr lang="en" sz="1100">
                          <a:latin typeface="Calibri"/>
                          <a:ea typeface="Calibri"/>
                          <a:cs typeface="Calibri"/>
                          <a:sym typeface="Calibri"/>
                        </a:rPr>
                        <a:t>2</a:t>
                      </a:r>
                      <a:endParaRPr sz="1100">
                        <a:latin typeface="Calibri"/>
                        <a:ea typeface="Calibri"/>
                        <a:cs typeface="Calibri"/>
                        <a:sym typeface="Calibri"/>
                      </a:endParaRPr>
                    </a:p>
                  </a:txBody>
                  <a:tcPr marT="63500" marB="63500" marR="63500" marL="63500">
                    <a:solidFill>
                      <a:schemeClr val="lt1"/>
                    </a:solidFill>
                  </a:tcPr>
                </a:tc>
                <a:tc>
                  <a:txBody>
                    <a:bodyPr/>
                    <a:lstStyle/>
                    <a:p>
                      <a:pPr indent="0" lvl="0" marL="0" rtl="0" algn="ctr">
                        <a:spcBef>
                          <a:spcPts val="0"/>
                        </a:spcBef>
                        <a:spcAft>
                          <a:spcPts val="0"/>
                        </a:spcAft>
                        <a:buNone/>
                      </a:pPr>
                      <a:r>
                        <a:rPr lang="en" sz="1100">
                          <a:latin typeface="Calibri"/>
                          <a:ea typeface="Calibri"/>
                          <a:cs typeface="Calibri"/>
                          <a:sym typeface="Calibri"/>
                        </a:rPr>
                        <a:t>27/03</a:t>
                      </a:r>
                      <a:endParaRPr sz="1100">
                        <a:latin typeface="Calibri"/>
                        <a:ea typeface="Calibri"/>
                        <a:cs typeface="Calibri"/>
                        <a:sym typeface="Calibri"/>
                      </a:endParaRPr>
                    </a:p>
                  </a:txBody>
                  <a:tcPr marT="63500" marB="63500" marR="63500" marL="63500">
                    <a:solidFill>
                      <a:schemeClr val="lt1"/>
                    </a:solidFill>
                  </a:tcPr>
                </a:tc>
                <a:tc>
                  <a:txBody>
                    <a:bodyPr/>
                    <a:lstStyle/>
                    <a:p>
                      <a:pPr indent="0" lvl="0" marL="0" rtl="0" algn="ctr">
                        <a:spcBef>
                          <a:spcPts val="0"/>
                        </a:spcBef>
                        <a:spcAft>
                          <a:spcPts val="0"/>
                        </a:spcAft>
                        <a:buNone/>
                      </a:pPr>
                      <a:r>
                        <a:rPr lang="en" sz="1100">
                          <a:latin typeface="Calibri"/>
                          <a:ea typeface="Calibri"/>
                          <a:cs typeface="Calibri"/>
                          <a:sym typeface="Calibri"/>
                        </a:rPr>
                        <a:t>28/03</a:t>
                      </a:r>
                      <a:endParaRPr sz="1100">
                        <a:latin typeface="Calibri"/>
                        <a:ea typeface="Calibri"/>
                        <a:cs typeface="Calibri"/>
                        <a:sym typeface="Calibri"/>
                      </a:endParaRPr>
                    </a:p>
                  </a:txBody>
                  <a:tcPr marT="63500" marB="63500" marR="63500" marL="63500">
                    <a:solidFill>
                      <a:schemeClr val="lt1"/>
                    </a:solidFill>
                  </a:tcPr>
                </a:tc>
              </a:tr>
            </a:tbl>
          </a:graphicData>
        </a:graphic>
      </p:graphicFrame>
      <p:graphicFrame>
        <p:nvGraphicFramePr>
          <p:cNvPr id="77" name="Google Shape;77;p16"/>
          <p:cNvGraphicFramePr/>
          <p:nvPr/>
        </p:nvGraphicFramePr>
        <p:xfrm>
          <a:off x="346325" y="1826300"/>
          <a:ext cx="3000000" cy="3000000"/>
        </p:xfrm>
        <a:graphic>
          <a:graphicData uri="http://schemas.openxmlformats.org/drawingml/2006/table">
            <a:tbl>
              <a:tblPr>
                <a:noFill/>
                <a:tableStyleId>{5FC1A3EE-63F9-4E97-995E-7B0236D648A3}</a:tableStyleId>
              </a:tblPr>
              <a:tblGrid>
                <a:gridCol w="1981200"/>
                <a:gridCol w="1981200"/>
                <a:gridCol w="1981200"/>
              </a:tblGrid>
              <a:tr h="12700">
                <a:tc>
                  <a:txBody>
                    <a:bodyPr/>
                    <a:lstStyle/>
                    <a:p>
                      <a:pPr indent="0" lvl="0" marL="0" rtl="0" algn="ctr">
                        <a:spcBef>
                          <a:spcPts val="0"/>
                        </a:spcBef>
                        <a:spcAft>
                          <a:spcPts val="0"/>
                        </a:spcAft>
                        <a:buNone/>
                      </a:pPr>
                      <a:r>
                        <a:rPr b="1" lang="en" sz="1200">
                          <a:latin typeface="Calibri"/>
                          <a:ea typeface="Calibri"/>
                          <a:cs typeface="Calibri"/>
                          <a:sym typeface="Calibri"/>
                        </a:rPr>
                        <a:t>What are you working on?</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What did you achieve?</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What are the next steps?</a:t>
                      </a:r>
                      <a:endParaRPr b="1" sz="1200">
                        <a:latin typeface="Calibri"/>
                        <a:ea typeface="Calibri"/>
                        <a:cs typeface="Calibri"/>
                        <a:sym typeface="Calibri"/>
                      </a:endParaRPr>
                    </a:p>
                  </a:txBody>
                  <a:tcPr marT="63500" marB="63500" marR="63500" marL="63500">
                    <a:solidFill>
                      <a:srgbClr val="CFE2F3"/>
                    </a:solidFill>
                  </a:tcPr>
                </a:tc>
              </a:tr>
              <a:tr h="12700">
                <a:tc>
                  <a:txBody>
                    <a:bodyPr/>
                    <a:lstStyle/>
                    <a:p>
                      <a:pPr indent="0" lvl="0" marL="0" rtl="0" algn="l">
                        <a:spcBef>
                          <a:spcPts val="0"/>
                        </a:spcBef>
                        <a:spcAft>
                          <a:spcPts val="0"/>
                        </a:spcAft>
                        <a:buNone/>
                      </a:pPr>
                      <a:r>
                        <a:rPr lang="en" sz="1200">
                          <a:latin typeface="Calibri"/>
                          <a:ea typeface="Calibri"/>
                          <a:cs typeface="Calibri"/>
                          <a:sym typeface="Calibri"/>
                        </a:rPr>
                        <a:t>Getting the users input from the textbox and checking that it is a valid integer, not any other kind of input.</a:t>
                      </a:r>
                      <a:endParaRPr sz="1200">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rPr lang="en" sz="1200">
                          <a:latin typeface="Calibri"/>
                          <a:ea typeface="Calibri"/>
                          <a:cs typeface="Calibri"/>
                          <a:sym typeface="Calibri"/>
                        </a:rPr>
                        <a:t>The program checks the input is valid correctly and displays an appropriate and helpful error message if input </a:t>
                      </a:r>
                      <a:r>
                        <a:rPr lang="en" sz="1200">
                          <a:latin typeface="Calibri"/>
                          <a:ea typeface="Calibri"/>
                          <a:cs typeface="Calibri"/>
                          <a:sym typeface="Calibri"/>
                        </a:rPr>
                        <a:t>is</a:t>
                      </a:r>
                      <a:r>
                        <a:rPr lang="en" sz="1200">
                          <a:latin typeface="Calibri"/>
                          <a:ea typeface="Calibri"/>
                          <a:cs typeface="Calibri"/>
                          <a:sym typeface="Calibri"/>
                        </a:rPr>
                        <a:t> invalid.</a:t>
                      </a:r>
                      <a:endParaRPr sz="1200">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rPr lang="en" sz="1200">
                          <a:latin typeface="Calibri"/>
                          <a:ea typeface="Calibri"/>
                          <a:cs typeface="Calibri"/>
                          <a:sym typeface="Calibri"/>
                        </a:rPr>
                        <a:t>Creating the game interface which shows up when the number of rounds input is approved as valid.</a:t>
                      </a:r>
                      <a:endParaRPr sz="1200">
                        <a:latin typeface="Calibri"/>
                        <a:ea typeface="Calibri"/>
                        <a:cs typeface="Calibri"/>
                        <a:sym typeface="Calibri"/>
                      </a:endParaRPr>
                    </a:p>
                  </a:txBody>
                  <a:tcPr marT="63500" marB="63500" marR="63500" marL="63500">
                    <a:solidFill>
                      <a:schemeClr val="lt1"/>
                    </a:solidFill>
                  </a:tcPr>
                </a:tc>
              </a:tr>
              <a:tr h="279400">
                <a:tc gridSpan="3">
                  <a:txBody>
                    <a:bodyPr/>
                    <a:lstStyle/>
                    <a:p>
                      <a:pPr indent="0" lvl="0" marL="0" rtl="0" algn="l">
                        <a:spcBef>
                          <a:spcPts val="0"/>
                        </a:spcBef>
                        <a:spcAft>
                          <a:spcPts val="0"/>
                        </a:spcAft>
                        <a:buNone/>
                      </a:pPr>
                      <a:r>
                        <a:rPr b="1" lang="en" sz="1200">
                          <a:latin typeface="Calibri"/>
                          <a:ea typeface="Calibri"/>
                          <a:cs typeface="Calibri"/>
                          <a:sym typeface="Calibri"/>
                        </a:rPr>
                        <a:t>Evaluation - what worked well &amp; what did not?</a:t>
                      </a:r>
                      <a:endParaRPr sz="1200">
                        <a:solidFill>
                          <a:srgbClr val="2E75B5"/>
                        </a:solidFill>
                        <a:latin typeface="Calibri"/>
                        <a:ea typeface="Calibri"/>
                        <a:cs typeface="Calibri"/>
                        <a:sym typeface="Calibri"/>
                      </a:endParaRPr>
                    </a:p>
                  </a:txBody>
                  <a:tcPr marT="63500" marB="63500" marR="63500" marL="63500">
                    <a:solidFill>
                      <a:srgbClr val="CFE2F3"/>
                    </a:solidFill>
                  </a:tcPr>
                </a:tc>
                <a:tc hMerge="1"/>
                <a:tc hMerge="1"/>
              </a:tr>
              <a:tr h="279400">
                <a:tc gridSpan="3">
                  <a:txBody>
                    <a:bodyPr/>
                    <a:lstStyle/>
                    <a:p>
                      <a:pPr indent="0" lvl="0" marL="0" rtl="0" algn="l">
                        <a:spcBef>
                          <a:spcPts val="0"/>
                        </a:spcBef>
                        <a:spcAft>
                          <a:spcPts val="0"/>
                        </a:spcAft>
                        <a:buNone/>
                      </a:pPr>
                      <a:r>
                        <a:rPr lang="en" sz="1200">
                          <a:latin typeface="Calibri"/>
                          <a:ea typeface="Calibri"/>
                          <a:cs typeface="Calibri"/>
                          <a:sym typeface="Calibri"/>
                        </a:rPr>
                        <a:t>This component was quite straightforward as I was able to re-use a similar component from a practise task. </a:t>
                      </a:r>
                      <a:endParaRPr sz="1200">
                        <a:latin typeface="Calibri"/>
                        <a:ea typeface="Calibri"/>
                        <a:cs typeface="Calibri"/>
                        <a:sym typeface="Calibri"/>
                      </a:endParaRPr>
                    </a:p>
                  </a:txBody>
                  <a:tcPr marT="63500" marB="63500" marR="63500" marL="63500">
                    <a:solidFill>
                      <a:schemeClr val="lt1"/>
                    </a:solidFill>
                  </a:tcPr>
                </a:tc>
                <a:tc hMerge="1"/>
                <a:tc hMerge="1"/>
              </a:tr>
            </a:tbl>
          </a:graphicData>
        </a:graphic>
      </p:graphicFrame>
      <p:pic>
        <p:nvPicPr>
          <p:cNvPr id="78" name="Google Shape;78;p16"/>
          <p:cNvPicPr preferRelativeResize="0"/>
          <p:nvPr/>
        </p:nvPicPr>
        <p:blipFill>
          <a:blip r:embed="rId3">
            <a:alphaModFix/>
          </a:blip>
          <a:stretch>
            <a:fillRect/>
          </a:stretch>
        </p:blipFill>
        <p:spPr>
          <a:xfrm>
            <a:off x="6416525" y="1016202"/>
            <a:ext cx="2549275" cy="84975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348" name="Shape 348"/>
        <p:cNvGrpSpPr/>
        <p:nvPr/>
      </p:nvGrpSpPr>
      <p:grpSpPr>
        <a:xfrm>
          <a:off x="0" y="0"/>
          <a:ext cx="0" cy="0"/>
          <a:chOff x="0" y="0"/>
          <a:chExt cx="0" cy="0"/>
        </a:xfrm>
      </p:grpSpPr>
      <p:sp>
        <p:nvSpPr>
          <p:cNvPr id="349" name="Google Shape;349;p5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Component Test Plan - Stats Component v4</a:t>
            </a:r>
            <a:endParaRPr/>
          </a:p>
        </p:txBody>
      </p:sp>
      <p:graphicFrame>
        <p:nvGraphicFramePr>
          <p:cNvPr id="350" name="Google Shape;350;p52"/>
          <p:cNvGraphicFramePr/>
          <p:nvPr/>
        </p:nvGraphicFramePr>
        <p:xfrm>
          <a:off x="396800" y="920300"/>
          <a:ext cx="3000000" cy="3000000"/>
        </p:xfrm>
        <a:graphic>
          <a:graphicData uri="http://schemas.openxmlformats.org/drawingml/2006/table">
            <a:tbl>
              <a:tblPr>
                <a:noFill/>
                <a:tableStyleId>{BA5DEA11-4225-47E8-B70E-131A4C628ED4}</a:tableStyleId>
              </a:tblPr>
              <a:tblGrid>
                <a:gridCol w="2125100"/>
                <a:gridCol w="5113900"/>
              </a:tblGrid>
              <a:tr h="381000">
                <a:tc>
                  <a:txBody>
                    <a:bodyPr/>
                    <a:lstStyle/>
                    <a:p>
                      <a:pPr indent="0" lvl="0" marL="0" rtl="0" algn="l">
                        <a:spcBef>
                          <a:spcPts val="0"/>
                        </a:spcBef>
                        <a:spcAft>
                          <a:spcPts val="0"/>
                        </a:spcAft>
                        <a:buNone/>
                      </a:pPr>
                      <a:r>
                        <a:rPr lang="en" sz="2000"/>
                        <a:t>Data input</a:t>
                      </a:r>
                      <a:endParaRPr sz="2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2000"/>
                        <a:t>Expected output</a:t>
                      </a:r>
                      <a:endParaRPr sz="2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20325">
                <a:tc>
                  <a:txBody>
                    <a:bodyPr/>
                    <a:lstStyle/>
                    <a:p>
                      <a:pPr indent="0" lvl="0" marL="0" rtl="0" algn="l">
                        <a:spcBef>
                          <a:spcPts val="0"/>
                        </a:spcBef>
                        <a:spcAft>
                          <a:spcPts val="0"/>
                        </a:spcAft>
                        <a:buNone/>
                      </a:pPr>
                      <a:r>
                        <a:rPr lang="en" sz="1200"/>
                        <a:t>File contains 1, 3, 5, 7</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t>Average Score: 4</a:t>
                      </a:r>
                      <a:br>
                        <a:rPr lang="en" sz="1200"/>
                      </a:br>
                      <a:r>
                        <a:rPr lang="en" sz="1200"/>
                        <a:t>High Score: 7</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File contains 2, 4, 6, 8</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Average Score: 5</a:t>
                      </a:r>
                      <a:br>
                        <a:rPr lang="en" sz="1200">
                          <a:solidFill>
                            <a:schemeClr val="dk1"/>
                          </a:solidFill>
                        </a:rPr>
                      </a:br>
                      <a:r>
                        <a:rPr lang="en" sz="1200">
                          <a:solidFill>
                            <a:schemeClr val="dk1"/>
                          </a:solidFill>
                        </a:rPr>
                        <a:t>High Score: 8</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File contains 10, 7, 4, 13</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Average Score: 7</a:t>
                      </a:r>
                      <a:br>
                        <a:rPr lang="en" sz="1200">
                          <a:solidFill>
                            <a:schemeClr val="dk1"/>
                          </a:solidFill>
                        </a:rPr>
                      </a:br>
                      <a:r>
                        <a:rPr lang="en" sz="1200">
                          <a:solidFill>
                            <a:schemeClr val="dk1"/>
                          </a:solidFill>
                        </a:rPr>
                        <a:t>High Score: 13</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en" sz="1200">
                          <a:solidFill>
                            <a:schemeClr val="dk1"/>
                          </a:solidFill>
                        </a:rPr>
                        <a:t>File contains 2, 50, 36, 109</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Average Score: 49</a:t>
                      </a:r>
                      <a:br>
                        <a:rPr lang="en" sz="1200">
                          <a:solidFill>
                            <a:schemeClr val="dk1"/>
                          </a:solidFill>
                        </a:rPr>
                      </a:br>
                      <a:r>
                        <a:rPr lang="en" sz="1200">
                          <a:solidFill>
                            <a:schemeClr val="dk1"/>
                          </a:solidFill>
                        </a:rPr>
                        <a:t>High Score: 109</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File contains 1, 2, 3, 4</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Average Score: 2</a:t>
                      </a:r>
                      <a:br>
                        <a:rPr lang="en" sz="1200">
                          <a:solidFill>
                            <a:schemeClr val="dk1"/>
                          </a:solidFill>
                        </a:rPr>
                      </a:br>
                      <a:r>
                        <a:rPr lang="en" sz="1200">
                          <a:solidFill>
                            <a:schemeClr val="dk1"/>
                          </a:solidFill>
                        </a:rPr>
                        <a:t>High Score: 4</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File contains 10, 9, 8, 7</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Average Score: 8</a:t>
                      </a:r>
                      <a:br>
                        <a:rPr lang="en" sz="1200">
                          <a:solidFill>
                            <a:schemeClr val="dk1"/>
                          </a:solidFill>
                        </a:rPr>
                      </a:br>
                      <a:r>
                        <a:rPr lang="en" sz="1200">
                          <a:solidFill>
                            <a:schemeClr val="dk1"/>
                          </a:solidFill>
                        </a:rPr>
                        <a:t>High Score: 10</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354" name="Shape 354"/>
        <p:cNvGrpSpPr/>
        <p:nvPr/>
      </p:nvGrpSpPr>
      <p:grpSpPr>
        <a:xfrm>
          <a:off x="0" y="0"/>
          <a:ext cx="0" cy="0"/>
          <a:chOff x="0" y="0"/>
          <a:chExt cx="0" cy="0"/>
        </a:xfrm>
      </p:grpSpPr>
      <p:pic>
        <p:nvPicPr>
          <p:cNvPr id="355" name="Google Shape;355;p53"/>
          <p:cNvPicPr preferRelativeResize="0"/>
          <p:nvPr/>
        </p:nvPicPr>
        <p:blipFill>
          <a:blip r:embed="rId3">
            <a:alphaModFix/>
          </a:blip>
          <a:stretch>
            <a:fillRect/>
          </a:stretch>
        </p:blipFill>
        <p:spPr>
          <a:xfrm>
            <a:off x="228600" y="748312"/>
            <a:ext cx="1742509" cy="2119104"/>
          </a:xfrm>
          <a:prstGeom prst="rect">
            <a:avLst/>
          </a:prstGeom>
          <a:noFill/>
          <a:ln>
            <a:noFill/>
          </a:ln>
        </p:spPr>
      </p:pic>
      <p:pic>
        <p:nvPicPr>
          <p:cNvPr id="356" name="Google Shape;356;p53"/>
          <p:cNvPicPr preferRelativeResize="0"/>
          <p:nvPr/>
        </p:nvPicPr>
        <p:blipFill>
          <a:blip r:embed="rId4">
            <a:alphaModFix/>
          </a:blip>
          <a:stretch>
            <a:fillRect/>
          </a:stretch>
        </p:blipFill>
        <p:spPr>
          <a:xfrm>
            <a:off x="2042563" y="748312"/>
            <a:ext cx="1742509" cy="2119092"/>
          </a:xfrm>
          <a:prstGeom prst="rect">
            <a:avLst/>
          </a:prstGeom>
          <a:noFill/>
          <a:ln>
            <a:noFill/>
          </a:ln>
        </p:spPr>
      </p:pic>
      <p:pic>
        <p:nvPicPr>
          <p:cNvPr id="357" name="Google Shape;357;p53"/>
          <p:cNvPicPr preferRelativeResize="0"/>
          <p:nvPr/>
        </p:nvPicPr>
        <p:blipFill>
          <a:blip r:embed="rId5">
            <a:alphaModFix/>
          </a:blip>
          <a:stretch>
            <a:fillRect/>
          </a:stretch>
        </p:blipFill>
        <p:spPr>
          <a:xfrm>
            <a:off x="3856526" y="748300"/>
            <a:ext cx="1742509" cy="2119092"/>
          </a:xfrm>
          <a:prstGeom prst="rect">
            <a:avLst/>
          </a:prstGeom>
          <a:noFill/>
          <a:ln>
            <a:noFill/>
          </a:ln>
        </p:spPr>
      </p:pic>
      <p:pic>
        <p:nvPicPr>
          <p:cNvPr id="358" name="Google Shape;358;p53"/>
          <p:cNvPicPr preferRelativeResize="0"/>
          <p:nvPr/>
        </p:nvPicPr>
        <p:blipFill>
          <a:blip r:embed="rId6">
            <a:alphaModFix/>
          </a:blip>
          <a:stretch>
            <a:fillRect/>
          </a:stretch>
        </p:blipFill>
        <p:spPr>
          <a:xfrm>
            <a:off x="2042575" y="2925627"/>
            <a:ext cx="1742509" cy="2119072"/>
          </a:xfrm>
          <a:prstGeom prst="rect">
            <a:avLst/>
          </a:prstGeom>
          <a:noFill/>
          <a:ln>
            <a:noFill/>
          </a:ln>
        </p:spPr>
      </p:pic>
      <p:pic>
        <p:nvPicPr>
          <p:cNvPr id="359" name="Google Shape;359;p53"/>
          <p:cNvPicPr preferRelativeResize="0"/>
          <p:nvPr/>
        </p:nvPicPr>
        <p:blipFill>
          <a:blip r:embed="rId7">
            <a:alphaModFix/>
          </a:blip>
          <a:stretch>
            <a:fillRect/>
          </a:stretch>
        </p:blipFill>
        <p:spPr>
          <a:xfrm>
            <a:off x="3868676" y="2940427"/>
            <a:ext cx="1718180" cy="2089485"/>
          </a:xfrm>
          <a:prstGeom prst="rect">
            <a:avLst/>
          </a:prstGeom>
          <a:noFill/>
          <a:ln>
            <a:noFill/>
          </a:ln>
        </p:spPr>
      </p:pic>
      <p:pic>
        <p:nvPicPr>
          <p:cNvPr id="360" name="Google Shape;360;p53"/>
          <p:cNvPicPr preferRelativeResize="0"/>
          <p:nvPr/>
        </p:nvPicPr>
        <p:blipFill>
          <a:blip r:embed="rId8">
            <a:alphaModFix/>
          </a:blip>
          <a:stretch>
            <a:fillRect/>
          </a:stretch>
        </p:blipFill>
        <p:spPr>
          <a:xfrm>
            <a:off x="216465" y="2925635"/>
            <a:ext cx="1742509" cy="2119072"/>
          </a:xfrm>
          <a:prstGeom prst="rect">
            <a:avLst/>
          </a:prstGeom>
          <a:noFill/>
          <a:ln>
            <a:noFill/>
          </a:ln>
        </p:spPr>
      </p:pic>
      <p:sp>
        <p:nvSpPr>
          <p:cNvPr id="361" name="Google Shape;361;p53"/>
          <p:cNvSpPr txBox="1"/>
          <p:nvPr>
            <p:ph type="title"/>
          </p:nvPr>
        </p:nvSpPr>
        <p:spPr>
          <a:xfrm>
            <a:off x="1593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Stats Testing - Evidence Screenshots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365" name="Shape 365"/>
        <p:cNvGrpSpPr/>
        <p:nvPr/>
      </p:nvGrpSpPr>
      <p:grpSpPr>
        <a:xfrm>
          <a:off x="0" y="0"/>
          <a:ext cx="0" cy="0"/>
          <a:chOff x="0" y="0"/>
          <a:chExt cx="0" cy="0"/>
        </a:xfrm>
      </p:grpSpPr>
      <p:sp>
        <p:nvSpPr>
          <p:cNvPr id="366" name="Google Shape;366;p54"/>
          <p:cNvSpPr txBox="1"/>
          <p:nvPr>
            <p:ph type="title"/>
          </p:nvPr>
        </p:nvSpPr>
        <p:spPr>
          <a:xfrm>
            <a:off x="198150" y="118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Debugging</a:t>
            </a:r>
            <a:r>
              <a:rPr lang="en"/>
              <a:t> Evidence - </a:t>
            </a:r>
            <a:r>
              <a:rPr lang="en"/>
              <a:t>Version Control</a:t>
            </a:r>
            <a:r>
              <a:rPr lang="en"/>
              <a:t> </a:t>
            </a:r>
            <a:endParaRPr/>
          </a:p>
        </p:txBody>
      </p:sp>
      <p:pic>
        <p:nvPicPr>
          <p:cNvPr id="367" name="Google Shape;367;p54"/>
          <p:cNvPicPr preferRelativeResize="0"/>
          <p:nvPr/>
        </p:nvPicPr>
        <p:blipFill rotWithShape="1">
          <a:blip r:embed="rId3">
            <a:alphaModFix/>
          </a:blip>
          <a:srcRect b="0" l="0" r="0" t="852"/>
          <a:stretch/>
        </p:blipFill>
        <p:spPr>
          <a:xfrm>
            <a:off x="159300" y="2439950"/>
            <a:ext cx="4035275" cy="2522725"/>
          </a:xfrm>
          <a:prstGeom prst="rect">
            <a:avLst/>
          </a:prstGeom>
          <a:noFill/>
          <a:ln>
            <a:noFill/>
          </a:ln>
        </p:spPr>
      </p:pic>
      <p:sp>
        <p:nvSpPr>
          <p:cNvPr id="368" name="Google Shape;368;p54"/>
          <p:cNvSpPr txBox="1"/>
          <p:nvPr/>
        </p:nvSpPr>
        <p:spPr>
          <a:xfrm>
            <a:off x="153425" y="690925"/>
            <a:ext cx="4122000" cy="174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screenshot below shows evidence of my version control. As can be seen, I have broken down my program into various components as I was developing it as well as making multiple versions of some components in order to try new things or fix major issues while keeping the progress I had already made.</a:t>
            </a:r>
            <a:endParaRPr>
              <a:solidFill>
                <a:schemeClr val="dk1"/>
              </a:solidFill>
            </a:endParaRPr>
          </a:p>
        </p:txBody>
      </p:sp>
      <p:sp>
        <p:nvSpPr>
          <p:cNvPr id="369" name="Google Shape;369;p54"/>
          <p:cNvSpPr txBox="1"/>
          <p:nvPr/>
        </p:nvSpPr>
        <p:spPr>
          <a:xfrm>
            <a:off x="4275375" y="789125"/>
            <a:ext cx="4561800" cy="41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370" name="Google Shape;370;p54"/>
          <p:cNvSpPr txBox="1"/>
          <p:nvPr/>
        </p:nvSpPr>
        <p:spPr>
          <a:xfrm>
            <a:off x="4275375" y="690925"/>
            <a:ext cx="4686900" cy="41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450">
                <a:solidFill>
                  <a:schemeClr val="dk1"/>
                </a:solidFill>
              </a:rPr>
              <a:t>Without a version control for my project, progress would have been much slower as I would have lost my old code in attempt to make beneficial changes meaning, if these changes did not work out, I would have lost all of my progress and had to restart. Making new versions when significant </a:t>
            </a:r>
            <a:r>
              <a:rPr lang="en" sz="1450">
                <a:solidFill>
                  <a:schemeClr val="dk1"/>
                </a:solidFill>
              </a:rPr>
              <a:t>changes</a:t>
            </a:r>
            <a:r>
              <a:rPr lang="en" sz="1450">
                <a:solidFill>
                  <a:schemeClr val="dk1"/>
                </a:solidFill>
              </a:rPr>
              <a:t> were </a:t>
            </a:r>
            <a:r>
              <a:rPr lang="en" sz="1450">
                <a:solidFill>
                  <a:schemeClr val="dk1"/>
                </a:solidFill>
              </a:rPr>
              <a:t>implemented</a:t>
            </a:r>
            <a:r>
              <a:rPr lang="en" sz="1450">
                <a:solidFill>
                  <a:schemeClr val="dk1"/>
                </a:solidFill>
              </a:rPr>
              <a:t> also allowed my to debug my program more </a:t>
            </a:r>
            <a:r>
              <a:rPr lang="en" sz="1450">
                <a:solidFill>
                  <a:schemeClr val="dk1"/>
                </a:solidFill>
              </a:rPr>
              <a:t>effectively as with each new version, different bugs were removed as they were found through the trialling. Having multiple versions of some components also allowed me to find the best and most efficient way to use my code before implementing then into the end program.</a:t>
            </a:r>
            <a:r>
              <a:rPr lang="en" sz="1450">
                <a:solidFill>
                  <a:schemeClr val="dk1"/>
                </a:solidFill>
              </a:rPr>
              <a:t> Overall the version control was vital in tracking the progress I had made and being aware of the bugs I had already fixed in previous versions, and the bugs that were yet to be fixed and were therefore my next steps. Tracking these developments were vital in ensuring that minimal bugs ended up in my final program.</a:t>
            </a:r>
            <a:endParaRPr sz="1450">
              <a:solidFill>
                <a:schemeClr val="dk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374" name="Shape 374"/>
        <p:cNvGrpSpPr/>
        <p:nvPr/>
      </p:nvGrpSpPr>
      <p:grpSpPr>
        <a:xfrm>
          <a:off x="0" y="0"/>
          <a:ext cx="0" cy="0"/>
          <a:chOff x="0" y="0"/>
          <a:chExt cx="0" cy="0"/>
        </a:xfrm>
      </p:grpSpPr>
      <p:sp>
        <p:nvSpPr>
          <p:cNvPr id="375" name="Google Shape;375;p55"/>
          <p:cNvSpPr txBox="1"/>
          <p:nvPr>
            <p:ph type="title"/>
          </p:nvPr>
        </p:nvSpPr>
        <p:spPr>
          <a:xfrm>
            <a:off x="219625" y="139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Debugging</a:t>
            </a:r>
            <a:r>
              <a:rPr lang="en"/>
              <a:t> Evidence - Error Detection </a:t>
            </a:r>
            <a:endParaRPr/>
          </a:p>
        </p:txBody>
      </p:sp>
      <p:pic>
        <p:nvPicPr>
          <p:cNvPr id="376" name="Google Shape;376;p55"/>
          <p:cNvPicPr preferRelativeResize="0"/>
          <p:nvPr/>
        </p:nvPicPr>
        <p:blipFill rotWithShape="1">
          <a:blip r:embed="rId3">
            <a:alphaModFix/>
          </a:blip>
          <a:srcRect b="0" l="13570" r="13034" t="29338"/>
          <a:stretch/>
        </p:blipFill>
        <p:spPr>
          <a:xfrm>
            <a:off x="152400" y="3457125"/>
            <a:ext cx="4265151" cy="1589049"/>
          </a:xfrm>
          <a:prstGeom prst="rect">
            <a:avLst/>
          </a:prstGeom>
          <a:noFill/>
          <a:ln>
            <a:noFill/>
          </a:ln>
        </p:spPr>
      </p:pic>
      <p:pic>
        <p:nvPicPr>
          <p:cNvPr id="377" name="Google Shape;377;p55"/>
          <p:cNvPicPr preferRelativeResize="0"/>
          <p:nvPr/>
        </p:nvPicPr>
        <p:blipFill>
          <a:blip r:embed="rId4">
            <a:alphaModFix/>
          </a:blip>
          <a:stretch>
            <a:fillRect/>
          </a:stretch>
        </p:blipFill>
        <p:spPr>
          <a:xfrm>
            <a:off x="152400" y="3099755"/>
            <a:ext cx="6299100" cy="270595"/>
          </a:xfrm>
          <a:prstGeom prst="rect">
            <a:avLst/>
          </a:prstGeom>
          <a:noFill/>
          <a:ln>
            <a:noFill/>
          </a:ln>
        </p:spPr>
      </p:pic>
      <p:pic>
        <p:nvPicPr>
          <p:cNvPr id="378" name="Google Shape;378;p55"/>
          <p:cNvPicPr preferRelativeResize="0"/>
          <p:nvPr/>
        </p:nvPicPr>
        <p:blipFill>
          <a:blip r:embed="rId5">
            <a:alphaModFix/>
          </a:blip>
          <a:stretch>
            <a:fillRect/>
          </a:stretch>
        </p:blipFill>
        <p:spPr>
          <a:xfrm>
            <a:off x="4486375" y="3457125"/>
            <a:ext cx="1965131" cy="1589050"/>
          </a:xfrm>
          <a:prstGeom prst="rect">
            <a:avLst/>
          </a:prstGeom>
          <a:noFill/>
          <a:ln>
            <a:noFill/>
          </a:ln>
        </p:spPr>
      </p:pic>
      <p:sp>
        <p:nvSpPr>
          <p:cNvPr id="379" name="Google Shape;379;p55"/>
          <p:cNvSpPr txBox="1"/>
          <p:nvPr/>
        </p:nvSpPr>
        <p:spPr>
          <a:xfrm>
            <a:off x="173575" y="635700"/>
            <a:ext cx="8763000" cy="23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Using python checkers was another important factor of ensuring there were no small bugs in my code. Firstly, PyCharm has a built in error detection system which tells you when there are errors in your code. These could be of various kinds of errors from code being out of scope when used to unexpected data types. This is very effective in helping to find errors in the code before they cause issues in the outcome when the user tries to play. As can be seen in the top screenshot, there are no errors detected in my code. The only thing detected is 12 typos in words but as the screenshot on the right shows, these are in the colour hex codes so therefore, not an issue. Having no errors detected in my code by PyCharm </a:t>
            </a:r>
            <a:r>
              <a:rPr lang="en" sz="1200">
                <a:solidFill>
                  <a:schemeClr val="dk1"/>
                </a:solidFill>
              </a:rPr>
              <a:t>improves</a:t>
            </a:r>
            <a:r>
              <a:rPr lang="en" sz="1200">
                <a:solidFill>
                  <a:schemeClr val="dk1"/>
                </a:solidFill>
              </a:rPr>
              <a:t> the functionality of my code as it reduces the chances that any errors in the code will result in bugs getting into the final outcome. To further ensure that no bugs would end up in my final outcome and cause functionality errors, I decided to put my code into a python syntax checker from </a:t>
            </a:r>
            <a:r>
              <a:rPr lang="en" sz="1200" u="sng">
                <a:solidFill>
                  <a:schemeClr val="accent5"/>
                </a:solidFill>
                <a:hlinkClick r:id="rId6">
                  <a:extLst>
                    <a:ext uri="{A12FA001-AC4F-418D-AE19-62706E023703}">
                      <ahyp:hlinkClr val="tx"/>
                    </a:ext>
                  </a:extLst>
                </a:hlinkClick>
              </a:rPr>
              <a:t>https://extendsclass.com</a:t>
            </a:r>
            <a:r>
              <a:rPr lang="en" sz="1200">
                <a:solidFill>
                  <a:schemeClr val="dk1"/>
                </a:solidFill>
              </a:rPr>
              <a:t> and as the screenshot on the left shows, there were no syntax errors detected in my code. This means that my code meets all of the conventions of the python coding language. This is important as small errors even as small as syntax errors can cause major issues to present themselves in the final </a:t>
            </a:r>
            <a:r>
              <a:rPr lang="en" sz="1200">
                <a:solidFill>
                  <a:schemeClr val="dk1"/>
                </a:solidFill>
              </a:rPr>
              <a:t>outcome, reducing the functionality and making it more difficult for the users to operate the program. Both of these kinds of error detection showing no </a:t>
            </a:r>
            <a:endParaRPr sz="1200">
              <a:solidFill>
                <a:schemeClr val="dk1"/>
              </a:solidFill>
            </a:endParaRPr>
          </a:p>
        </p:txBody>
      </p:sp>
      <p:sp>
        <p:nvSpPr>
          <p:cNvPr id="380" name="Google Shape;380;p55"/>
          <p:cNvSpPr txBox="1"/>
          <p:nvPr/>
        </p:nvSpPr>
        <p:spPr>
          <a:xfrm>
            <a:off x="6502475" y="2822375"/>
            <a:ext cx="2580300" cy="21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errors in the code is very positive as any small errors could cause the program to crash when faced with unexpected or unpredictable user activities. Double checking that the code is error free increases the reliability and functionality of the program and makes it more usable for the end users by reducing the chances of any small bugs getting into the outcome.</a:t>
            </a:r>
            <a:endParaRPr sz="1900">
              <a:solidFill>
                <a:schemeClr val="dk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384" name="Shape 384"/>
        <p:cNvGrpSpPr/>
        <p:nvPr/>
      </p:nvGrpSpPr>
      <p:grpSpPr>
        <a:xfrm>
          <a:off x="0" y="0"/>
          <a:ext cx="0" cy="0"/>
          <a:chOff x="0" y="0"/>
          <a:chExt cx="0" cy="0"/>
        </a:xfrm>
      </p:grpSpPr>
      <p:sp>
        <p:nvSpPr>
          <p:cNvPr id="385" name="Google Shape;385;p56"/>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 Testing Evidence </a:t>
            </a:r>
            <a:endParaRPr/>
          </a:p>
        </p:txBody>
      </p:sp>
      <p:pic>
        <p:nvPicPr>
          <p:cNvPr id="386" name="Google Shape;386;p56"/>
          <p:cNvPicPr preferRelativeResize="0"/>
          <p:nvPr/>
        </p:nvPicPr>
        <p:blipFill>
          <a:blip r:embed="rId3">
            <a:alphaModFix/>
          </a:blip>
          <a:stretch>
            <a:fillRect/>
          </a:stretch>
        </p:blipFill>
        <p:spPr>
          <a:xfrm>
            <a:off x="6113538" y="110525"/>
            <a:ext cx="2872025" cy="1947373"/>
          </a:xfrm>
          <a:prstGeom prst="rect">
            <a:avLst/>
          </a:prstGeom>
          <a:noFill/>
          <a:ln>
            <a:noFill/>
          </a:ln>
        </p:spPr>
      </p:pic>
      <p:pic>
        <p:nvPicPr>
          <p:cNvPr id="387" name="Google Shape;387;p56"/>
          <p:cNvPicPr preferRelativeResize="0"/>
          <p:nvPr/>
        </p:nvPicPr>
        <p:blipFill>
          <a:blip r:embed="rId4">
            <a:alphaModFix/>
          </a:blip>
          <a:stretch>
            <a:fillRect/>
          </a:stretch>
        </p:blipFill>
        <p:spPr>
          <a:xfrm>
            <a:off x="6113550" y="2124300"/>
            <a:ext cx="2872025" cy="2793257"/>
          </a:xfrm>
          <a:prstGeom prst="rect">
            <a:avLst/>
          </a:prstGeom>
          <a:noFill/>
          <a:ln>
            <a:noFill/>
          </a:ln>
        </p:spPr>
      </p:pic>
      <p:sp>
        <p:nvSpPr>
          <p:cNvPr id="388" name="Google Shape;388;p56"/>
          <p:cNvSpPr txBox="1"/>
          <p:nvPr/>
        </p:nvSpPr>
        <p:spPr>
          <a:xfrm>
            <a:off x="311700" y="698300"/>
            <a:ext cx="5614500" cy="421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During my user testing, my friend </a:t>
            </a:r>
            <a:r>
              <a:rPr lang="en" sz="1800">
                <a:solidFill>
                  <a:schemeClr val="dk1"/>
                </a:solidFill>
              </a:rPr>
              <a:t>Sam found an error where if you click ‘end’ straight away, you get taken back to the pick rounds screen but cannot enter a number because the textbox is disabled. In order to re-enable the textbox, you have to click play, resulting in an error message and the textbox resetting. When trying to fix this error, I did some research through which I figured out that when ‘End’ is clicked, a whole new window is created and opened which is why this new window was not following the same code as the first get rounds window. To fix this error, I added the highlighted line of code in the screenshot which destroys the additional window created, allowing it to default to the get rounds window that works as it is meant to.</a:t>
            </a:r>
            <a:endParaRPr sz="1800">
              <a:solidFill>
                <a:schemeClr val="dk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392" name="Shape 392"/>
        <p:cNvGrpSpPr/>
        <p:nvPr/>
      </p:nvGrpSpPr>
      <p:grpSpPr>
        <a:xfrm>
          <a:off x="0" y="0"/>
          <a:ext cx="0" cy="0"/>
          <a:chOff x="0" y="0"/>
          <a:chExt cx="0" cy="0"/>
        </a:xfrm>
      </p:grpSpPr>
      <p:sp>
        <p:nvSpPr>
          <p:cNvPr id="393" name="Google Shape;393;p57"/>
          <p:cNvSpPr txBox="1"/>
          <p:nvPr>
            <p:ph type="title"/>
          </p:nvPr>
        </p:nvSpPr>
        <p:spPr>
          <a:xfrm>
            <a:off x="311700" y="231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 Testing Evidence </a:t>
            </a:r>
            <a:endParaRPr/>
          </a:p>
        </p:txBody>
      </p:sp>
      <p:sp>
        <p:nvSpPr>
          <p:cNvPr id="394" name="Google Shape;394;p57"/>
          <p:cNvSpPr txBox="1"/>
          <p:nvPr/>
        </p:nvSpPr>
        <p:spPr>
          <a:xfrm>
            <a:off x="311700" y="651325"/>
            <a:ext cx="4594200" cy="83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rPr>
              <a:t>Amaya found a colouring error where the decorative ‘=’ signs copy the previous rounds result colour.</a:t>
            </a:r>
            <a:endParaRPr sz="1600">
              <a:solidFill>
                <a:schemeClr val="dk1"/>
              </a:solidFill>
            </a:endParaRPr>
          </a:p>
        </p:txBody>
      </p:sp>
      <p:pic>
        <p:nvPicPr>
          <p:cNvPr id="395" name="Google Shape;395;p57"/>
          <p:cNvPicPr preferRelativeResize="0"/>
          <p:nvPr/>
        </p:nvPicPr>
        <p:blipFill>
          <a:blip r:embed="rId3">
            <a:alphaModFix/>
          </a:blip>
          <a:stretch>
            <a:fillRect/>
          </a:stretch>
        </p:blipFill>
        <p:spPr>
          <a:xfrm>
            <a:off x="2695300" y="1590326"/>
            <a:ext cx="2210625" cy="3302524"/>
          </a:xfrm>
          <a:prstGeom prst="rect">
            <a:avLst/>
          </a:prstGeom>
          <a:noFill/>
          <a:ln>
            <a:noFill/>
          </a:ln>
        </p:spPr>
      </p:pic>
      <p:pic>
        <p:nvPicPr>
          <p:cNvPr id="396" name="Google Shape;396;p57"/>
          <p:cNvPicPr preferRelativeResize="0"/>
          <p:nvPr/>
        </p:nvPicPr>
        <p:blipFill>
          <a:blip r:embed="rId4">
            <a:alphaModFix/>
          </a:blip>
          <a:stretch>
            <a:fillRect/>
          </a:stretch>
        </p:blipFill>
        <p:spPr>
          <a:xfrm>
            <a:off x="311700" y="1590322"/>
            <a:ext cx="2293794" cy="3302525"/>
          </a:xfrm>
          <a:prstGeom prst="rect">
            <a:avLst/>
          </a:prstGeom>
          <a:noFill/>
          <a:ln>
            <a:noFill/>
          </a:ln>
        </p:spPr>
      </p:pic>
      <p:sp>
        <p:nvSpPr>
          <p:cNvPr id="397" name="Google Shape;397;p57"/>
          <p:cNvSpPr txBox="1"/>
          <p:nvPr/>
        </p:nvSpPr>
        <p:spPr>
          <a:xfrm>
            <a:off x="4995725" y="335450"/>
            <a:ext cx="3949500" cy="455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50">
                <a:solidFill>
                  <a:schemeClr val="dk1"/>
                </a:solidFill>
              </a:rPr>
              <a:t>To fix this error, I added a default colour of the purple tinted white to the frame as this labels text colour. This label in particular did not have a text colour assigned to it previously which </a:t>
            </a:r>
            <a:r>
              <a:rPr lang="en" sz="1750">
                <a:solidFill>
                  <a:schemeClr val="dk1"/>
                </a:solidFill>
              </a:rPr>
              <a:t>meant</a:t>
            </a:r>
            <a:r>
              <a:rPr lang="en" sz="1750">
                <a:solidFill>
                  <a:schemeClr val="dk1"/>
                </a:solidFill>
              </a:rPr>
              <a:t> it was starting at the system default colour, white, before carrying the result texts colour into the next round, making it green if the user was correct and red if the user was incorrect. Fixing this error was vital to the aesthetics of the program as the random green and red ‘=’ on the next round screen could have been very confusing for the users, distracting them from enjoying the game fully.</a:t>
            </a:r>
            <a:endParaRPr sz="1750">
              <a:solidFill>
                <a:schemeClr val="dk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401" name="Shape 401"/>
        <p:cNvGrpSpPr/>
        <p:nvPr/>
      </p:nvGrpSpPr>
      <p:grpSpPr>
        <a:xfrm>
          <a:off x="0" y="0"/>
          <a:ext cx="0" cy="0"/>
          <a:chOff x="0" y="0"/>
          <a:chExt cx="0" cy="0"/>
        </a:xfrm>
      </p:grpSpPr>
      <p:sp>
        <p:nvSpPr>
          <p:cNvPr id="402" name="Google Shape;402;p58"/>
          <p:cNvSpPr txBox="1"/>
          <p:nvPr>
            <p:ph type="title"/>
          </p:nvPr>
        </p:nvSpPr>
        <p:spPr>
          <a:xfrm>
            <a:off x="260100" y="115750"/>
            <a:ext cx="5391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 </a:t>
            </a:r>
            <a:r>
              <a:rPr lang="en"/>
              <a:t>Testing</a:t>
            </a:r>
            <a:r>
              <a:rPr lang="en"/>
              <a:t> Evidence </a:t>
            </a:r>
            <a:endParaRPr/>
          </a:p>
        </p:txBody>
      </p:sp>
      <p:sp>
        <p:nvSpPr>
          <p:cNvPr id="403" name="Google Shape;403;p58"/>
          <p:cNvSpPr txBox="1"/>
          <p:nvPr/>
        </p:nvSpPr>
        <p:spPr>
          <a:xfrm>
            <a:off x="260100" y="612250"/>
            <a:ext cx="5270400" cy="440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50">
                <a:solidFill>
                  <a:schemeClr val="dk1"/>
                </a:solidFill>
              </a:rPr>
              <a:t>Tye suggested making the font of the hint text bigger as it was quite small which could make it difficult for some users to read it such as people who require glasses. When looking into the code here, I realised that I had not set a font size which meant that the text was going to a default size, much smaller than what is ideal. To fix this, I added a line of code into the text configuration which set a text size of 12. This increased the size of the message in the hints window and made it much more readable, meaning that even those who need glasses to help their sight will be able to read the hints message easily. This increases the accessibility of the program as it means that more people can play the game without struggling to read the messages. To re-test this component to ensure that it is now easier to read, I had my dad read them both to me without his glasses and he could read the changed text and said it was very easy to read in comparison to the original.</a:t>
            </a:r>
            <a:endParaRPr sz="1550">
              <a:solidFill>
                <a:schemeClr val="dk1"/>
              </a:solidFill>
            </a:endParaRPr>
          </a:p>
        </p:txBody>
      </p:sp>
      <p:pic>
        <p:nvPicPr>
          <p:cNvPr id="404" name="Google Shape;404;p58"/>
          <p:cNvPicPr preferRelativeResize="0"/>
          <p:nvPr/>
        </p:nvPicPr>
        <p:blipFill>
          <a:blip r:embed="rId3">
            <a:alphaModFix/>
          </a:blip>
          <a:stretch>
            <a:fillRect/>
          </a:stretch>
        </p:blipFill>
        <p:spPr>
          <a:xfrm>
            <a:off x="5751550" y="127875"/>
            <a:ext cx="3238825" cy="2130350"/>
          </a:xfrm>
          <a:prstGeom prst="rect">
            <a:avLst/>
          </a:prstGeom>
          <a:noFill/>
          <a:ln>
            <a:noFill/>
          </a:ln>
        </p:spPr>
      </p:pic>
      <p:pic>
        <p:nvPicPr>
          <p:cNvPr id="405" name="Google Shape;405;p58"/>
          <p:cNvPicPr preferRelativeResize="0"/>
          <p:nvPr/>
        </p:nvPicPr>
        <p:blipFill>
          <a:blip r:embed="rId4">
            <a:alphaModFix/>
          </a:blip>
          <a:stretch>
            <a:fillRect/>
          </a:stretch>
        </p:blipFill>
        <p:spPr>
          <a:xfrm>
            <a:off x="5751550" y="2344250"/>
            <a:ext cx="3238825" cy="26713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409" name="Shape 409"/>
        <p:cNvGrpSpPr/>
        <p:nvPr/>
      </p:nvGrpSpPr>
      <p:grpSpPr>
        <a:xfrm>
          <a:off x="0" y="0"/>
          <a:ext cx="0" cy="0"/>
          <a:chOff x="0" y="0"/>
          <a:chExt cx="0" cy="0"/>
        </a:xfrm>
      </p:grpSpPr>
      <p:sp>
        <p:nvSpPr>
          <p:cNvPr id="410" name="Google Shape;410;p59"/>
          <p:cNvSpPr txBox="1"/>
          <p:nvPr>
            <p:ph type="title"/>
          </p:nvPr>
        </p:nvSpPr>
        <p:spPr>
          <a:xfrm>
            <a:off x="217075" y="195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 </a:t>
            </a:r>
            <a:r>
              <a:rPr lang="en"/>
              <a:t>Testing</a:t>
            </a:r>
            <a:r>
              <a:rPr lang="en"/>
              <a:t> Evidence </a:t>
            </a:r>
            <a:endParaRPr/>
          </a:p>
        </p:txBody>
      </p:sp>
      <p:sp>
        <p:nvSpPr>
          <p:cNvPr id="411" name="Google Shape;411;p59"/>
          <p:cNvSpPr txBox="1"/>
          <p:nvPr/>
        </p:nvSpPr>
        <p:spPr>
          <a:xfrm>
            <a:off x="217075" y="679700"/>
            <a:ext cx="4161000" cy="125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Mum suggested adding an upper limit to the check rounds component to encourage people to limit how long they are playing for</a:t>
            </a:r>
            <a:endParaRPr sz="1800">
              <a:solidFill>
                <a:schemeClr val="dk1"/>
              </a:solidFill>
            </a:endParaRPr>
          </a:p>
        </p:txBody>
      </p:sp>
      <p:pic>
        <p:nvPicPr>
          <p:cNvPr id="412" name="Google Shape;412;p59"/>
          <p:cNvPicPr preferRelativeResize="0"/>
          <p:nvPr/>
        </p:nvPicPr>
        <p:blipFill>
          <a:blip r:embed="rId3">
            <a:alphaModFix/>
          </a:blip>
          <a:stretch>
            <a:fillRect/>
          </a:stretch>
        </p:blipFill>
        <p:spPr>
          <a:xfrm>
            <a:off x="266625" y="1986825"/>
            <a:ext cx="3807890" cy="2953124"/>
          </a:xfrm>
          <a:prstGeom prst="rect">
            <a:avLst/>
          </a:prstGeom>
          <a:noFill/>
          <a:ln>
            <a:noFill/>
          </a:ln>
        </p:spPr>
      </p:pic>
      <p:sp>
        <p:nvSpPr>
          <p:cNvPr id="413" name="Google Shape;413;p59"/>
          <p:cNvSpPr txBox="1"/>
          <p:nvPr/>
        </p:nvSpPr>
        <p:spPr>
          <a:xfrm>
            <a:off x="4214575" y="195600"/>
            <a:ext cx="4713600" cy="47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50">
                <a:solidFill>
                  <a:schemeClr val="dk1"/>
                </a:solidFill>
              </a:rPr>
              <a:t>To do this, I added another condition to the if loop in the check rounds component, </a:t>
            </a:r>
            <a:endParaRPr sz="1650">
              <a:solidFill>
                <a:schemeClr val="dk1"/>
              </a:solidFill>
            </a:endParaRPr>
          </a:p>
          <a:p>
            <a:pPr indent="0" lvl="0" marL="0" rtl="0" algn="l">
              <a:spcBef>
                <a:spcPts val="0"/>
              </a:spcBef>
              <a:spcAft>
                <a:spcPts val="0"/>
              </a:spcAft>
              <a:buNone/>
            </a:pPr>
            <a:r>
              <a:rPr lang="en" sz="1650">
                <a:solidFill>
                  <a:schemeClr val="dk1"/>
                </a:solidFill>
              </a:rPr>
              <a:t>0 &lt; rounds_wanted &lt;= 100, instead of just</a:t>
            </a:r>
            <a:endParaRPr sz="1650">
              <a:solidFill>
                <a:schemeClr val="dk1"/>
              </a:solidFill>
            </a:endParaRPr>
          </a:p>
          <a:p>
            <a:pPr indent="0" lvl="0" marL="0" rtl="0" algn="l">
              <a:spcBef>
                <a:spcPts val="0"/>
              </a:spcBef>
              <a:spcAft>
                <a:spcPts val="0"/>
              </a:spcAft>
              <a:buNone/>
            </a:pPr>
            <a:r>
              <a:rPr lang="en" sz="1650">
                <a:solidFill>
                  <a:schemeClr val="dk1"/>
                </a:solidFill>
              </a:rPr>
              <a:t>0 &lt; rounds_wanted. I also added another elif condition which was if rounds_wanted &gt; 100 then has_errors is activated. This means that the user is limited to 100 rounds. While this does not prevent them from playing more rounds, as they can click ‘play again’, I encourages users to take a break between games and play a maximum of 100 rounds at a time. This makes the program more ethical as it recommends that the user balance how much they are playing and being online with taking breaks. This is especially important for the younger users who might be playing the game as they have less self control and awareness of how much time they have spent playing as adults would.</a:t>
            </a:r>
            <a:endParaRPr sz="1650">
              <a:solidFill>
                <a:schemeClr val="dk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417" name="Shape 417"/>
        <p:cNvGrpSpPr/>
        <p:nvPr/>
      </p:nvGrpSpPr>
      <p:grpSpPr>
        <a:xfrm>
          <a:off x="0" y="0"/>
          <a:ext cx="0" cy="0"/>
          <a:chOff x="0" y="0"/>
          <a:chExt cx="0" cy="0"/>
        </a:xfrm>
      </p:grpSpPr>
      <p:graphicFrame>
        <p:nvGraphicFramePr>
          <p:cNvPr id="418" name="Google Shape;418;p60"/>
          <p:cNvGraphicFramePr/>
          <p:nvPr/>
        </p:nvGraphicFramePr>
        <p:xfrm>
          <a:off x="311700" y="818600"/>
          <a:ext cx="3000000" cy="3000000"/>
        </p:xfrm>
        <a:graphic>
          <a:graphicData uri="http://schemas.openxmlformats.org/drawingml/2006/table">
            <a:tbl>
              <a:tblPr>
                <a:noFill/>
                <a:tableStyleId>{BA5DEA11-4225-47E8-B70E-131A4C628ED4}</a:tableStyleId>
              </a:tblPr>
              <a:tblGrid>
                <a:gridCol w="2096575"/>
                <a:gridCol w="4981325"/>
              </a:tblGrid>
              <a:tr h="516500">
                <a:tc>
                  <a:txBody>
                    <a:bodyPr/>
                    <a:lstStyle/>
                    <a:p>
                      <a:pPr indent="0" lvl="0" marL="0" rtl="0" algn="l">
                        <a:spcBef>
                          <a:spcPts val="0"/>
                        </a:spcBef>
                        <a:spcAft>
                          <a:spcPts val="0"/>
                        </a:spcAft>
                        <a:buNone/>
                      </a:pPr>
                      <a:r>
                        <a:rPr lang="en" sz="2100"/>
                        <a:t>Data input</a:t>
                      </a:r>
                      <a:endParaRPr sz="2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2100"/>
                        <a:t>Expected output</a:t>
                      </a:r>
                      <a:endParaRPr sz="2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45300">
                <a:tc>
                  <a:txBody>
                    <a:bodyPr/>
                    <a:lstStyle/>
                    <a:p>
                      <a:pPr indent="0" lvl="0" marL="0" rtl="0" algn="l">
                        <a:spcBef>
                          <a:spcPts val="0"/>
                        </a:spcBef>
                        <a:spcAft>
                          <a:spcPts val="0"/>
                        </a:spcAft>
                        <a:buNone/>
                      </a:pPr>
                      <a:r>
                        <a:rPr lang="en" sz="1600"/>
                        <a:t>0</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1600">
                          <a:solidFill>
                            <a:schemeClr val="dk1"/>
                          </a:solidFill>
                        </a:rPr>
                        <a:t>Error message displayed</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45300">
                <a:tc>
                  <a:txBody>
                    <a:bodyPr/>
                    <a:lstStyle/>
                    <a:p>
                      <a:pPr indent="0" lvl="0" marL="0" rtl="0" algn="l">
                        <a:spcBef>
                          <a:spcPts val="0"/>
                        </a:spcBef>
                        <a:spcAft>
                          <a:spcPts val="0"/>
                        </a:spcAft>
                        <a:buNone/>
                      </a:pPr>
                      <a:r>
                        <a:rPr lang="en" sz="1600"/>
                        <a:t>1</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600"/>
                        <a:t>Program continues with number of rounds</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45300">
                <a:tc>
                  <a:txBody>
                    <a:bodyPr/>
                    <a:lstStyle/>
                    <a:p>
                      <a:pPr indent="0" lvl="0" marL="0" rtl="0" algn="l">
                        <a:spcBef>
                          <a:spcPts val="0"/>
                        </a:spcBef>
                        <a:spcAft>
                          <a:spcPts val="0"/>
                        </a:spcAft>
                        <a:buNone/>
                      </a:pPr>
                      <a:r>
                        <a:rPr lang="en" sz="1600"/>
                        <a:t>100</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1600">
                          <a:solidFill>
                            <a:schemeClr val="dk1"/>
                          </a:solidFill>
                        </a:rPr>
                        <a:t>Program continues with number of rounds</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45300">
                <a:tc>
                  <a:txBody>
                    <a:bodyPr/>
                    <a:lstStyle/>
                    <a:p>
                      <a:pPr indent="0" lvl="0" marL="0" rtl="0" algn="l">
                        <a:spcBef>
                          <a:spcPts val="0"/>
                        </a:spcBef>
                        <a:spcAft>
                          <a:spcPts val="0"/>
                        </a:spcAft>
                        <a:buNone/>
                      </a:pPr>
                      <a:r>
                        <a:rPr lang="en" sz="1600"/>
                        <a:t>101</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1600">
                          <a:solidFill>
                            <a:schemeClr val="dk1"/>
                          </a:solidFill>
                        </a:rPr>
                        <a:t>Error message displayed</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45300">
                <a:tc>
                  <a:txBody>
                    <a:bodyPr/>
                    <a:lstStyle/>
                    <a:p>
                      <a:pPr indent="0" lvl="0" marL="0" rtl="0" algn="l">
                        <a:spcBef>
                          <a:spcPts val="0"/>
                        </a:spcBef>
                        <a:spcAft>
                          <a:spcPts val="0"/>
                        </a:spcAft>
                        <a:buNone/>
                      </a:pPr>
                      <a:r>
                        <a:rPr lang="en" sz="1600"/>
                        <a:t>500</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1600">
                          <a:solidFill>
                            <a:schemeClr val="dk1"/>
                          </a:solidFill>
                        </a:rPr>
                        <a:t>Error message displayed</a:t>
                      </a:r>
                      <a:endParaRPr sz="16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45300">
                <a:tc>
                  <a:txBody>
                    <a:bodyPr/>
                    <a:lstStyle/>
                    <a:p>
                      <a:pPr indent="0" lvl="0" marL="0" rtl="0" algn="l">
                        <a:spcBef>
                          <a:spcPts val="0"/>
                        </a:spcBef>
                        <a:spcAft>
                          <a:spcPts val="0"/>
                        </a:spcAft>
                        <a:buNone/>
                      </a:pPr>
                      <a:r>
                        <a:rPr lang="en" sz="1600"/>
                        <a:t>one</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600">
                          <a:solidFill>
                            <a:schemeClr val="dk1"/>
                          </a:solidFill>
                        </a:rPr>
                        <a:t>Error message displayed</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45300">
                <a:tc>
                  <a:txBody>
                    <a:bodyPr/>
                    <a:lstStyle/>
                    <a:p>
                      <a:pPr indent="0" lvl="0" marL="0" rtl="0" algn="l">
                        <a:spcBef>
                          <a:spcPts val="0"/>
                        </a:spcBef>
                        <a:spcAft>
                          <a:spcPts val="0"/>
                        </a:spcAft>
                        <a:buNone/>
                      </a:pPr>
                      <a:r>
                        <a:rPr lang="en" sz="1600"/>
                        <a:t>&lt;blank&gt;</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600">
                          <a:solidFill>
                            <a:schemeClr val="dk1"/>
                          </a:solidFill>
                        </a:rPr>
                        <a:t>Error message displayed</a:t>
                      </a:r>
                      <a:endParaRPr sz="16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419" name="Google Shape;419;p60"/>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Component Test Plan - Check Rounds v3</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423" name="Shape 423"/>
        <p:cNvGrpSpPr/>
        <p:nvPr/>
      </p:nvGrpSpPr>
      <p:grpSpPr>
        <a:xfrm>
          <a:off x="0" y="0"/>
          <a:ext cx="0" cy="0"/>
          <a:chOff x="0" y="0"/>
          <a:chExt cx="0" cy="0"/>
        </a:xfrm>
      </p:grpSpPr>
      <p:pic>
        <p:nvPicPr>
          <p:cNvPr id="424" name="Google Shape;424;p61"/>
          <p:cNvPicPr preferRelativeResize="0"/>
          <p:nvPr/>
        </p:nvPicPr>
        <p:blipFill rotWithShape="1">
          <a:blip r:embed="rId3">
            <a:alphaModFix/>
          </a:blip>
          <a:srcRect b="50634" l="0" r="13141" t="0"/>
          <a:stretch/>
        </p:blipFill>
        <p:spPr>
          <a:xfrm>
            <a:off x="152400" y="828550"/>
            <a:ext cx="2487550" cy="1648575"/>
          </a:xfrm>
          <a:prstGeom prst="rect">
            <a:avLst/>
          </a:prstGeom>
          <a:noFill/>
          <a:ln>
            <a:noFill/>
          </a:ln>
        </p:spPr>
      </p:pic>
      <p:pic>
        <p:nvPicPr>
          <p:cNvPr id="425" name="Google Shape;425;p61"/>
          <p:cNvPicPr preferRelativeResize="0"/>
          <p:nvPr/>
        </p:nvPicPr>
        <p:blipFill rotWithShape="1">
          <a:blip r:embed="rId4">
            <a:alphaModFix/>
          </a:blip>
          <a:srcRect b="50634" l="0" r="0" t="0"/>
          <a:stretch/>
        </p:blipFill>
        <p:spPr>
          <a:xfrm>
            <a:off x="2715900" y="828550"/>
            <a:ext cx="2254204" cy="1648575"/>
          </a:xfrm>
          <a:prstGeom prst="rect">
            <a:avLst/>
          </a:prstGeom>
          <a:noFill/>
          <a:ln>
            <a:noFill/>
          </a:ln>
        </p:spPr>
      </p:pic>
      <p:pic>
        <p:nvPicPr>
          <p:cNvPr id="426" name="Google Shape;426;p61"/>
          <p:cNvPicPr preferRelativeResize="0"/>
          <p:nvPr/>
        </p:nvPicPr>
        <p:blipFill rotWithShape="1">
          <a:blip r:embed="rId5">
            <a:alphaModFix/>
          </a:blip>
          <a:srcRect b="50487" l="0" r="0" t="0"/>
          <a:stretch/>
        </p:blipFill>
        <p:spPr>
          <a:xfrm>
            <a:off x="5046050" y="828550"/>
            <a:ext cx="2254200" cy="1648572"/>
          </a:xfrm>
          <a:prstGeom prst="rect">
            <a:avLst/>
          </a:prstGeom>
          <a:noFill/>
          <a:ln>
            <a:noFill/>
          </a:ln>
        </p:spPr>
      </p:pic>
      <p:pic>
        <p:nvPicPr>
          <p:cNvPr id="427" name="Google Shape;427;p61"/>
          <p:cNvPicPr preferRelativeResize="0"/>
          <p:nvPr/>
        </p:nvPicPr>
        <p:blipFill rotWithShape="1">
          <a:blip r:embed="rId6">
            <a:alphaModFix/>
          </a:blip>
          <a:srcRect b="54008" l="0" r="0" t="0"/>
          <a:stretch/>
        </p:blipFill>
        <p:spPr>
          <a:xfrm>
            <a:off x="152400" y="2592750"/>
            <a:ext cx="2254200" cy="1316272"/>
          </a:xfrm>
          <a:prstGeom prst="rect">
            <a:avLst/>
          </a:prstGeom>
          <a:noFill/>
          <a:ln>
            <a:noFill/>
          </a:ln>
        </p:spPr>
      </p:pic>
      <p:pic>
        <p:nvPicPr>
          <p:cNvPr id="428" name="Google Shape;428;p61"/>
          <p:cNvPicPr preferRelativeResize="0"/>
          <p:nvPr/>
        </p:nvPicPr>
        <p:blipFill rotWithShape="1">
          <a:blip r:embed="rId7">
            <a:alphaModFix/>
          </a:blip>
          <a:srcRect b="54010" l="0" r="0" t="0"/>
          <a:stretch/>
        </p:blipFill>
        <p:spPr>
          <a:xfrm>
            <a:off x="2505025" y="2592750"/>
            <a:ext cx="2050837" cy="1316275"/>
          </a:xfrm>
          <a:prstGeom prst="rect">
            <a:avLst/>
          </a:prstGeom>
          <a:noFill/>
          <a:ln>
            <a:noFill/>
          </a:ln>
        </p:spPr>
      </p:pic>
      <p:pic>
        <p:nvPicPr>
          <p:cNvPr id="429" name="Google Shape;429;p61"/>
          <p:cNvPicPr preferRelativeResize="0"/>
          <p:nvPr/>
        </p:nvPicPr>
        <p:blipFill rotWithShape="1">
          <a:blip r:embed="rId8">
            <a:alphaModFix/>
          </a:blip>
          <a:srcRect b="54010" l="0" r="0" t="0"/>
          <a:stretch/>
        </p:blipFill>
        <p:spPr>
          <a:xfrm>
            <a:off x="4654275" y="2592750"/>
            <a:ext cx="1963070" cy="1316275"/>
          </a:xfrm>
          <a:prstGeom prst="rect">
            <a:avLst/>
          </a:prstGeom>
          <a:noFill/>
          <a:ln>
            <a:noFill/>
          </a:ln>
        </p:spPr>
      </p:pic>
      <p:pic>
        <p:nvPicPr>
          <p:cNvPr id="430" name="Google Shape;430;p61"/>
          <p:cNvPicPr preferRelativeResize="0"/>
          <p:nvPr/>
        </p:nvPicPr>
        <p:blipFill rotWithShape="1">
          <a:blip r:embed="rId9">
            <a:alphaModFix/>
          </a:blip>
          <a:srcRect b="53340" l="0" r="0" t="0"/>
          <a:stretch/>
        </p:blipFill>
        <p:spPr>
          <a:xfrm>
            <a:off x="6715775" y="2592750"/>
            <a:ext cx="2050825" cy="1316267"/>
          </a:xfrm>
          <a:prstGeom prst="rect">
            <a:avLst/>
          </a:prstGeom>
          <a:noFill/>
          <a:ln>
            <a:noFill/>
          </a:ln>
        </p:spPr>
      </p:pic>
      <p:sp>
        <p:nvSpPr>
          <p:cNvPr id="431" name="Google Shape;431;p61"/>
          <p:cNvSpPr txBox="1"/>
          <p:nvPr>
            <p:ph type="title"/>
          </p:nvPr>
        </p:nvSpPr>
        <p:spPr>
          <a:xfrm>
            <a:off x="1593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Stats Testing - Evidence Screenshots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82" name="Shape 82"/>
        <p:cNvGrpSpPr/>
        <p:nvPr/>
      </p:nvGrpSpPr>
      <p:grpSpPr>
        <a:xfrm>
          <a:off x="0" y="0"/>
          <a:ext cx="0" cy="0"/>
          <a:chOff x="0" y="0"/>
          <a:chExt cx="0" cy="0"/>
        </a:xfrm>
      </p:grpSpPr>
      <p:sp>
        <p:nvSpPr>
          <p:cNvPr id="83" name="Google Shape;83;p17"/>
          <p:cNvSpPr txBox="1"/>
          <p:nvPr>
            <p:ph type="title"/>
          </p:nvPr>
        </p:nvSpPr>
        <p:spPr>
          <a:xfrm>
            <a:off x="311700" y="368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Management - Sprint Tracking</a:t>
            </a:r>
            <a:endParaRPr/>
          </a:p>
        </p:txBody>
      </p:sp>
      <p:graphicFrame>
        <p:nvGraphicFramePr>
          <p:cNvPr id="84" name="Google Shape;84;p17"/>
          <p:cNvGraphicFramePr/>
          <p:nvPr/>
        </p:nvGraphicFramePr>
        <p:xfrm>
          <a:off x="346325" y="1016200"/>
          <a:ext cx="3000000" cy="3000000"/>
        </p:xfrm>
        <a:graphic>
          <a:graphicData uri="http://schemas.openxmlformats.org/drawingml/2006/table">
            <a:tbl>
              <a:tblPr>
                <a:noFill/>
                <a:tableStyleId>{5FC1A3EE-63F9-4E97-995E-7B0236D648A3}</a:tableStyleId>
              </a:tblPr>
              <a:tblGrid>
                <a:gridCol w="1857375"/>
                <a:gridCol w="1114425"/>
                <a:gridCol w="1485900"/>
                <a:gridCol w="1485900"/>
              </a:tblGrid>
              <a:tr h="12700">
                <a:tc>
                  <a:txBody>
                    <a:bodyPr/>
                    <a:lstStyle/>
                    <a:p>
                      <a:pPr indent="0" lvl="0" marL="0" rtl="0" algn="ctr">
                        <a:spcBef>
                          <a:spcPts val="0"/>
                        </a:spcBef>
                        <a:spcAft>
                          <a:spcPts val="0"/>
                        </a:spcAft>
                        <a:buNone/>
                      </a:pPr>
                      <a:r>
                        <a:rPr b="1" lang="en" sz="1200">
                          <a:latin typeface="Calibri"/>
                          <a:ea typeface="Calibri"/>
                          <a:cs typeface="Calibri"/>
                          <a:sym typeface="Calibri"/>
                        </a:rPr>
                        <a:t>Task</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Sprint Number</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Start Date</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End Date</a:t>
                      </a:r>
                      <a:endParaRPr b="1" sz="1200">
                        <a:latin typeface="Calibri"/>
                        <a:ea typeface="Calibri"/>
                        <a:cs typeface="Calibri"/>
                        <a:sym typeface="Calibri"/>
                      </a:endParaRPr>
                    </a:p>
                  </a:txBody>
                  <a:tcPr marT="63500" marB="63500" marR="63500" marL="63500">
                    <a:solidFill>
                      <a:srgbClr val="CFE2F3"/>
                    </a:solidFill>
                  </a:tcPr>
                </a:tc>
              </a:tr>
              <a:tr h="12700">
                <a:tc>
                  <a:txBody>
                    <a:bodyPr/>
                    <a:lstStyle/>
                    <a:p>
                      <a:pPr indent="0" lvl="0" marL="0" rtl="0" algn="ctr">
                        <a:spcBef>
                          <a:spcPts val="0"/>
                        </a:spcBef>
                        <a:spcAft>
                          <a:spcPts val="0"/>
                        </a:spcAft>
                        <a:buNone/>
                      </a:pPr>
                      <a:r>
                        <a:rPr lang="en" sz="1100">
                          <a:latin typeface="Calibri"/>
                          <a:ea typeface="Calibri"/>
                          <a:cs typeface="Calibri"/>
                          <a:sym typeface="Calibri"/>
                        </a:rPr>
                        <a:t>Get songs from file and pick a random one for each round</a:t>
                      </a:r>
                      <a:endParaRPr sz="1100">
                        <a:latin typeface="Calibri"/>
                        <a:ea typeface="Calibri"/>
                        <a:cs typeface="Calibri"/>
                        <a:sym typeface="Calibri"/>
                      </a:endParaRPr>
                    </a:p>
                  </a:txBody>
                  <a:tcPr marT="63500" marB="63500" marR="63500" marL="63500">
                    <a:solidFill>
                      <a:schemeClr val="lt1"/>
                    </a:solidFill>
                  </a:tcPr>
                </a:tc>
                <a:tc>
                  <a:txBody>
                    <a:bodyPr/>
                    <a:lstStyle/>
                    <a:p>
                      <a:pPr indent="0" lvl="0" marL="0" rtl="0" algn="ctr">
                        <a:spcBef>
                          <a:spcPts val="0"/>
                        </a:spcBef>
                        <a:spcAft>
                          <a:spcPts val="0"/>
                        </a:spcAft>
                        <a:buNone/>
                      </a:pPr>
                      <a:r>
                        <a:rPr lang="en" sz="1100">
                          <a:latin typeface="Calibri"/>
                          <a:ea typeface="Calibri"/>
                          <a:cs typeface="Calibri"/>
                          <a:sym typeface="Calibri"/>
                        </a:rPr>
                        <a:t>3</a:t>
                      </a:r>
                      <a:endParaRPr sz="1100">
                        <a:latin typeface="Calibri"/>
                        <a:ea typeface="Calibri"/>
                        <a:cs typeface="Calibri"/>
                        <a:sym typeface="Calibri"/>
                      </a:endParaRPr>
                    </a:p>
                  </a:txBody>
                  <a:tcPr marT="63500" marB="63500" marR="63500" marL="63500">
                    <a:solidFill>
                      <a:schemeClr val="lt1"/>
                    </a:solidFill>
                  </a:tcPr>
                </a:tc>
                <a:tc>
                  <a:txBody>
                    <a:bodyPr/>
                    <a:lstStyle/>
                    <a:p>
                      <a:pPr indent="0" lvl="0" marL="0" rtl="0" algn="ctr">
                        <a:spcBef>
                          <a:spcPts val="0"/>
                        </a:spcBef>
                        <a:spcAft>
                          <a:spcPts val="0"/>
                        </a:spcAft>
                        <a:buNone/>
                      </a:pPr>
                      <a:r>
                        <a:rPr lang="en" sz="1100">
                          <a:latin typeface="Calibri"/>
                          <a:ea typeface="Calibri"/>
                          <a:cs typeface="Calibri"/>
                          <a:sym typeface="Calibri"/>
                        </a:rPr>
                        <a:t>31/03</a:t>
                      </a:r>
                      <a:endParaRPr sz="1100">
                        <a:latin typeface="Calibri"/>
                        <a:ea typeface="Calibri"/>
                        <a:cs typeface="Calibri"/>
                        <a:sym typeface="Calibri"/>
                      </a:endParaRPr>
                    </a:p>
                  </a:txBody>
                  <a:tcPr marT="63500" marB="63500" marR="63500" marL="63500">
                    <a:solidFill>
                      <a:schemeClr val="lt1"/>
                    </a:solidFill>
                  </a:tcPr>
                </a:tc>
                <a:tc>
                  <a:txBody>
                    <a:bodyPr/>
                    <a:lstStyle/>
                    <a:p>
                      <a:pPr indent="0" lvl="0" marL="0" rtl="0" algn="ctr">
                        <a:spcBef>
                          <a:spcPts val="0"/>
                        </a:spcBef>
                        <a:spcAft>
                          <a:spcPts val="0"/>
                        </a:spcAft>
                        <a:buNone/>
                      </a:pPr>
                      <a:r>
                        <a:rPr lang="en" sz="1100">
                          <a:latin typeface="Calibri"/>
                          <a:ea typeface="Calibri"/>
                          <a:cs typeface="Calibri"/>
                          <a:sym typeface="Calibri"/>
                        </a:rPr>
                        <a:t>04/04</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txBody>
                  <a:tcPr marT="63500" marB="63500" marR="63500" marL="63500">
                    <a:solidFill>
                      <a:schemeClr val="lt1"/>
                    </a:solidFill>
                  </a:tcPr>
                </a:tc>
              </a:tr>
            </a:tbl>
          </a:graphicData>
        </a:graphic>
      </p:graphicFrame>
      <p:graphicFrame>
        <p:nvGraphicFramePr>
          <p:cNvPr id="85" name="Google Shape;85;p17"/>
          <p:cNvGraphicFramePr/>
          <p:nvPr/>
        </p:nvGraphicFramePr>
        <p:xfrm>
          <a:off x="346325" y="1826300"/>
          <a:ext cx="3000000" cy="3000000"/>
        </p:xfrm>
        <a:graphic>
          <a:graphicData uri="http://schemas.openxmlformats.org/drawingml/2006/table">
            <a:tbl>
              <a:tblPr>
                <a:noFill/>
                <a:tableStyleId>{5FC1A3EE-63F9-4E97-995E-7B0236D648A3}</a:tableStyleId>
              </a:tblPr>
              <a:tblGrid>
                <a:gridCol w="1981200"/>
                <a:gridCol w="1981200"/>
                <a:gridCol w="1981200"/>
              </a:tblGrid>
              <a:tr h="12700">
                <a:tc>
                  <a:txBody>
                    <a:bodyPr/>
                    <a:lstStyle/>
                    <a:p>
                      <a:pPr indent="0" lvl="0" marL="0" rtl="0" algn="ctr">
                        <a:spcBef>
                          <a:spcPts val="0"/>
                        </a:spcBef>
                        <a:spcAft>
                          <a:spcPts val="0"/>
                        </a:spcAft>
                        <a:buNone/>
                      </a:pPr>
                      <a:r>
                        <a:rPr b="1" lang="en" sz="1200">
                          <a:latin typeface="Calibri"/>
                          <a:ea typeface="Calibri"/>
                          <a:cs typeface="Calibri"/>
                          <a:sym typeface="Calibri"/>
                        </a:rPr>
                        <a:t>What are you working on?</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What did you achieve?</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What are the next steps?</a:t>
                      </a:r>
                      <a:endParaRPr b="1" sz="1200">
                        <a:latin typeface="Calibri"/>
                        <a:ea typeface="Calibri"/>
                        <a:cs typeface="Calibri"/>
                        <a:sym typeface="Calibri"/>
                      </a:endParaRPr>
                    </a:p>
                  </a:txBody>
                  <a:tcPr marT="63500" marB="63500" marR="63500" marL="63500">
                    <a:solidFill>
                      <a:srgbClr val="CFE2F3"/>
                    </a:solidFill>
                  </a:tcPr>
                </a:tc>
              </a:tr>
              <a:tr h="12700">
                <a:tc>
                  <a:txBody>
                    <a:bodyPr/>
                    <a:lstStyle/>
                    <a:p>
                      <a:pPr indent="0" lvl="0" marL="0" rtl="0" algn="l">
                        <a:spcBef>
                          <a:spcPts val="0"/>
                        </a:spcBef>
                        <a:spcAft>
                          <a:spcPts val="0"/>
                        </a:spcAft>
                        <a:buNone/>
                      </a:pPr>
                      <a:r>
                        <a:rPr lang="en" sz="1200">
                          <a:latin typeface="Calibri"/>
                          <a:ea typeface="Calibri"/>
                          <a:cs typeface="Calibri"/>
                          <a:sym typeface="Calibri"/>
                        </a:rPr>
                        <a:t>Reading the spreadsheet with the songs and lyrics in it to get a list of possible songs and then pick a random song for each round.</a:t>
                      </a:r>
                      <a:endParaRPr sz="1200">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rPr lang="en" sz="1200">
                          <a:latin typeface="Calibri"/>
                          <a:ea typeface="Calibri"/>
                          <a:cs typeface="Calibri"/>
                          <a:sym typeface="Calibri"/>
                        </a:rPr>
                        <a:t>The get songs and get possible answers components are both working with them both being able to print the expected output.</a:t>
                      </a:r>
                      <a:endParaRPr sz="1200">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rPr lang="en" sz="1200">
                          <a:latin typeface="Calibri"/>
                          <a:ea typeface="Calibri"/>
                          <a:cs typeface="Calibri"/>
                          <a:sym typeface="Calibri"/>
                        </a:rPr>
                        <a:t>Getting the lyric with the missing lyric to show up on the interface and the possible answers to show up on the buttons in a random order.</a:t>
                      </a:r>
                      <a:endParaRPr sz="1200">
                        <a:latin typeface="Calibri"/>
                        <a:ea typeface="Calibri"/>
                        <a:cs typeface="Calibri"/>
                        <a:sym typeface="Calibri"/>
                      </a:endParaRPr>
                    </a:p>
                  </a:txBody>
                  <a:tcPr marT="63500" marB="63500" marR="63500" marL="63500">
                    <a:solidFill>
                      <a:schemeClr val="lt1"/>
                    </a:solidFill>
                  </a:tcPr>
                </a:tc>
              </a:tr>
              <a:tr h="279400">
                <a:tc gridSpan="3">
                  <a:txBody>
                    <a:bodyPr/>
                    <a:lstStyle/>
                    <a:p>
                      <a:pPr indent="0" lvl="0" marL="0" rtl="0" algn="l">
                        <a:spcBef>
                          <a:spcPts val="0"/>
                        </a:spcBef>
                        <a:spcAft>
                          <a:spcPts val="0"/>
                        </a:spcAft>
                        <a:buNone/>
                      </a:pPr>
                      <a:r>
                        <a:rPr b="1" lang="en" sz="1200">
                          <a:latin typeface="Calibri"/>
                          <a:ea typeface="Calibri"/>
                          <a:cs typeface="Calibri"/>
                          <a:sym typeface="Calibri"/>
                        </a:rPr>
                        <a:t>Evaluation - what worked well &amp; what did not?</a:t>
                      </a:r>
                      <a:endParaRPr sz="1200">
                        <a:solidFill>
                          <a:srgbClr val="2E75B5"/>
                        </a:solidFill>
                        <a:latin typeface="Calibri"/>
                        <a:ea typeface="Calibri"/>
                        <a:cs typeface="Calibri"/>
                        <a:sym typeface="Calibri"/>
                      </a:endParaRPr>
                    </a:p>
                  </a:txBody>
                  <a:tcPr marT="63500" marB="63500" marR="63500" marL="63500">
                    <a:solidFill>
                      <a:srgbClr val="CFE2F3"/>
                    </a:solidFill>
                  </a:tcPr>
                </a:tc>
                <a:tc hMerge="1"/>
                <a:tc hMerge="1"/>
              </a:tr>
              <a:tr h="279400">
                <a:tc gridSpan="3">
                  <a:txBody>
                    <a:bodyPr/>
                    <a:lstStyle/>
                    <a:p>
                      <a:pPr indent="0" lvl="0" marL="0" rtl="0" algn="l">
                        <a:spcBef>
                          <a:spcPts val="0"/>
                        </a:spcBef>
                        <a:spcAft>
                          <a:spcPts val="0"/>
                        </a:spcAft>
                        <a:buNone/>
                      </a:pPr>
                      <a:r>
                        <a:rPr lang="en" sz="1200">
                          <a:latin typeface="Calibri"/>
                          <a:ea typeface="Calibri"/>
                          <a:cs typeface="Calibri"/>
                          <a:sym typeface="Calibri"/>
                        </a:rPr>
                        <a:t>This component worked well and using the type of spreadsheet I am means I am able to add or take away songs at any </a:t>
                      </a:r>
                      <a:r>
                        <a:rPr lang="en" sz="1200">
                          <a:latin typeface="Calibri"/>
                          <a:ea typeface="Calibri"/>
                          <a:cs typeface="Calibri"/>
                          <a:sym typeface="Calibri"/>
                        </a:rPr>
                        <a:t>time</a:t>
                      </a:r>
                      <a:r>
                        <a:rPr lang="en" sz="1200">
                          <a:latin typeface="Calibri"/>
                          <a:ea typeface="Calibri"/>
                          <a:cs typeface="Calibri"/>
                          <a:sym typeface="Calibri"/>
                        </a:rPr>
                        <a:t> without having to add more code or change the name of the file.</a:t>
                      </a:r>
                      <a:endParaRPr sz="1200">
                        <a:latin typeface="Calibri"/>
                        <a:ea typeface="Calibri"/>
                        <a:cs typeface="Calibri"/>
                        <a:sym typeface="Calibri"/>
                      </a:endParaRPr>
                    </a:p>
                  </a:txBody>
                  <a:tcPr marT="63500" marB="63500" marR="63500" marL="63500">
                    <a:solidFill>
                      <a:schemeClr val="lt1"/>
                    </a:solidFill>
                  </a:tcPr>
                </a:tc>
                <a:tc hMerge="1"/>
                <a:tc hMerge="1"/>
              </a:tr>
            </a:tbl>
          </a:graphicData>
        </a:graphic>
      </p:graphicFrame>
      <p:pic>
        <p:nvPicPr>
          <p:cNvPr id="86" name="Google Shape;86;p17"/>
          <p:cNvPicPr preferRelativeResize="0"/>
          <p:nvPr/>
        </p:nvPicPr>
        <p:blipFill>
          <a:blip r:embed="rId3">
            <a:alphaModFix/>
          </a:blip>
          <a:stretch>
            <a:fillRect/>
          </a:stretch>
        </p:blipFill>
        <p:spPr>
          <a:xfrm>
            <a:off x="6416525" y="1016202"/>
            <a:ext cx="2549275" cy="917386"/>
          </a:xfrm>
          <a:prstGeom prst="rect">
            <a:avLst/>
          </a:prstGeom>
          <a:noFill/>
          <a:ln>
            <a:noFill/>
          </a:ln>
        </p:spPr>
      </p:pic>
      <p:pic>
        <p:nvPicPr>
          <p:cNvPr id="87" name="Google Shape;87;p17"/>
          <p:cNvPicPr preferRelativeResize="0"/>
          <p:nvPr/>
        </p:nvPicPr>
        <p:blipFill>
          <a:blip r:embed="rId4">
            <a:alphaModFix/>
          </a:blip>
          <a:stretch>
            <a:fillRect/>
          </a:stretch>
        </p:blipFill>
        <p:spPr>
          <a:xfrm>
            <a:off x="6416525" y="2134263"/>
            <a:ext cx="2549275" cy="858703"/>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435" name="Shape 435"/>
        <p:cNvGrpSpPr/>
        <p:nvPr/>
      </p:nvGrpSpPr>
      <p:grpSpPr>
        <a:xfrm>
          <a:off x="0" y="0"/>
          <a:ext cx="0" cy="0"/>
          <a:chOff x="0" y="0"/>
          <a:chExt cx="0" cy="0"/>
        </a:xfrm>
      </p:grpSpPr>
      <p:sp>
        <p:nvSpPr>
          <p:cNvPr id="436" name="Google Shape;436;p62"/>
          <p:cNvSpPr txBox="1"/>
          <p:nvPr>
            <p:ph type="title"/>
          </p:nvPr>
        </p:nvSpPr>
        <p:spPr>
          <a:xfrm>
            <a:off x="235500" y="2711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Further Insight from User Testing</a:t>
            </a:r>
            <a:endParaRPr/>
          </a:p>
        </p:txBody>
      </p:sp>
      <p:sp>
        <p:nvSpPr>
          <p:cNvPr id="437" name="Google Shape;437;p62"/>
          <p:cNvSpPr txBox="1"/>
          <p:nvPr>
            <p:ph idx="1" type="body"/>
          </p:nvPr>
        </p:nvSpPr>
        <p:spPr>
          <a:xfrm>
            <a:off x="235500" y="843800"/>
            <a:ext cx="5623200" cy="4168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dk1"/>
                </a:solidFill>
              </a:rPr>
              <a:t>While making this adaption to this code and writing about it, I realised there was a further improvement which could be made in this if loop. Because I was very focused on the </a:t>
            </a:r>
            <a:r>
              <a:rPr lang="en">
                <a:solidFill>
                  <a:schemeClr val="dk1"/>
                </a:solidFill>
              </a:rPr>
              <a:t>conditions</a:t>
            </a:r>
            <a:r>
              <a:rPr lang="en">
                <a:solidFill>
                  <a:schemeClr val="dk1"/>
                </a:solidFill>
              </a:rPr>
              <a:t> of the if loop, I have created two elif (else if) loops for if the input is less than or equal to zero and if the input is greater than 100. This is </a:t>
            </a:r>
            <a:r>
              <a:rPr lang="en">
                <a:solidFill>
                  <a:schemeClr val="dk1"/>
                </a:solidFill>
              </a:rPr>
              <a:t>unnecessary</a:t>
            </a:r>
            <a:r>
              <a:rPr lang="en">
                <a:solidFill>
                  <a:schemeClr val="dk1"/>
                </a:solidFill>
              </a:rPr>
              <a:t> as the loop already has an else condition in which has_errors is set to ‘yes’ and it reverts to this if the first </a:t>
            </a:r>
            <a:r>
              <a:rPr lang="en">
                <a:solidFill>
                  <a:schemeClr val="dk1"/>
                </a:solidFill>
              </a:rPr>
              <a:t>condition</a:t>
            </a:r>
            <a:r>
              <a:rPr lang="en">
                <a:solidFill>
                  <a:schemeClr val="dk1"/>
                </a:solidFill>
              </a:rPr>
              <a:t> of </a:t>
            </a:r>
            <a:r>
              <a:rPr lang="en">
                <a:solidFill>
                  <a:schemeClr val="dk1"/>
                </a:solidFill>
              </a:rPr>
              <a:t>greater</a:t>
            </a:r>
            <a:r>
              <a:rPr lang="en">
                <a:solidFill>
                  <a:schemeClr val="dk1"/>
                </a:solidFill>
              </a:rPr>
              <a:t> than zero and less than 101 is not met. This therefore meant that I could remove both of these conditions to further reduce the size of the code</a:t>
            </a:r>
            <a:endParaRPr>
              <a:solidFill>
                <a:schemeClr val="dk1"/>
              </a:solidFill>
            </a:endParaRPr>
          </a:p>
        </p:txBody>
      </p:sp>
      <p:pic>
        <p:nvPicPr>
          <p:cNvPr id="438" name="Google Shape;438;p62"/>
          <p:cNvPicPr preferRelativeResize="0"/>
          <p:nvPr/>
        </p:nvPicPr>
        <p:blipFill>
          <a:blip r:embed="rId3">
            <a:alphaModFix/>
          </a:blip>
          <a:stretch>
            <a:fillRect/>
          </a:stretch>
        </p:blipFill>
        <p:spPr>
          <a:xfrm>
            <a:off x="6035250" y="611639"/>
            <a:ext cx="2797050" cy="2328160"/>
          </a:xfrm>
          <a:prstGeom prst="rect">
            <a:avLst/>
          </a:prstGeom>
          <a:noFill/>
          <a:ln>
            <a:noFill/>
          </a:ln>
        </p:spPr>
      </p:pic>
      <p:pic>
        <p:nvPicPr>
          <p:cNvPr id="439" name="Google Shape;439;p62"/>
          <p:cNvPicPr preferRelativeResize="0"/>
          <p:nvPr/>
        </p:nvPicPr>
        <p:blipFill>
          <a:blip r:embed="rId4">
            <a:alphaModFix/>
          </a:blip>
          <a:stretch>
            <a:fillRect/>
          </a:stretch>
        </p:blipFill>
        <p:spPr>
          <a:xfrm>
            <a:off x="6035250" y="3019001"/>
            <a:ext cx="2797050" cy="18406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443" name="Shape 443"/>
        <p:cNvGrpSpPr/>
        <p:nvPr/>
      </p:nvGrpSpPr>
      <p:grpSpPr>
        <a:xfrm>
          <a:off x="0" y="0"/>
          <a:ext cx="0" cy="0"/>
          <a:chOff x="0" y="0"/>
          <a:chExt cx="0" cy="0"/>
        </a:xfrm>
      </p:grpSpPr>
      <p:sp>
        <p:nvSpPr>
          <p:cNvPr id="444" name="Google Shape;444;p63"/>
          <p:cNvSpPr txBox="1"/>
          <p:nvPr>
            <p:ph type="title"/>
          </p:nvPr>
        </p:nvSpPr>
        <p:spPr>
          <a:xfrm>
            <a:off x="311700" y="64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Complete Program...</a:t>
            </a:r>
            <a:endParaRPr/>
          </a:p>
        </p:txBody>
      </p:sp>
      <p:sp>
        <p:nvSpPr>
          <p:cNvPr id="445" name="Google Shape;445;p63"/>
          <p:cNvSpPr txBox="1"/>
          <p:nvPr/>
        </p:nvSpPr>
        <p:spPr>
          <a:xfrm>
            <a:off x="317075" y="494025"/>
            <a:ext cx="8509800" cy="48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Using tes</a:t>
            </a:r>
            <a:r>
              <a:rPr lang="en" sz="1800">
                <a:solidFill>
                  <a:schemeClr val="dk1"/>
                </a:solidFill>
              </a:rPr>
              <a:t>ting to improve functionality in v1 vs v2</a:t>
            </a:r>
            <a:endParaRPr sz="1800">
              <a:solidFill>
                <a:schemeClr val="dk1"/>
              </a:solidFill>
            </a:endParaRPr>
          </a:p>
        </p:txBody>
      </p:sp>
      <p:sp>
        <p:nvSpPr>
          <p:cNvPr id="446" name="Google Shape;446;p63"/>
          <p:cNvSpPr txBox="1"/>
          <p:nvPr/>
        </p:nvSpPr>
        <p:spPr>
          <a:xfrm>
            <a:off x="240875" y="835125"/>
            <a:ext cx="8641200" cy="217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rPr>
              <a:t>In the first version of my constructed program, the play again aspect was not working. I found through user testing that when ‘End’ is clicked early, the check rounds window does not work correctly. I also found through trialling the check rounds component that when you enter a negative number, the same thing occurs with the starting window not working correctly. The text box to enter a number of rounds is disabled so no input can be entered. This makes the program not functional and unusable. This </a:t>
            </a:r>
            <a:r>
              <a:rPr lang="en" sz="1100">
                <a:solidFill>
                  <a:schemeClr val="dk1"/>
                </a:solidFill>
              </a:rPr>
              <a:t>occurred</a:t>
            </a:r>
            <a:r>
              <a:rPr lang="en" sz="1100">
                <a:solidFill>
                  <a:schemeClr val="dk1"/>
                </a:solidFill>
              </a:rPr>
              <a:t> because in the first version of my code, I was attempting to make a new window rather than reusing the old check rounds window. From this, I decided to make a version two of my based </a:t>
            </a:r>
            <a:r>
              <a:rPr lang="en" sz="1100">
                <a:solidFill>
                  <a:schemeClr val="dk1"/>
                </a:solidFill>
              </a:rPr>
              <a:t>component</a:t>
            </a:r>
            <a:r>
              <a:rPr lang="en" sz="1100">
                <a:solidFill>
                  <a:schemeClr val="dk1"/>
                </a:solidFill>
              </a:rPr>
              <a:t> to fix this error </a:t>
            </a:r>
            <a:r>
              <a:rPr lang="en" sz="1100">
                <a:solidFill>
                  <a:schemeClr val="dk1"/>
                </a:solidFill>
              </a:rPr>
              <a:t>throughout</a:t>
            </a:r>
            <a:r>
              <a:rPr lang="en" sz="1100">
                <a:solidFill>
                  <a:schemeClr val="dk1"/>
                </a:solidFill>
              </a:rPr>
              <a:t> the code. I decided to try a different strategy in the second version of the program and reuse my initial window. This not only made the code functional and operate as it is meant to but also means that my code is more efficient, being reused when it can be for the same purpose instead of using more code to make another window. In terms of how the code runs, the speed of the response from the computer will be made quicker by the smaller sized program due to having fewer lines which further improves the functionality for the user. A program that responds quickly and runs at a </a:t>
            </a:r>
            <a:r>
              <a:rPr lang="en" sz="1100">
                <a:solidFill>
                  <a:schemeClr val="dk1"/>
                </a:solidFill>
              </a:rPr>
              <a:t>reasonable</a:t>
            </a:r>
            <a:r>
              <a:rPr lang="en" sz="1100">
                <a:solidFill>
                  <a:schemeClr val="dk1"/>
                </a:solidFill>
              </a:rPr>
              <a:t> pace is much more likely to keep users rather than one that is slow due to the size of the program. Trying the </a:t>
            </a:r>
            <a:r>
              <a:rPr lang="en" sz="1100">
                <a:solidFill>
                  <a:schemeClr val="dk1"/>
                </a:solidFill>
              </a:rPr>
              <a:t>different technique</a:t>
            </a:r>
            <a:r>
              <a:rPr lang="en" sz="1100">
                <a:solidFill>
                  <a:schemeClr val="dk1"/>
                </a:solidFill>
              </a:rPr>
              <a:t> to make the play again response improved the functionality of my code in various ways.</a:t>
            </a:r>
            <a:endParaRPr sz="1100">
              <a:solidFill>
                <a:schemeClr val="dk1"/>
              </a:solidFill>
            </a:endParaRPr>
          </a:p>
        </p:txBody>
      </p:sp>
      <p:grpSp>
        <p:nvGrpSpPr>
          <p:cNvPr id="447" name="Google Shape;447;p63"/>
          <p:cNvGrpSpPr/>
          <p:nvPr/>
        </p:nvGrpSpPr>
        <p:grpSpPr>
          <a:xfrm>
            <a:off x="316968" y="3011484"/>
            <a:ext cx="3062765" cy="862035"/>
            <a:chOff x="316974" y="3239919"/>
            <a:chExt cx="2883959" cy="722578"/>
          </a:xfrm>
        </p:grpSpPr>
        <p:pic>
          <p:nvPicPr>
            <p:cNvPr id="448" name="Google Shape;448;p63"/>
            <p:cNvPicPr preferRelativeResize="0"/>
            <p:nvPr/>
          </p:nvPicPr>
          <p:blipFill>
            <a:blip r:embed="rId3">
              <a:alphaModFix/>
            </a:blip>
            <a:stretch>
              <a:fillRect/>
            </a:stretch>
          </p:blipFill>
          <p:spPr>
            <a:xfrm>
              <a:off x="316974" y="3239919"/>
              <a:ext cx="2883959" cy="722578"/>
            </a:xfrm>
            <a:prstGeom prst="rect">
              <a:avLst/>
            </a:prstGeom>
            <a:noFill/>
            <a:ln>
              <a:noFill/>
            </a:ln>
          </p:spPr>
        </p:pic>
        <p:sp>
          <p:nvSpPr>
            <p:cNvPr id="449" name="Google Shape;449;p63"/>
            <p:cNvSpPr txBox="1"/>
            <p:nvPr/>
          </p:nvSpPr>
          <p:spPr>
            <a:xfrm>
              <a:off x="1732627" y="3671475"/>
              <a:ext cx="1468303" cy="28014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lt1"/>
                  </a:solidFill>
                </a:rPr>
                <a:t>c</a:t>
              </a:r>
              <a:r>
                <a:rPr lang="en" sz="1100">
                  <a:solidFill>
                    <a:schemeClr val="lt1"/>
                  </a:solidFill>
                </a:rPr>
                <a:t>lose_play in</a:t>
              </a:r>
              <a:r>
                <a:rPr lang="en" sz="1100">
                  <a:solidFill>
                    <a:schemeClr val="lt1"/>
                  </a:solidFill>
                </a:rPr>
                <a:t> </a:t>
              </a:r>
              <a:r>
                <a:rPr lang="en" sz="1100">
                  <a:solidFill>
                    <a:schemeClr val="lt1"/>
                  </a:solidFill>
                </a:rPr>
                <a:t>v1</a:t>
              </a:r>
              <a:endParaRPr sz="1100">
                <a:solidFill>
                  <a:schemeClr val="lt1"/>
                </a:solidFill>
              </a:endParaRPr>
            </a:p>
          </p:txBody>
        </p:sp>
      </p:grpSp>
      <p:grpSp>
        <p:nvGrpSpPr>
          <p:cNvPr id="450" name="Google Shape;450;p63"/>
          <p:cNvGrpSpPr/>
          <p:nvPr/>
        </p:nvGrpSpPr>
        <p:grpSpPr>
          <a:xfrm>
            <a:off x="311509" y="3916404"/>
            <a:ext cx="3062646" cy="993958"/>
            <a:chOff x="5831725" y="1127025"/>
            <a:chExt cx="3178997" cy="961089"/>
          </a:xfrm>
        </p:grpSpPr>
        <p:pic>
          <p:nvPicPr>
            <p:cNvPr id="451" name="Google Shape;451;p63"/>
            <p:cNvPicPr preferRelativeResize="0"/>
            <p:nvPr/>
          </p:nvPicPr>
          <p:blipFill>
            <a:blip r:embed="rId4">
              <a:alphaModFix/>
            </a:blip>
            <a:stretch>
              <a:fillRect/>
            </a:stretch>
          </p:blipFill>
          <p:spPr>
            <a:xfrm>
              <a:off x="5831725" y="1127025"/>
              <a:ext cx="3178975" cy="961086"/>
            </a:xfrm>
            <a:prstGeom prst="rect">
              <a:avLst/>
            </a:prstGeom>
            <a:noFill/>
            <a:ln>
              <a:noFill/>
            </a:ln>
          </p:spPr>
        </p:pic>
        <p:sp>
          <p:nvSpPr>
            <p:cNvPr id="452" name="Google Shape;452;p63"/>
            <p:cNvSpPr txBox="1"/>
            <p:nvPr/>
          </p:nvSpPr>
          <p:spPr>
            <a:xfrm>
              <a:off x="7346622" y="1759614"/>
              <a:ext cx="1664100" cy="32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lt1"/>
                  </a:solidFill>
                </a:rPr>
                <a:t>close_play in v2</a:t>
              </a:r>
              <a:endParaRPr sz="1100">
                <a:solidFill>
                  <a:schemeClr val="lt1"/>
                </a:solidFill>
              </a:endParaRPr>
            </a:p>
          </p:txBody>
        </p:sp>
      </p:grpSp>
      <p:pic>
        <p:nvPicPr>
          <p:cNvPr id="453" name="Google Shape;453;p63"/>
          <p:cNvPicPr preferRelativeResize="0"/>
          <p:nvPr/>
        </p:nvPicPr>
        <p:blipFill>
          <a:blip r:embed="rId5">
            <a:alphaModFix/>
          </a:blip>
          <a:stretch>
            <a:fillRect/>
          </a:stretch>
        </p:blipFill>
        <p:spPr>
          <a:xfrm>
            <a:off x="3450100" y="3011324"/>
            <a:ext cx="2433426" cy="1899024"/>
          </a:xfrm>
          <a:prstGeom prst="rect">
            <a:avLst/>
          </a:prstGeom>
          <a:noFill/>
          <a:ln>
            <a:noFill/>
          </a:ln>
        </p:spPr>
      </p:pic>
      <p:pic>
        <p:nvPicPr>
          <p:cNvPr id="454" name="Google Shape;454;p63"/>
          <p:cNvPicPr preferRelativeResize="0"/>
          <p:nvPr/>
        </p:nvPicPr>
        <p:blipFill>
          <a:blip r:embed="rId6">
            <a:alphaModFix/>
          </a:blip>
          <a:stretch>
            <a:fillRect/>
          </a:stretch>
        </p:blipFill>
        <p:spPr>
          <a:xfrm>
            <a:off x="5953900" y="3011325"/>
            <a:ext cx="2289945" cy="1899026"/>
          </a:xfrm>
          <a:prstGeom prst="rect">
            <a:avLst/>
          </a:prstGeom>
          <a:noFill/>
          <a:ln>
            <a:noFill/>
          </a:ln>
        </p:spPr>
      </p:pic>
      <p:sp>
        <p:nvSpPr>
          <p:cNvPr id="455" name="Google Shape;455;p63"/>
          <p:cNvSpPr txBox="1"/>
          <p:nvPr/>
        </p:nvSpPr>
        <p:spPr>
          <a:xfrm>
            <a:off x="4411200" y="4135925"/>
            <a:ext cx="1472400" cy="33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lt1"/>
                </a:solidFill>
              </a:rPr>
              <a:t>check_rounds in v1</a:t>
            </a:r>
            <a:endParaRPr sz="1100">
              <a:solidFill>
                <a:schemeClr val="lt1"/>
              </a:solidFill>
            </a:endParaRPr>
          </a:p>
        </p:txBody>
      </p:sp>
      <p:sp>
        <p:nvSpPr>
          <p:cNvPr id="456" name="Google Shape;456;p63"/>
          <p:cNvSpPr txBox="1"/>
          <p:nvPr/>
        </p:nvSpPr>
        <p:spPr>
          <a:xfrm>
            <a:off x="6771450" y="4135925"/>
            <a:ext cx="1472400" cy="33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lt1"/>
                </a:solidFill>
              </a:rPr>
              <a:t>check_rounds in v2</a:t>
            </a:r>
            <a:endParaRPr sz="1100">
              <a:solidFill>
                <a:schemeClr val="lt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460" name="Shape 460"/>
        <p:cNvGrpSpPr/>
        <p:nvPr/>
      </p:nvGrpSpPr>
      <p:grpSpPr>
        <a:xfrm>
          <a:off x="0" y="0"/>
          <a:ext cx="0" cy="0"/>
          <a:chOff x="0" y="0"/>
          <a:chExt cx="0" cy="0"/>
        </a:xfrm>
      </p:grpSpPr>
      <p:sp>
        <p:nvSpPr>
          <p:cNvPr id="461" name="Google Shape;461;p64"/>
          <p:cNvSpPr txBox="1"/>
          <p:nvPr>
            <p:ph type="title"/>
          </p:nvPr>
        </p:nvSpPr>
        <p:spPr>
          <a:xfrm>
            <a:off x="311700" y="64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Complete Program...</a:t>
            </a:r>
            <a:endParaRPr/>
          </a:p>
        </p:txBody>
      </p:sp>
      <p:sp>
        <p:nvSpPr>
          <p:cNvPr id="462" name="Google Shape;462;p64"/>
          <p:cNvSpPr txBox="1"/>
          <p:nvPr/>
        </p:nvSpPr>
        <p:spPr>
          <a:xfrm>
            <a:off x="317075" y="494025"/>
            <a:ext cx="8509800" cy="48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rPr>
              <a:t>Using testing to improve functionality in v2 vs v3</a:t>
            </a:r>
            <a:endParaRPr sz="1700">
              <a:solidFill>
                <a:schemeClr val="dk1"/>
              </a:solidFill>
            </a:endParaRPr>
          </a:p>
        </p:txBody>
      </p:sp>
      <p:sp>
        <p:nvSpPr>
          <p:cNvPr id="463" name="Google Shape;463;p64"/>
          <p:cNvSpPr txBox="1"/>
          <p:nvPr/>
        </p:nvSpPr>
        <p:spPr>
          <a:xfrm>
            <a:off x="317075" y="758925"/>
            <a:ext cx="4088400" cy="423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rPr>
              <a:t>In the second version of my fully constructed program, there were a few minor bugs that were found during user testing as well as the main functionality error found in trialling which was in the stats component where the average was being calculated wrong, and the high score calculation was causing the program to crash when the file was empty. Both of these factors needed to be fixed in the next version of the based component. In version three, I altered a few things. Firstly, I changed the order in which the events occured in the stats component. In the second version, I had made the mistake of reading the file before the new round information was added to the file which meant that it was not included in the reading. To fix this was quite simple, I changed the order of the code so that the new information was written to the file </a:t>
            </a:r>
            <a:r>
              <a:rPr lang="en" sz="1000">
                <a:solidFill>
                  <a:schemeClr val="dk1"/>
                </a:solidFill>
              </a:rPr>
              <a:t>before</a:t>
            </a:r>
            <a:r>
              <a:rPr lang="en" sz="1000">
                <a:solidFill>
                  <a:schemeClr val="dk1"/>
                </a:solidFill>
              </a:rPr>
              <a:t> the file is read. The next change I made was the way in which I was calling the file to write to it. In the original version, I called the file with ‘w’ and when this was used to write to file, it was overwriting the other information in the file resulting in the round results being the only thing in the file and the past round information being deleted. To fix this issue, I did some research which told me to instead call the file with ‘a’ meaning that when writing to the file, the information will be appended, or added to the list, rather than overwriting. This combined with the </a:t>
            </a:r>
            <a:r>
              <a:rPr lang="en" sz="1000">
                <a:solidFill>
                  <a:schemeClr val="dk1"/>
                </a:solidFill>
              </a:rPr>
              <a:t>disorder</a:t>
            </a:r>
            <a:r>
              <a:rPr lang="en" sz="1000">
                <a:solidFill>
                  <a:schemeClr val="dk1"/>
                </a:solidFill>
              </a:rPr>
              <a:t> of the code was what was causing the average to be calculated incorrectly and the max() line to return an error for being empty. </a:t>
            </a:r>
            <a:r>
              <a:rPr lang="en" sz="1000">
                <a:solidFill>
                  <a:schemeClr val="dk1"/>
                </a:solidFill>
              </a:rPr>
              <a:t>Iterative</a:t>
            </a:r>
            <a:r>
              <a:rPr lang="en" sz="1000">
                <a:solidFill>
                  <a:schemeClr val="dk1"/>
                </a:solidFill>
              </a:rPr>
              <a:t> testing resulted in me finding a better solution to </a:t>
            </a:r>
            <a:r>
              <a:rPr lang="en" sz="1000">
                <a:solidFill>
                  <a:schemeClr val="dk1"/>
                </a:solidFill>
              </a:rPr>
              <a:t>writing</a:t>
            </a:r>
            <a:r>
              <a:rPr lang="en" sz="1000">
                <a:solidFill>
                  <a:schemeClr val="dk1"/>
                </a:solidFill>
              </a:rPr>
              <a:t> to the file and overall </a:t>
            </a:r>
            <a:r>
              <a:rPr lang="en" sz="1000">
                <a:solidFill>
                  <a:schemeClr val="dk1"/>
                </a:solidFill>
              </a:rPr>
              <a:t>calculating the stats information </a:t>
            </a:r>
            <a:r>
              <a:rPr lang="en" sz="1000">
                <a:solidFill>
                  <a:schemeClr val="dk1"/>
                </a:solidFill>
              </a:rPr>
              <a:t>which improves the overall </a:t>
            </a:r>
            <a:r>
              <a:rPr lang="en" sz="1000">
                <a:solidFill>
                  <a:schemeClr val="dk1"/>
                </a:solidFill>
              </a:rPr>
              <a:t>functionality</a:t>
            </a:r>
            <a:r>
              <a:rPr lang="en" sz="1000">
                <a:solidFill>
                  <a:schemeClr val="dk1"/>
                </a:solidFill>
              </a:rPr>
              <a:t> of my program, making it more usable and functional for the user.</a:t>
            </a:r>
            <a:endParaRPr sz="1000">
              <a:solidFill>
                <a:schemeClr val="dk1"/>
              </a:solidFill>
            </a:endParaRPr>
          </a:p>
        </p:txBody>
      </p:sp>
      <p:grpSp>
        <p:nvGrpSpPr>
          <p:cNvPr id="464" name="Google Shape;464;p64"/>
          <p:cNvGrpSpPr/>
          <p:nvPr/>
        </p:nvGrpSpPr>
        <p:grpSpPr>
          <a:xfrm>
            <a:off x="4405661" y="864907"/>
            <a:ext cx="2020126" cy="3765691"/>
            <a:chOff x="4405467" y="864925"/>
            <a:chExt cx="2364933" cy="3984436"/>
          </a:xfrm>
        </p:grpSpPr>
        <p:grpSp>
          <p:nvGrpSpPr>
            <p:cNvPr id="465" name="Google Shape;465;p64"/>
            <p:cNvGrpSpPr/>
            <p:nvPr/>
          </p:nvGrpSpPr>
          <p:grpSpPr>
            <a:xfrm>
              <a:off x="4405467" y="905398"/>
              <a:ext cx="2364923" cy="3943963"/>
              <a:chOff x="4674423" y="382650"/>
              <a:chExt cx="2434802" cy="4132401"/>
            </a:xfrm>
          </p:grpSpPr>
          <p:pic>
            <p:nvPicPr>
              <p:cNvPr id="466" name="Google Shape;466;p64"/>
              <p:cNvPicPr preferRelativeResize="0"/>
              <p:nvPr/>
            </p:nvPicPr>
            <p:blipFill>
              <a:blip r:embed="rId3">
                <a:alphaModFix/>
              </a:blip>
              <a:stretch>
                <a:fillRect/>
              </a:stretch>
            </p:blipFill>
            <p:spPr>
              <a:xfrm>
                <a:off x="4674425" y="382650"/>
                <a:ext cx="2434800" cy="2472750"/>
              </a:xfrm>
              <a:prstGeom prst="rect">
                <a:avLst/>
              </a:prstGeom>
              <a:noFill/>
              <a:ln>
                <a:noFill/>
              </a:ln>
            </p:spPr>
          </p:pic>
          <p:pic>
            <p:nvPicPr>
              <p:cNvPr id="467" name="Google Shape;467;p64"/>
              <p:cNvPicPr preferRelativeResize="0"/>
              <p:nvPr/>
            </p:nvPicPr>
            <p:blipFill>
              <a:blip r:embed="rId4">
                <a:alphaModFix/>
              </a:blip>
              <a:stretch>
                <a:fillRect/>
              </a:stretch>
            </p:blipFill>
            <p:spPr>
              <a:xfrm>
                <a:off x="4674423" y="2855400"/>
                <a:ext cx="2434800" cy="1659651"/>
              </a:xfrm>
              <a:prstGeom prst="rect">
                <a:avLst/>
              </a:prstGeom>
              <a:noFill/>
              <a:ln>
                <a:noFill/>
              </a:ln>
            </p:spPr>
          </p:pic>
        </p:grpSp>
        <p:sp>
          <p:nvSpPr>
            <p:cNvPr id="468" name="Google Shape;468;p64"/>
            <p:cNvSpPr txBox="1"/>
            <p:nvPr/>
          </p:nvSpPr>
          <p:spPr>
            <a:xfrm>
              <a:off x="5929200" y="864925"/>
              <a:ext cx="841200" cy="28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lt1"/>
                  </a:solidFill>
                </a:rPr>
                <a:t>Stats</a:t>
              </a:r>
              <a:r>
                <a:rPr lang="en" sz="900">
                  <a:solidFill>
                    <a:schemeClr val="lt1"/>
                  </a:solidFill>
                </a:rPr>
                <a:t> in v2</a:t>
              </a:r>
              <a:endParaRPr sz="900">
                <a:solidFill>
                  <a:schemeClr val="lt1"/>
                </a:solidFill>
              </a:endParaRPr>
            </a:p>
          </p:txBody>
        </p:sp>
      </p:grpSp>
      <p:grpSp>
        <p:nvGrpSpPr>
          <p:cNvPr id="469" name="Google Shape;469;p64"/>
          <p:cNvGrpSpPr/>
          <p:nvPr/>
        </p:nvGrpSpPr>
        <p:grpSpPr>
          <a:xfrm>
            <a:off x="6476964" y="898452"/>
            <a:ext cx="2318345" cy="3732280"/>
            <a:chOff x="6842076" y="905400"/>
            <a:chExt cx="2181151" cy="3520355"/>
          </a:xfrm>
        </p:grpSpPr>
        <p:pic>
          <p:nvPicPr>
            <p:cNvPr id="470" name="Google Shape;470;p64"/>
            <p:cNvPicPr preferRelativeResize="0"/>
            <p:nvPr/>
          </p:nvPicPr>
          <p:blipFill>
            <a:blip r:embed="rId5">
              <a:alphaModFix/>
            </a:blip>
            <a:stretch>
              <a:fillRect/>
            </a:stretch>
          </p:blipFill>
          <p:spPr>
            <a:xfrm>
              <a:off x="6842076" y="905400"/>
              <a:ext cx="2181151" cy="2093675"/>
            </a:xfrm>
            <a:prstGeom prst="rect">
              <a:avLst/>
            </a:prstGeom>
            <a:noFill/>
            <a:ln>
              <a:noFill/>
            </a:ln>
          </p:spPr>
        </p:pic>
        <p:pic>
          <p:nvPicPr>
            <p:cNvPr id="471" name="Google Shape;471;p64"/>
            <p:cNvPicPr preferRelativeResize="0"/>
            <p:nvPr/>
          </p:nvPicPr>
          <p:blipFill>
            <a:blip r:embed="rId6">
              <a:alphaModFix/>
            </a:blip>
            <a:stretch>
              <a:fillRect/>
            </a:stretch>
          </p:blipFill>
          <p:spPr>
            <a:xfrm>
              <a:off x="6842077" y="2999075"/>
              <a:ext cx="2181149" cy="1426680"/>
            </a:xfrm>
            <a:prstGeom prst="rect">
              <a:avLst/>
            </a:prstGeom>
            <a:noFill/>
            <a:ln>
              <a:noFill/>
            </a:ln>
          </p:spPr>
        </p:pic>
      </p:grpSp>
      <p:sp>
        <p:nvSpPr>
          <p:cNvPr id="472" name="Google Shape;472;p64"/>
          <p:cNvSpPr txBox="1"/>
          <p:nvPr/>
        </p:nvSpPr>
        <p:spPr>
          <a:xfrm>
            <a:off x="8076809" y="864907"/>
            <a:ext cx="718500" cy="26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lt1"/>
                </a:solidFill>
              </a:rPr>
              <a:t>Stats in v3</a:t>
            </a:r>
            <a:endParaRPr sz="900">
              <a:solidFill>
                <a:schemeClr val="lt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476" name="Shape 476"/>
        <p:cNvGrpSpPr/>
        <p:nvPr/>
      </p:nvGrpSpPr>
      <p:grpSpPr>
        <a:xfrm>
          <a:off x="0" y="0"/>
          <a:ext cx="0" cy="0"/>
          <a:chOff x="0" y="0"/>
          <a:chExt cx="0" cy="0"/>
        </a:xfrm>
      </p:grpSpPr>
      <p:sp>
        <p:nvSpPr>
          <p:cNvPr id="477" name="Google Shape;477;p65"/>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Complete Program</a:t>
            </a:r>
            <a:r>
              <a:rPr lang="en"/>
              <a:t> - Test Plan</a:t>
            </a:r>
            <a:endParaRPr/>
          </a:p>
        </p:txBody>
      </p:sp>
      <p:graphicFrame>
        <p:nvGraphicFramePr>
          <p:cNvPr id="478" name="Google Shape;478;p65"/>
          <p:cNvGraphicFramePr/>
          <p:nvPr/>
        </p:nvGraphicFramePr>
        <p:xfrm>
          <a:off x="311700" y="761625"/>
          <a:ext cx="3000000" cy="3000000"/>
        </p:xfrm>
        <a:graphic>
          <a:graphicData uri="http://schemas.openxmlformats.org/drawingml/2006/table">
            <a:tbl>
              <a:tblPr>
                <a:noFill/>
                <a:tableStyleId>{BA5DEA11-4225-47E8-B70E-131A4C628ED4}</a:tableStyleId>
              </a:tblPr>
              <a:tblGrid>
                <a:gridCol w="4192275"/>
                <a:gridCol w="4192275"/>
              </a:tblGrid>
              <a:tr h="381000">
                <a:tc>
                  <a:txBody>
                    <a:bodyPr/>
                    <a:lstStyle/>
                    <a:p>
                      <a:pPr indent="0" lvl="0" marL="0" rtl="0" algn="l">
                        <a:spcBef>
                          <a:spcPts val="0"/>
                        </a:spcBef>
                        <a:spcAft>
                          <a:spcPts val="0"/>
                        </a:spcAft>
                        <a:buNone/>
                      </a:pPr>
                      <a:r>
                        <a:rPr b="1" lang="en"/>
                        <a:t>Data Input</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
                        <a:t>Expected Output</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en"/>
                        <a:t>Check Rounds: 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t>Error message displayed, question asked again</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Clr>
                          <a:schemeClr val="dk1"/>
                        </a:buClr>
                        <a:buSzPts val="1100"/>
                        <a:buFont typeface="Arial"/>
                        <a:buNone/>
                      </a:pPr>
                      <a:r>
                        <a:rPr lang="en">
                          <a:solidFill>
                            <a:schemeClr val="dk1"/>
                          </a:solidFill>
                        </a:rPr>
                        <a:t>Check Rounds: 101</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a:solidFill>
                            <a:schemeClr val="dk1"/>
                          </a:solidFill>
                        </a:rPr>
                        <a:t>Error message displayed, question asked again</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Clr>
                          <a:schemeClr val="dk1"/>
                        </a:buClr>
                        <a:buSzPts val="1100"/>
                        <a:buFont typeface="Arial"/>
                        <a:buNone/>
                      </a:pPr>
                      <a:r>
                        <a:rPr lang="en">
                          <a:solidFill>
                            <a:schemeClr val="dk1"/>
                          </a:solidFill>
                        </a:rPr>
                        <a:t>Check Rounds: one</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a:solidFill>
                            <a:schemeClr val="dk1"/>
                          </a:solidFill>
                        </a:rPr>
                        <a:t>Error message displayed, question asked again</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Clr>
                          <a:schemeClr val="dk1"/>
                        </a:buClr>
                        <a:buSzPts val="1100"/>
                        <a:buFont typeface="Arial"/>
                        <a:buNone/>
                      </a:pPr>
                      <a:r>
                        <a:rPr lang="en">
                          <a:solidFill>
                            <a:schemeClr val="dk1"/>
                          </a:solidFill>
                        </a:rPr>
                        <a:t>Check Rounds: -1</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a:solidFill>
                            <a:schemeClr val="dk1"/>
                          </a:solidFill>
                        </a:rPr>
                        <a:t>Error message displayed, question asked again</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Clr>
                          <a:schemeClr val="dk1"/>
                        </a:buClr>
                        <a:buSzPts val="1100"/>
                        <a:buFont typeface="Arial"/>
                        <a:buNone/>
                      </a:pPr>
                      <a:r>
                        <a:rPr lang="en">
                          <a:solidFill>
                            <a:schemeClr val="dk1"/>
                          </a:solidFill>
                        </a:rPr>
                        <a:t>Check Rounds: 100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t>Input accepted, program continues</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en"/>
                        <a:t>Hints: User clicks hints</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t>Hints menu is displayed</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en"/>
                        <a:t>Hints: User clicks dismiss</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t>Hints menu is hidden, game menu is shown</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en"/>
                        <a:t>Stats: User tries to click the stats button</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t>Stats button cannot be clicked before a round has been played</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en"/>
                        <a:t>Game: User clicks end</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t>Taken back to the welcome/rounds window</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482" name="Shape 482"/>
        <p:cNvGrpSpPr/>
        <p:nvPr/>
      </p:nvGrpSpPr>
      <p:grpSpPr>
        <a:xfrm>
          <a:off x="0" y="0"/>
          <a:ext cx="0" cy="0"/>
          <a:chOff x="0" y="0"/>
          <a:chExt cx="0" cy="0"/>
        </a:xfrm>
      </p:grpSpPr>
      <p:sp>
        <p:nvSpPr>
          <p:cNvPr id="483" name="Google Shape;483;p66"/>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Complete Program</a:t>
            </a:r>
            <a:r>
              <a:rPr lang="en"/>
              <a:t> - Test Plan</a:t>
            </a:r>
            <a:endParaRPr/>
          </a:p>
        </p:txBody>
      </p:sp>
      <p:graphicFrame>
        <p:nvGraphicFramePr>
          <p:cNvPr id="484" name="Google Shape;484;p66"/>
          <p:cNvGraphicFramePr/>
          <p:nvPr/>
        </p:nvGraphicFramePr>
        <p:xfrm>
          <a:off x="311700" y="761625"/>
          <a:ext cx="3000000" cy="3000000"/>
        </p:xfrm>
        <a:graphic>
          <a:graphicData uri="http://schemas.openxmlformats.org/drawingml/2006/table">
            <a:tbl>
              <a:tblPr>
                <a:noFill/>
                <a:tableStyleId>{BA5DEA11-4225-47E8-B70E-131A4C628ED4}</a:tableStyleId>
              </a:tblPr>
              <a:tblGrid>
                <a:gridCol w="4192275"/>
                <a:gridCol w="4192275"/>
              </a:tblGrid>
              <a:tr h="381000">
                <a:tc>
                  <a:txBody>
                    <a:bodyPr/>
                    <a:lstStyle/>
                    <a:p>
                      <a:pPr indent="0" lvl="0" marL="0" rtl="0" algn="l">
                        <a:spcBef>
                          <a:spcPts val="0"/>
                        </a:spcBef>
                        <a:spcAft>
                          <a:spcPts val="0"/>
                        </a:spcAft>
                        <a:buNone/>
                      </a:pPr>
                      <a:r>
                        <a:rPr b="1" lang="en"/>
                        <a:t>Data Input</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
                        <a:t>Expected Output</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en"/>
                        <a:t>Check Rounds: 4</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a:solidFill>
                            <a:schemeClr val="dk1"/>
                          </a:solidFill>
                        </a:rPr>
                        <a:t>Input accepted, program continues</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en"/>
                        <a:t>Game: User clicks the correct answer</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t>Result message displayed and score updated</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Clr>
                          <a:schemeClr val="dk1"/>
                        </a:buClr>
                        <a:buSzPts val="1100"/>
                        <a:buFont typeface="Arial"/>
                        <a:buNone/>
                      </a:pPr>
                      <a:r>
                        <a:rPr lang="en"/>
                        <a:t>Game: User clicks next round</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t>Next round is shown</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Clr>
                          <a:schemeClr val="dk1"/>
                        </a:buClr>
                        <a:buSzPts val="1100"/>
                        <a:buFont typeface="Arial"/>
                        <a:buNone/>
                      </a:pPr>
                      <a:r>
                        <a:rPr lang="en">
                          <a:solidFill>
                            <a:schemeClr val="dk1"/>
                          </a:solidFill>
                        </a:rPr>
                        <a:t>Game: User clicks the incorrect answer</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a:solidFill>
                            <a:schemeClr val="dk1"/>
                          </a:solidFill>
                        </a:rPr>
                        <a:t>Result message displayed and score updated</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Clr>
                          <a:schemeClr val="dk1"/>
                        </a:buClr>
                        <a:buSzPts val="1100"/>
                        <a:buFont typeface="Arial"/>
                        <a:buNone/>
                      </a:pPr>
                      <a:r>
                        <a:rPr lang="en">
                          <a:solidFill>
                            <a:schemeClr val="dk1"/>
                          </a:solidFill>
                        </a:rPr>
                        <a:t>Game: User clicks next round</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a:solidFill>
                            <a:schemeClr val="dk1"/>
                          </a:solidFill>
                        </a:rPr>
                        <a:t>Next round is shown</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Clr>
                          <a:schemeClr val="dk1"/>
                        </a:buClr>
                        <a:buSzPts val="1100"/>
                        <a:buFont typeface="Arial"/>
                        <a:buNone/>
                      </a:pPr>
                      <a:r>
                        <a:rPr lang="en">
                          <a:solidFill>
                            <a:schemeClr val="dk1"/>
                          </a:solidFill>
                        </a:rPr>
                        <a:t>Game: User clicks the incorrect answer</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a:solidFill>
                            <a:schemeClr val="dk1"/>
                          </a:solidFill>
                        </a:rPr>
                        <a:t>Result message displayed and score updated</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Clr>
                          <a:schemeClr val="dk1"/>
                        </a:buClr>
                        <a:buSzPts val="1100"/>
                        <a:buFont typeface="Arial"/>
                        <a:buNone/>
                      </a:pPr>
                      <a:r>
                        <a:rPr lang="en">
                          <a:solidFill>
                            <a:schemeClr val="dk1"/>
                          </a:solidFill>
                        </a:rPr>
                        <a:t>Game: User clicks next round</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a:solidFill>
                            <a:schemeClr val="dk1"/>
                          </a:solidFill>
                        </a:rPr>
                        <a:t>Next round is shown</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Clr>
                          <a:schemeClr val="dk1"/>
                        </a:buClr>
                        <a:buSzPts val="1100"/>
                        <a:buFont typeface="Arial"/>
                        <a:buNone/>
                      </a:pPr>
                      <a:r>
                        <a:rPr lang="en">
                          <a:solidFill>
                            <a:schemeClr val="dk1"/>
                          </a:solidFill>
                        </a:rPr>
                        <a:t>Game: User clicks the incorrect answer</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a:solidFill>
                            <a:schemeClr val="dk1"/>
                          </a:solidFill>
                        </a:rPr>
                        <a:t>Result message displayed and score updated</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Clr>
                          <a:schemeClr val="dk1"/>
                        </a:buClr>
                        <a:buSzPts val="1100"/>
                        <a:buFont typeface="Arial"/>
                        <a:buNone/>
                      </a:pPr>
                      <a:r>
                        <a:rPr lang="en">
                          <a:solidFill>
                            <a:schemeClr val="dk1"/>
                          </a:solidFill>
                        </a:rPr>
                        <a:t>Game: User clicks next round</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a:solidFill>
                            <a:schemeClr val="dk1"/>
                          </a:solidFill>
                        </a:rPr>
                        <a:t>Next round is shown</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488" name="Shape 488"/>
        <p:cNvGrpSpPr/>
        <p:nvPr/>
      </p:nvGrpSpPr>
      <p:grpSpPr>
        <a:xfrm>
          <a:off x="0" y="0"/>
          <a:ext cx="0" cy="0"/>
          <a:chOff x="0" y="0"/>
          <a:chExt cx="0" cy="0"/>
        </a:xfrm>
      </p:grpSpPr>
      <p:sp>
        <p:nvSpPr>
          <p:cNvPr id="489" name="Google Shape;489;p67"/>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Complete Program</a:t>
            </a:r>
            <a:r>
              <a:rPr lang="en"/>
              <a:t> - Test Plan</a:t>
            </a:r>
            <a:endParaRPr/>
          </a:p>
        </p:txBody>
      </p:sp>
      <p:graphicFrame>
        <p:nvGraphicFramePr>
          <p:cNvPr id="490" name="Google Shape;490;p67"/>
          <p:cNvGraphicFramePr/>
          <p:nvPr/>
        </p:nvGraphicFramePr>
        <p:xfrm>
          <a:off x="311700" y="761625"/>
          <a:ext cx="3000000" cy="3000000"/>
        </p:xfrm>
        <a:graphic>
          <a:graphicData uri="http://schemas.openxmlformats.org/drawingml/2006/table">
            <a:tbl>
              <a:tblPr>
                <a:noFill/>
                <a:tableStyleId>{BA5DEA11-4225-47E8-B70E-131A4C628ED4}</a:tableStyleId>
              </a:tblPr>
              <a:tblGrid>
                <a:gridCol w="4192275"/>
                <a:gridCol w="4192275"/>
              </a:tblGrid>
              <a:tr h="381000">
                <a:tc>
                  <a:txBody>
                    <a:bodyPr/>
                    <a:lstStyle/>
                    <a:p>
                      <a:pPr indent="0" lvl="0" marL="0" rtl="0" algn="l">
                        <a:spcBef>
                          <a:spcPts val="0"/>
                        </a:spcBef>
                        <a:spcAft>
                          <a:spcPts val="0"/>
                        </a:spcAft>
                        <a:buNone/>
                      </a:pPr>
                      <a:r>
                        <a:rPr b="1" lang="en"/>
                        <a:t>Data Input</a:t>
                      </a:r>
                      <a:endParaRPr b="1"/>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
                        <a:t>Expected Output</a:t>
                      </a:r>
                      <a:endParaRPr b="1"/>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en"/>
                        <a:t>Game: All of the </a:t>
                      </a:r>
                      <a:r>
                        <a:rPr lang="en"/>
                        <a:t>rounds</a:t>
                      </a:r>
                      <a:r>
                        <a:rPr lang="en"/>
                        <a:t> have been played</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solidFill>
                            <a:schemeClr val="dk1"/>
                          </a:solidFill>
                        </a:rPr>
                        <a:t>Window shows ending message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en"/>
                        <a:t>Stats: User clicks stats</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solidFill>
                            <a:schemeClr val="dk1"/>
                          </a:solidFill>
                        </a:rPr>
                        <a:t>Stats window is shown</a:t>
                      </a:r>
                      <a:endParaRPr>
                        <a:solidFill>
                          <a:schemeClr val="dk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en"/>
                        <a:t>Stats: User clicks dismiss</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solidFill>
                            <a:schemeClr val="dk1"/>
                          </a:solidFill>
                        </a:rPr>
                        <a:t>Stats window is hidden</a:t>
                      </a:r>
                      <a:endParaRPr>
                        <a:solidFill>
                          <a:schemeClr val="dk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en"/>
                        <a:t>Game: User clicks end</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a:solidFill>
                            <a:schemeClr val="dk1"/>
                          </a:solidFill>
                        </a:rPr>
                        <a:t>Taken back to the welcome/rounds window</a:t>
                      </a:r>
                      <a:endParaRPr>
                        <a:solidFill>
                          <a:schemeClr val="dk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en"/>
                        <a:t>Check Rounds: 1</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solidFill>
                            <a:schemeClr val="dk1"/>
                          </a:solidFill>
                        </a:rPr>
                        <a:t>Input accepted, program continued</a:t>
                      </a:r>
                      <a:endParaRPr>
                        <a:solidFill>
                          <a:schemeClr val="dk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en"/>
                        <a:t>Game: User clicks the correct answer</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a:solidFill>
                            <a:schemeClr val="dk1"/>
                          </a:solidFill>
                        </a:rPr>
                        <a:t>Result message displayed and score updated</a:t>
                      </a:r>
                      <a:endParaRPr>
                        <a:solidFill>
                          <a:schemeClr val="dk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Clr>
                          <a:schemeClr val="dk1"/>
                        </a:buClr>
                        <a:buSzPts val="1100"/>
                        <a:buFont typeface="Arial"/>
                        <a:buNone/>
                      </a:pPr>
                      <a:r>
                        <a:rPr lang="en">
                          <a:solidFill>
                            <a:schemeClr val="dk1"/>
                          </a:solidFill>
                        </a:rPr>
                        <a:t>Game: All of the rounds have been played</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a:solidFill>
                            <a:schemeClr val="dk1"/>
                          </a:solidFill>
                        </a:rPr>
                        <a:t>Window shows ending message </a:t>
                      </a:r>
                      <a:endParaRPr>
                        <a:solidFill>
                          <a:schemeClr val="dk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494" name="Shape 494"/>
        <p:cNvGrpSpPr/>
        <p:nvPr/>
      </p:nvGrpSpPr>
      <p:grpSpPr>
        <a:xfrm>
          <a:off x="0" y="0"/>
          <a:ext cx="0" cy="0"/>
          <a:chOff x="0" y="0"/>
          <a:chExt cx="0" cy="0"/>
        </a:xfrm>
      </p:grpSpPr>
      <p:sp>
        <p:nvSpPr>
          <p:cNvPr id="495" name="Google Shape;495;p68"/>
          <p:cNvSpPr txBox="1"/>
          <p:nvPr>
            <p:ph type="title"/>
          </p:nvPr>
        </p:nvSpPr>
        <p:spPr>
          <a:xfrm>
            <a:off x="311700" y="164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Complete Program</a:t>
            </a:r>
            <a:r>
              <a:rPr lang="en" sz="2500"/>
              <a:t> - Testing Evidence based on Test Plan</a:t>
            </a:r>
            <a:endParaRPr sz="2500"/>
          </a:p>
        </p:txBody>
      </p:sp>
      <p:pic>
        <p:nvPicPr>
          <p:cNvPr id="496" name="Google Shape;496;p68" title="Lyric Guessing Game Testing.webm">
            <a:hlinkClick r:id="rId3"/>
          </p:cNvPr>
          <p:cNvPicPr preferRelativeResize="0"/>
          <p:nvPr/>
        </p:nvPicPr>
        <p:blipFill>
          <a:blip r:embed="rId4">
            <a:alphaModFix/>
          </a:blip>
          <a:stretch>
            <a:fillRect/>
          </a:stretch>
        </p:blipFill>
        <p:spPr>
          <a:xfrm>
            <a:off x="311700" y="737250"/>
            <a:ext cx="7399099" cy="41619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1000"/>
                                        <p:tgtEl>
                                          <p:spTgt spid="4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500" name="Shape 500"/>
        <p:cNvGrpSpPr/>
        <p:nvPr/>
      </p:nvGrpSpPr>
      <p:grpSpPr>
        <a:xfrm>
          <a:off x="0" y="0"/>
          <a:ext cx="0" cy="0"/>
          <a:chOff x="0" y="0"/>
          <a:chExt cx="0" cy="0"/>
        </a:xfrm>
      </p:grpSpPr>
      <p:sp>
        <p:nvSpPr>
          <p:cNvPr id="501" name="Google Shape;501;p69"/>
          <p:cNvSpPr txBox="1"/>
          <p:nvPr>
            <p:ph type="title"/>
          </p:nvPr>
        </p:nvSpPr>
        <p:spPr>
          <a:xfrm>
            <a:off x="262800" y="2300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Complex Processes</a:t>
            </a:r>
            <a:r>
              <a:rPr lang="en"/>
              <a:t> Discussion - Planning</a:t>
            </a:r>
            <a:endParaRPr/>
          </a:p>
        </p:txBody>
      </p:sp>
      <p:sp>
        <p:nvSpPr>
          <p:cNvPr id="502" name="Google Shape;502;p69"/>
          <p:cNvSpPr txBox="1"/>
          <p:nvPr/>
        </p:nvSpPr>
        <p:spPr>
          <a:xfrm>
            <a:off x="262800" y="672100"/>
            <a:ext cx="8618400" cy="437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50">
                <a:solidFill>
                  <a:schemeClr val="dk1"/>
                </a:solidFill>
              </a:rPr>
              <a:t>Planning was a vital aspect in ensuring that I could develop a high quality outcome. Ever since I had just decided on the idea for my program, I understood that there would be various components that would need to be developed in order to get the program working correctly and that I would need to manage my time well in order to get these components complete. Using a trello board to deconstruct my components was very effective as I was able to clearly see every step that needed to be completed in order to get the final program up and running. This meant I was able to plan out my time and manage my progress through the ‘to do’, ‘doing’ and ‘done’ sections of the board to ensure that I was making progress and that I was on track to complete the project on time. During this project, I did face a challenge with timing which is discussed further on a later slide. Planning also helped me to fully break down and understand the specific order that components needed to be completed in. For example, I could not have developed and tested the get_song_info component without first making the get_songs component as I cannot get information from a list of songs that the program does not have yet. The planning </a:t>
            </a:r>
            <a:r>
              <a:rPr lang="en" sz="1150">
                <a:solidFill>
                  <a:schemeClr val="dk1"/>
                </a:solidFill>
              </a:rPr>
              <a:t>measures</a:t>
            </a:r>
            <a:r>
              <a:rPr lang="en" sz="1150">
                <a:solidFill>
                  <a:schemeClr val="dk1"/>
                </a:solidFill>
              </a:rPr>
              <a:t> I took ensured that the program was completed in the correct order and therefore reduced the amount of time wasted on trying to make a component early, getting stuck, and having to </a:t>
            </a:r>
            <a:r>
              <a:rPr lang="en" sz="1150">
                <a:solidFill>
                  <a:schemeClr val="dk1"/>
                </a:solidFill>
              </a:rPr>
              <a:t>backtrack</a:t>
            </a:r>
            <a:r>
              <a:rPr lang="en" sz="1150">
                <a:solidFill>
                  <a:schemeClr val="dk1"/>
                </a:solidFill>
              </a:rPr>
              <a:t> through other components to find what I really needed to be working on. This improves the functionality of the end program and reduces the chances of small errors ending up in the outcome as I never leave what I am working on before completion to make something else. If I had jumped between components I likely would have forgotten about some things that needed altering or fixing, resulting in more uncaught errors sneaking through into the final outcome and causing greater issues. Overall, the use of this planning was extremely effective and vital to the success of the project as it allowed me to manage my time as best as I could, understand every step that needed to be completed and in what order to ensure that the final outcome was completed in its entirety, and increase the functionality by reducing the amount of small bugs slipping through from jumping between components constantly due to being at the wrong point in the programs development. If I were to go through this process again, the main thing I would change in my planning is allowing more buffer time for unexpected </a:t>
            </a:r>
            <a:r>
              <a:rPr lang="en" sz="1150">
                <a:solidFill>
                  <a:schemeClr val="dk1"/>
                </a:solidFill>
              </a:rPr>
              <a:t>setbacks</a:t>
            </a:r>
            <a:r>
              <a:rPr lang="en" sz="1150">
                <a:solidFill>
                  <a:schemeClr val="dk1"/>
                </a:solidFill>
              </a:rPr>
              <a:t> in the code, and unexpected days being away and unable to work on the project. As discussed on a later slide, I was unable to complete a different game mode in time due to unexpected setbacks in the stats component, so in future I would allow more spare time during my planning to have more wriggle room for unpredictable time constraints like this one.</a:t>
            </a:r>
            <a:endParaRPr sz="1150">
              <a:solidFill>
                <a:schemeClr val="dk1"/>
              </a:solidFill>
            </a:endParaRPr>
          </a:p>
          <a:p>
            <a:pPr indent="0" lvl="0" marL="0" rtl="0" algn="l">
              <a:spcBef>
                <a:spcPts val="0"/>
              </a:spcBef>
              <a:spcAft>
                <a:spcPts val="0"/>
              </a:spcAft>
              <a:buNone/>
            </a:pPr>
            <a:r>
              <a:t/>
            </a:r>
            <a:endParaRPr sz="1800">
              <a:solidFill>
                <a:schemeClr val="dk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506" name="Shape 506"/>
        <p:cNvGrpSpPr/>
        <p:nvPr/>
      </p:nvGrpSpPr>
      <p:grpSpPr>
        <a:xfrm>
          <a:off x="0" y="0"/>
          <a:ext cx="0" cy="0"/>
          <a:chOff x="0" y="0"/>
          <a:chExt cx="0" cy="0"/>
        </a:xfrm>
      </p:grpSpPr>
      <p:sp>
        <p:nvSpPr>
          <p:cNvPr id="507" name="Google Shape;507;p70"/>
          <p:cNvSpPr txBox="1"/>
          <p:nvPr>
            <p:ph type="title"/>
          </p:nvPr>
        </p:nvSpPr>
        <p:spPr>
          <a:xfrm>
            <a:off x="186600" y="16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Complex Processes</a:t>
            </a:r>
            <a:r>
              <a:rPr lang="en" sz="2700"/>
              <a:t> Discussion - Testing and Trialling</a:t>
            </a:r>
            <a:endParaRPr sz="2700"/>
          </a:p>
        </p:txBody>
      </p:sp>
      <p:sp>
        <p:nvSpPr>
          <p:cNvPr id="508" name="Google Shape;508;p70"/>
          <p:cNvSpPr txBox="1"/>
          <p:nvPr/>
        </p:nvSpPr>
        <p:spPr>
          <a:xfrm>
            <a:off x="186600" y="611900"/>
            <a:ext cx="8618400" cy="424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50">
                <a:solidFill>
                  <a:schemeClr val="dk1"/>
                </a:solidFill>
              </a:rPr>
              <a:t>Throughout the development of each of my components, I </a:t>
            </a:r>
            <a:r>
              <a:rPr lang="en" sz="1250">
                <a:solidFill>
                  <a:schemeClr val="dk1"/>
                </a:solidFill>
              </a:rPr>
              <a:t>thoroughly</a:t>
            </a:r>
            <a:r>
              <a:rPr lang="en" sz="1250">
                <a:solidFill>
                  <a:schemeClr val="dk1"/>
                </a:solidFill>
              </a:rPr>
              <a:t> tested for every possible input from the user and every possible outcome in order to ensure that the program did not crash in the face of unexpected </a:t>
            </a:r>
            <a:r>
              <a:rPr lang="en" sz="1250">
                <a:solidFill>
                  <a:schemeClr val="dk1"/>
                </a:solidFill>
              </a:rPr>
              <a:t>occurrences</a:t>
            </a:r>
            <a:r>
              <a:rPr lang="en" sz="1250">
                <a:solidFill>
                  <a:schemeClr val="dk1"/>
                </a:solidFill>
              </a:rPr>
              <a:t>, and was able to recover itself and help the users to recover if it was an input error. To do this, I developed test plans for each component which contained expected, unexpected and </a:t>
            </a:r>
            <a:r>
              <a:rPr lang="en" sz="1250">
                <a:solidFill>
                  <a:schemeClr val="dk1"/>
                </a:solidFill>
              </a:rPr>
              <a:t>boundary</a:t>
            </a:r>
            <a:r>
              <a:rPr lang="en" sz="1250">
                <a:solidFill>
                  <a:schemeClr val="dk1"/>
                </a:solidFill>
              </a:rPr>
              <a:t> inputs to make sure that the programs output was reasonable, accurate, and helpful. For example, when I tested my stats component, I realised that it was calculating the average scores incorrectly, getting 5 when it should have calculated 4. This led me to begin some research to find a solution to the issue. While looking at some example write to file code on a website, I realised a small difference in how they were calling the file to write to. I was using ‘w’ while they were using ‘a’. I had used ‘w’ as this is what I have used for past projects and it was simply what I had defaulted to, I had not even </a:t>
            </a:r>
            <a:r>
              <a:rPr lang="en" sz="1250">
                <a:solidFill>
                  <a:schemeClr val="dk1"/>
                </a:solidFill>
              </a:rPr>
              <a:t>considered</a:t>
            </a:r>
            <a:r>
              <a:rPr lang="en" sz="1250">
                <a:solidFill>
                  <a:schemeClr val="dk1"/>
                </a:solidFill>
              </a:rPr>
              <a:t> that there might be a better or different way to write to a file. With a little more research, I discovered that ‘w’ is the call to write to file when you want to overwrite what was previously there while ‘a’ is used to append to a file and add to it without removing the previous information stored in it. With a quick check of my txt file I realised this was correct and the previous game data had been removed. As the whole </a:t>
            </a:r>
            <a:r>
              <a:rPr lang="en" sz="1250">
                <a:solidFill>
                  <a:schemeClr val="dk1"/>
                </a:solidFill>
              </a:rPr>
              <a:t>purpose</a:t>
            </a:r>
            <a:r>
              <a:rPr lang="en" sz="1250">
                <a:solidFill>
                  <a:schemeClr val="dk1"/>
                </a:solidFill>
              </a:rPr>
              <a:t> of my stats file is to store information from the previous games, I decided to trial writing to file with ‘a’ instead of ‘w’. I tested this new version of the stats component again and it worked effectively, calculating the users average score correctly. From this successful testing, I decided to use the newer version of the stats component instead of my original version. This shows the importance of thoroughly testing all of the components. Had I not tested the stats component well, this error could have ended up in the final program which would mean that the users would have been being told incorrect stat numbers. Small bugs like this could get through at any stage of the component development if they are not tested well enough, by testing well I have reduced the chances of these small bugs getting through to the end code and causing greater issues. This therefore increases the functionality and </a:t>
            </a:r>
            <a:r>
              <a:rPr lang="en" sz="1250">
                <a:solidFill>
                  <a:schemeClr val="dk1"/>
                </a:solidFill>
              </a:rPr>
              <a:t>usability</a:t>
            </a:r>
            <a:r>
              <a:rPr lang="en" sz="1250">
                <a:solidFill>
                  <a:schemeClr val="dk1"/>
                </a:solidFill>
              </a:rPr>
              <a:t> of the outcome as it means that it is functioning correctly and as it should be, and more users can happily play the game without the annoyance of the stats component being incorrect. </a:t>
            </a:r>
            <a:endParaRPr sz="1250">
              <a:solidFill>
                <a:schemeClr val="dk1"/>
              </a:solidFill>
            </a:endParaRPr>
          </a:p>
          <a:p>
            <a:pPr indent="0" lvl="0" marL="0" rtl="0" algn="l">
              <a:spcBef>
                <a:spcPts val="0"/>
              </a:spcBef>
              <a:spcAft>
                <a:spcPts val="0"/>
              </a:spcAft>
              <a:buNone/>
            </a:pPr>
            <a:r>
              <a:t/>
            </a:r>
            <a:endParaRPr sz="1800">
              <a:solidFill>
                <a:schemeClr val="dk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512" name="Shape 512"/>
        <p:cNvGrpSpPr/>
        <p:nvPr/>
      </p:nvGrpSpPr>
      <p:grpSpPr>
        <a:xfrm>
          <a:off x="0" y="0"/>
          <a:ext cx="0" cy="0"/>
          <a:chOff x="0" y="0"/>
          <a:chExt cx="0" cy="0"/>
        </a:xfrm>
      </p:grpSpPr>
      <p:sp>
        <p:nvSpPr>
          <p:cNvPr id="513" name="Google Shape;513;p71"/>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Complex Processes</a:t>
            </a:r>
            <a:r>
              <a:rPr lang="en" sz="2700"/>
              <a:t> Discussion - Testing and Trialling</a:t>
            </a:r>
            <a:endParaRPr sz="2700"/>
          </a:p>
        </p:txBody>
      </p:sp>
      <p:sp>
        <p:nvSpPr>
          <p:cNvPr id="514" name="Google Shape;514;p71"/>
          <p:cNvSpPr txBox="1"/>
          <p:nvPr/>
        </p:nvSpPr>
        <p:spPr>
          <a:xfrm>
            <a:off x="311700" y="605500"/>
            <a:ext cx="5700600" cy="42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50">
                <a:solidFill>
                  <a:schemeClr val="dk1"/>
                </a:solidFill>
              </a:rPr>
              <a:t>The importance of trialling different methods was shown again when I attempted to implement the get_songs component in with the other classes and components. In the python file for the </a:t>
            </a:r>
            <a:r>
              <a:rPr lang="en" sz="1350">
                <a:solidFill>
                  <a:schemeClr val="dk1"/>
                </a:solidFill>
              </a:rPr>
              <a:t>separated</a:t>
            </a:r>
            <a:r>
              <a:rPr lang="en" sz="1350">
                <a:solidFill>
                  <a:schemeClr val="dk1"/>
                </a:solidFill>
              </a:rPr>
              <a:t> get_songs component, the code works but is not in a function, it is simply part of the main routine. When I tried to </a:t>
            </a:r>
            <a:r>
              <a:rPr lang="en" sz="1350">
                <a:solidFill>
                  <a:schemeClr val="dk1"/>
                </a:solidFill>
              </a:rPr>
              <a:t>implement</a:t>
            </a:r>
            <a:r>
              <a:rPr lang="en" sz="1350">
                <a:solidFill>
                  <a:schemeClr val="dk1"/>
                </a:solidFill>
              </a:rPr>
              <a:t> this back into my game to get everything to work together, I was struggling to access the code as I was not able to call it whenever I needed to. With this issue in mind, I decided to trial making the get_songs component into a function, allowing me to call it when it was needed later on in the code and have it return information so it is easily accessible to other parts of the code. Having the get_songs component in a function worked out and was much more effective than having this code sitting in the main routine and therefore is the option that was used in my final outcome. This shows the importance of trialling different options and testing for which one was more effective for each component. Without trialling and testing a different option, I would have struggled to get my code to work as the information that get_songs retrieves would have been out of scope of some of the code where it is needed. Trialling and testing improved the functionality of my program by allowing me to find the best and most effective way to use and call my code.</a:t>
            </a:r>
            <a:endParaRPr sz="1350">
              <a:solidFill>
                <a:schemeClr val="dk1"/>
              </a:solidFill>
            </a:endParaRPr>
          </a:p>
        </p:txBody>
      </p:sp>
      <p:grpSp>
        <p:nvGrpSpPr>
          <p:cNvPr id="515" name="Google Shape;515;p71"/>
          <p:cNvGrpSpPr/>
          <p:nvPr/>
        </p:nvGrpSpPr>
        <p:grpSpPr>
          <a:xfrm>
            <a:off x="6261859" y="748297"/>
            <a:ext cx="2176543" cy="4186676"/>
            <a:chOff x="6215700" y="140225"/>
            <a:chExt cx="2781525" cy="4794636"/>
          </a:xfrm>
        </p:grpSpPr>
        <p:pic>
          <p:nvPicPr>
            <p:cNvPr id="516" name="Google Shape;516;p71"/>
            <p:cNvPicPr preferRelativeResize="0"/>
            <p:nvPr/>
          </p:nvPicPr>
          <p:blipFill>
            <a:blip r:embed="rId3">
              <a:alphaModFix/>
            </a:blip>
            <a:stretch>
              <a:fillRect/>
            </a:stretch>
          </p:blipFill>
          <p:spPr>
            <a:xfrm>
              <a:off x="6215700" y="140225"/>
              <a:ext cx="2781525" cy="1648125"/>
            </a:xfrm>
            <a:prstGeom prst="rect">
              <a:avLst/>
            </a:prstGeom>
            <a:noFill/>
            <a:ln>
              <a:noFill/>
            </a:ln>
          </p:spPr>
        </p:pic>
        <p:pic>
          <p:nvPicPr>
            <p:cNvPr id="517" name="Google Shape;517;p71"/>
            <p:cNvPicPr preferRelativeResize="0"/>
            <p:nvPr/>
          </p:nvPicPr>
          <p:blipFill>
            <a:blip r:embed="rId4">
              <a:alphaModFix/>
            </a:blip>
            <a:stretch>
              <a:fillRect/>
            </a:stretch>
          </p:blipFill>
          <p:spPr>
            <a:xfrm>
              <a:off x="6215700" y="1831875"/>
              <a:ext cx="2781525" cy="3102986"/>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91" name="Shape 91"/>
        <p:cNvGrpSpPr/>
        <p:nvPr/>
      </p:nvGrpSpPr>
      <p:grpSpPr>
        <a:xfrm>
          <a:off x="0" y="0"/>
          <a:ext cx="0" cy="0"/>
          <a:chOff x="0" y="0"/>
          <a:chExt cx="0" cy="0"/>
        </a:xfrm>
      </p:grpSpPr>
      <p:sp>
        <p:nvSpPr>
          <p:cNvPr id="92" name="Google Shape;92;p18"/>
          <p:cNvSpPr txBox="1"/>
          <p:nvPr>
            <p:ph type="title"/>
          </p:nvPr>
        </p:nvSpPr>
        <p:spPr>
          <a:xfrm>
            <a:off x="311700" y="368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Management - Sprint Tracking</a:t>
            </a:r>
            <a:endParaRPr/>
          </a:p>
        </p:txBody>
      </p:sp>
      <p:graphicFrame>
        <p:nvGraphicFramePr>
          <p:cNvPr id="93" name="Google Shape;93;p18"/>
          <p:cNvGraphicFramePr/>
          <p:nvPr/>
        </p:nvGraphicFramePr>
        <p:xfrm>
          <a:off x="270125" y="940000"/>
          <a:ext cx="3000000" cy="3000000"/>
        </p:xfrm>
        <a:graphic>
          <a:graphicData uri="http://schemas.openxmlformats.org/drawingml/2006/table">
            <a:tbl>
              <a:tblPr>
                <a:noFill/>
                <a:tableStyleId>{5FC1A3EE-63F9-4E97-995E-7B0236D648A3}</a:tableStyleId>
              </a:tblPr>
              <a:tblGrid>
                <a:gridCol w="1857375"/>
                <a:gridCol w="1114425"/>
                <a:gridCol w="1485900"/>
                <a:gridCol w="1485900"/>
              </a:tblGrid>
              <a:tr h="12700">
                <a:tc>
                  <a:txBody>
                    <a:bodyPr/>
                    <a:lstStyle/>
                    <a:p>
                      <a:pPr indent="0" lvl="0" marL="0" rtl="0" algn="ctr">
                        <a:spcBef>
                          <a:spcPts val="0"/>
                        </a:spcBef>
                        <a:spcAft>
                          <a:spcPts val="0"/>
                        </a:spcAft>
                        <a:buNone/>
                      </a:pPr>
                      <a:r>
                        <a:rPr b="1" lang="en" sz="1200">
                          <a:latin typeface="Calibri"/>
                          <a:ea typeface="Calibri"/>
                          <a:cs typeface="Calibri"/>
                          <a:sym typeface="Calibri"/>
                        </a:rPr>
                        <a:t>Task</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Sprint Number</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Start Date</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End Date</a:t>
                      </a:r>
                      <a:endParaRPr b="1" sz="1200">
                        <a:latin typeface="Calibri"/>
                        <a:ea typeface="Calibri"/>
                        <a:cs typeface="Calibri"/>
                        <a:sym typeface="Calibri"/>
                      </a:endParaRPr>
                    </a:p>
                  </a:txBody>
                  <a:tcPr marT="63500" marB="63500" marR="63500" marL="63500">
                    <a:solidFill>
                      <a:srgbClr val="CFE2F3"/>
                    </a:solidFill>
                  </a:tcPr>
                </a:tc>
              </a:tr>
              <a:tr h="12700">
                <a:tc>
                  <a:txBody>
                    <a:bodyPr/>
                    <a:lstStyle/>
                    <a:p>
                      <a:pPr indent="0" lvl="0" marL="0" rtl="0" algn="ctr">
                        <a:spcBef>
                          <a:spcPts val="0"/>
                        </a:spcBef>
                        <a:spcAft>
                          <a:spcPts val="0"/>
                        </a:spcAft>
                        <a:buNone/>
                      </a:pPr>
                      <a:r>
                        <a:rPr lang="en" sz="1100">
                          <a:latin typeface="Calibri"/>
                          <a:ea typeface="Calibri"/>
                          <a:cs typeface="Calibri"/>
                          <a:sym typeface="Calibri"/>
                        </a:rPr>
                        <a:t>Present lyric and possible answers on interface</a:t>
                      </a:r>
                      <a:endParaRPr sz="1100">
                        <a:latin typeface="Calibri"/>
                        <a:ea typeface="Calibri"/>
                        <a:cs typeface="Calibri"/>
                        <a:sym typeface="Calibri"/>
                      </a:endParaRPr>
                    </a:p>
                  </a:txBody>
                  <a:tcPr marT="63500" marB="63500" marR="63500" marL="63500">
                    <a:solidFill>
                      <a:schemeClr val="lt1"/>
                    </a:solidFill>
                  </a:tcPr>
                </a:tc>
                <a:tc>
                  <a:txBody>
                    <a:bodyPr/>
                    <a:lstStyle/>
                    <a:p>
                      <a:pPr indent="0" lvl="0" marL="0" rtl="0" algn="ctr">
                        <a:spcBef>
                          <a:spcPts val="0"/>
                        </a:spcBef>
                        <a:spcAft>
                          <a:spcPts val="0"/>
                        </a:spcAft>
                        <a:buNone/>
                      </a:pPr>
                      <a:r>
                        <a:rPr lang="en" sz="1100">
                          <a:latin typeface="Calibri"/>
                          <a:ea typeface="Calibri"/>
                          <a:cs typeface="Calibri"/>
                          <a:sym typeface="Calibri"/>
                        </a:rPr>
                        <a:t>4</a:t>
                      </a:r>
                      <a:endParaRPr sz="1100">
                        <a:latin typeface="Calibri"/>
                        <a:ea typeface="Calibri"/>
                        <a:cs typeface="Calibri"/>
                        <a:sym typeface="Calibri"/>
                      </a:endParaRPr>
                    </a:p>
                    <a:p>
                      <a:pPr indent="0" lvl="0" marL="0" rtl="0" algn="ctr">
                        <a:spcBef>
                          <a:spcPts val="0"/>
                        </a:spcBef>
                        <a:spcAft>
                          <a:spcPts val="0"/>
                        </a:spcAft>
                        <a:buNone/>
                      </a:pPr>
                      <a:r>
                        <a:t/>
                      </a:r>
                      <a:endParaRPr sz="1100">
                        <a:latin typeface="Calibri"/>
                        <a:ea typeface="Calibri"/>
                        <a:cs typeface="Calibri"/>
                        <a:sym typeface="Calibri"/>
                      </a:endParaRPr>
                    </a:p>
                  </a:txBody>
                  <a:tcPr marT="63500" marB="63500" marR="63500" marL="63500">
                    <a:solidFill>
                      <a:schemeClr val="lt1"/>
                    </a:solidFill>
                  </a:tcPr>
                </a:tc>
                <a:tc>
                  <a:txBody>
                    <a:bodyPr/>
                    <a:lstStyle/>
                    <a:p>
                      <a:pPr indent="0" lvl="0" marL="0" rtl="0" algn="ctr">
                        <a:spcBef>
                          <a:spcPts val="0"/>
                        </a:spcBef>
                        <a:spcAft>
                          <a:spcPts val="0"/>
                        </a:spcAft>
                        <a:buNone/>
                      </a:pPr>
                      <a:r>
                        <a:rPr lang="en" sz="1100">
                          <a:latin typeface="Calibri"/>
                          <a:ea typeface="Calibri"/>
                          <a:cs typeface="Calibri"/>
                          <a:sym typeface="Calibri"/>
                        </a:rPr>
                        <a:t>07/04</a:t>
                      </a:r>
                      <a:endParaRPr sz="1100">
                        <a:latin typeface="Calibri"/>
                        <a:ea typeface="Calibri"/>
                        <a:cs typeface="Calibri"/>
                        <a:sym typeface="Calibri"/>
                      </a:endParaRPr>
                    </a:p>
                  </a:txBody>
                  <a:tcPr marT="63500" marB="63500" marR="63500" marL="63500">
                    <a:solidFill>
                      <a:schemeClr val="lt1"/>
                    </a:solidFill>
                  </a:tcPr>
                </a:tc>
                <a:tc>
                  <a:txBody>
                    <a:bodyPr/>
                    <a:lstStyle/>
                    <a:p>
                      <a:pPr indent="0" lvl="0" marL="0" rtl="0" algn="ctr">
                        <a:spcBef>
                          <a:spcPts val="0"/>
                        </a:spcBef>
                        <a:spcAft>
                          <a:spcPts val="0"/>
                        </a:spcAft>
                        <a:buNone/>
                      </a:pPr>
                      <a:r>
                        <a:rPr lang="en" sz="1100">
                          <a:latin typeface="Calibri"/>
                          <a:ea typeface="Calibri"/>
                          <a:cs typeface="Calibri"/>
                          <a:sym typeface="Calibri"/>
                        </a:rPr>
                        <a:t>10/04</a:t>
                      </a:r>
                      <a:endParaRPr sz="1100">
                        <a:latin typeface="Calibri"/>
                        <a:ea typeface="Calibri"/>
                        <a:cs typeface="Calibri"/>
                        <a:sym typeface="Calibri"/>
                      </a:endParaRPr>
                    </a:p>
                  </a:txBody>
                  <a:tcPr marT="63500" marB="63500" marR="63500" marL="63500">
                    <a:solidFill>
                      <a:schemeClr val="lt1"/>
                    </a:solidFill>
                  </a:tcPr>
                </a:tc>
              </a:tr>
            </a:tbl>
          </a:graphicData>
        </a:graphic>
      </p:graphicFrame>
      <p:graphicFrame>
        <p:nvGraphicFramePr>
          <p:cNvPr id="94" name="Google Shape;94;p18"/>
          <p:cNvGraphicFramePr/>
          <p:nvPr/>
        </p:nvGraphicFramePr>
        <p:xfrm>
          <a:off x="270125" y="1750100"/>
          <a:ext cx="3000000" cy="3000000"/>
        </p:xfrm>
        <a:graphic>
          <a:graphicData uri="http://schemas.openxmlformats.org/drawingml/2006/table">
            <a:tbl>
              <a:tblPr>
                <a:noFill/>
                <a:tableStyleId>{5FC1A3EE-63F9-4E97-995E-7B0236D648A3}</a:tableStyleId>
              </a:tblPr>
              <a:tblGrid>
                <a:gridCol w="1981200"/>
                <a:gridCol w="1981200"/>
                <a:gridCol w="1981200"/>
              </a:tblGrid>
              <a:tr h="12700">
                <a:tc>
                  <a:txBody>
                    <a:bodyPr/>
                    <a:lstStyle/>
                    <a:p>
                      <a:pPr indent="0" lvl="0" marL="0" rtl="0" algn="ctr">
                        <a:spcBef>
                          <a:spcPts val="0"/>
                        </a:spcBef>
                        <a:spcAft>
                          <a:spcPts val="0"/>
                        </a:spcAft>
                        <a:buNone/>
                      </a:pPr>
                      <a:r>
                        <a:rPr b="1" lang="en" sz="1200">
                          <a:latin typeface="Calibri"/>
                          <a:ea typeface="Calibri"/>
                          <a:cs typeface="Calibri"/>
                          <a:sym typeface="Calibri"/>
                        </a:rPr>
                        <a:t>What are you working on?</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What did you achieve?</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What are the next steps?</a:t>
                      </a:r>
                      <a:endParaRPr b="1" sz="1200">
                        <a:latin typeface="Calibri"/>
                        <a:ea typeface="Calibri"/>
                        <a:cs typeface="Calibri"/>
                        <a:sym typeface="Calibri"/>
                      </a:endParaRPr>
                    </a:p>
                  </a:txBody>
                  <a:tcPr marT="63500" marB="63500" marR="63500" marL="63500">
                    <a:solidFill>
                      <a:srgbClr val="CFE2F3"/>
                    </a:solidFill>
                  </a:tcPr>
                </a:tc>
              </a:tr>
              <a:tr h="127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Getting the lyric with the missing lyric to show up on the interface and the possible answers to show up on the buttons in a random order.</a:t>
                      </a:r>
                      <a:endParaRPr sz="1200">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rPr lang="en" sz="1200">
                          <a:latin typeface="Calibri"/>
                          <a:ea typeface="Calibri"/>
                          <a:cs typeface="Calibri"/>
                          <a:sym typeface="Calibri"/>
                        </a:rPr>
                        <a:t>The lyric and the possible answers show up on the screen and buttons. </a:t>
                      </a:r>
                      <a:r>
                        <a:rPr lang="en" sz="1200">
                          <a:latin typeface="Calibri"/>
                          <a:ea typeface="Calibri"/>
                          <a:cs typeface="Calibri"/>
                          <a:sym typeface="Calibri"/>
                        </a:rPr>
                        <a:t>However</a:t>
                      </a:r>
                      <a:r>
                        <a:rPr lang="en" sz="1200">
                          <a:latin typeface="Calibri"/>
                          <a:ea typeface="Calibri"/>
                          <a:cs typeface="Calibri"/>
                          <a:sym typeface="Calibri"/>
                        </a:rPr>
                        <a:t>, the song name is still not showing up. Answers are in a random order</a:t>
                      </a:r>
                      <a:endParaRPr sz="1200">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rPr lang="en" sz="1200">
                          <a:latin typeface="Calibri"/>
                          <a:ea typeface="Calibri"/>
                          <a:cs typeface="Calibri"/>
                          <a:sym typeface="Calibri"/>
                        </a:rPr>
                        <a:t>Getting which button the user selects as their answer and check if their answer is correct or not. Play the next round.</a:t>
                      </a:r>
                      <a:endParaRPr sz="1200">
                        <a:latin typeface="Calibri"/>
                        <a:ea typeface="Calibri"/>
                        <a:cs typeface="Calibri"/>
                        <a:sym typeface="Calibri"/>
                      </a:endParaRPr>
                    </a:p>
                  </a:txBody>
                  <a:tcPr marT="63500" marB="63500" marR="63500" marL="63500">
                    <a:solidFill>
                      <a:schemeClr val="lt1"/>
                    </a:solidFill>
                  </a:tcPr>
                </a:tc>
              </a:tr>
              <a:tr h="279400">
                <a:tc gridSpan="3">
                  <a:txBody>
                    <a:bodyPr/>
                    <a:lstStyle/>
                    <a:p>
                      <a:pPr indent="0" lvl="0" marL="0" rtl="0" algn="l">
                        <a:spcBef>
                          <a:spcPts val="0"/>
                        </a:spcBef>
                        <a:spcAft>
                          <a:spcPts val="0"/>
                        </a:spcAft>
                        <a:buNone/>
                      </a:pPr>
                      <a:r>
                        <a:rPr b="1" lang="en" sz="1200">
                          <a:latin typeface="Calibri"/>
                          <a:ea typeface="Calibri"/>
                          <a:cs typeface="Calibri"/>
                          <a:sym typeface="Calibri"/>
                        </a:rPr>
                        <a:t>Evaluation - what worked well &amp; what did not?</a:t>
                      </a:r>
                      <a:endParaRPr sz="1200">
                        <a:solidFill>
                          <a:srgbClr val="2E75B5"/>
                        </a:solidFill>
                        <a:latin typeface="Calibri"/>
                        <a:ea typeface="Calibri"/>
                        <a:cs typeface="Calibri"/>
                        <a:sym typeface="Calibri"/>
                      </a:endParaRPr>
                    </a:p>
                  </a:txBody>
                  <a:tcPr marT="63500" marB="63500" marR="63500" marL="63500">
                    <a:solidFill>
                      <a:srgbClr val="CFE2F3"/>
                    </a:solidFill>
                  </a:tcPr>
                </a:tc>
                <a:tc hMerge="1"/>
                <a:tc hMerge="1"/>
              </a:tr>
              <a:tr h="279400">
                <a:tc gridSpan="3">
                  <a:txBody>
                    <a:bodyPr/>
                    <a:lstStyle/>
                    <a:p>
                      <a:pPr indent="0" lvl="0" marL="0" rtl="0" algn="l">
                        <a:spcBef>
                          <a:spcPts val="0"/>
                        </a:spcBef>
                        <a:spcAft>
                          <a:spcPts val="0"/>
                        </a:spcAft>
                        <a:buNone/>
                      </a:pPr>
                      <a:r>
                        <a:rPr lang="en" sz="1200">
                          <a:latin typeface="Calibri"/>
                          <a:ea typeface="Calibri"/>
                          <a:cs typeface="Calibri"/>
                          <a:sym typeface="Calibri"/>
                        </a:rPr>
                        <a:t>At first I was struggling to make the answers show up on a random button in the section of the code where the buttons are made. I then tried randomising the list in the get song info component which ended up working. Knowing that trying something different worked here is </a:t>
                      </a:r>
                      <a:r>
                        <a:rPr lang="en" sz="1200">
                          <a:latin typeface="Calibri"/>
                          <a:ea typeface="Calibri"/>
                          <a:cs typeface="Calibri"/>
                          <a:sym typeface="Calibri"/>
                        </a:rPr>
                        <a:t>reassuring</a:t>
                      </a:r>
                      <a:r>
                        <a:rPr lang="en" sz="1200">
                          <a:latin typeface="Calibri"/>
                          <a:ea typeface="Calibri"/>
                          <a:cs typeface="Calibri"/>
                          <a:sym typeface="Calibri"/>
                        </a:rPr>
                        <a:t>, I will continue to try different solutions in future components.</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solidFill>
                      <a:schemeClr val="lt1"/>
                    </a:solidFill>
                  </a:tcPr>
                </a:tc>
                <a:tc hMerge="1"/>
                <a:tc hMerge="1"/>
              </a:tr>
            </a:tbl>
          </a:graphicData>
        </a:graphic>
      </p:graphicFrame>
      <p:pic>
        <p:nvPicPr>
          <p:cNvPr id="95" name="Google Shape;95;p18"/>
          <p:cNvPicPr preferRelativeResize="0"/>
          <p:nvPr/>
        </p:nvPicPr>
        <p:blipFill>
          <a:blip r:embed="rId3">
            <a:alphaModFix/>
          </a:blip>
          <a:stretch>
            <a:fillRect/>
          </a:stretch>
        </p:blipFill>
        <p:spPr>
          <a:xfrm>
            <a:off x="6374725" y="940000"/>
            <a:ext cx="2549275" cy="1458006"/>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521" name="Shape 521"/>
        <p:cNvGrpSpPr/>
        <p:nvPr/>
      </p:nvGrpSpPr>
      <p:grpSpPr>
        <a:xfrm>
          <a:off x="0" y="0"/>
          <a:ext cx="0" cy="0"/>
          <a:chOff x="0" y="0"/>
          <a:chExt cx="0" cy="0"/>
        </a:xfrm>
      </p:grpSpPr>
      <p:sp>
        <p:nvSpPr>
          <p:cNvPr id="522" name="Google Shape;522;p72"/>
          <p:cNvSpPr txBox="1"/>
          <p:nvPr>
            <p:ph type="title"/>
          </p:nvPr>
        </p:nvSpPr>
        <p:spPr>
          <a:xfrm>
            <a:off x="262800" y="73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Complex Processes</a:t>
            </a:r>
            <a:r>
              <a:rPr lang="en" sz="2400"/>
              <a:t> Discussion - User Testing and Feedback</a:t>
            </a:r>
            <a:endParaRPr sz="2400"/>
          </a:p>
        </p:txBody>
      </p:sp>
      <p:sp>
        <p:nvSpPr>
          <p:cNvPr id="523" name="Google Shape;523;p72"/>
          <p:cNvSpPr txBox="1"/>
          <p:nvPr/>
        </p:nvSpPr>
        <p:spPr>
          <a:xfrm>
            <a:off x="262800" y="450900"/>
            <a:ext cx="8618400" cy="459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chemeClr val="dk1"/>
                </a:solidFill>
              </a:rPr>
              <a:t>User testing and f</a:t>
            </a:r>
            <a:r>
              <a:rPr lang="en" sz="1050">
                <a:solidFill>
                  <a:schemeClr val="dk1"/>
                </a:solidFill>
              </a:rPr>
              <a:t>eedback was another factor in the development process that greatly influenced the quality of my final program. User testing and feedback is extremely important as user testing can often led to errors being found in the unpredictable way users operate outcomes that can be difficult for developers to discover on their own, and feedback tells you both directly and indirectly what the end user wants which is vital as if the outcome is not what the end users are looking for then they simply won’t use it. During the user testing of my outcome with my friend Sam, she did just this and tested something I </a:t>
            </a:r>
            <a:r>
              <a:rPr lang="en" sz="1050">
                <a:solidFill>
                  <a:schemeClr val="dk1"/>
                </a:solidFill>
              </a:rPr>
              <a:t>hadn't</a:t>
            </a:r>
            <a:r>
              <a:rPr lang="en" sz="1050">
                <a:solidFill>
                  <a:schemeClr val="dk1"/>
                </a:solidFill>
              </a:rPr>
              <a:t> </a:t>
            </a:r>
            <a:r>
              <a:rPr lang="en" sz="1050">
                <a:solidFill>
                  <a:schemeClr val="dk1"/>
                </a:solidFill>
              </a:rPr>
              <a:t>considered</a:t>
            </a:r>
            <a:r>
              <a:rPr lang="en" sz="1050">
                <a:solidFill>
                  <a:schemeClr val="dk1"/>
                </a:solidFill>
              </a:rPr>
              <a:t> testing myself, the user pressing ‘end’ straight away without playing any of the game. This resulted in the user being taken back to the check rounds screen, but the input box was disabled so you could not type into it meaning you could not play again. From this, I investigated the issue and did some further research to find that a line of code I was using was causing a completely new window to be presented instead of just reusing the previous check rounds window, and the duplicate was causing the textbox to be </a:t>
            </a:r>
            <a:r>
              <a:rPr lang="en" sz="1050">
                <a:solidFill>
                  <a:schemeClr val="dk1"/>
                </a:solidFill>
              </a:rPr>
              <a:t>disabled</a:t>
            </a:r>
            <a:r>
              <a:rPr lang="en" sz="1050">
                <a:solidFill>
                  <a:schemeClr val="dk1"/>
                </a:solidFill>
              </a:rPr>
              <a:t>. Thanks to the user testing, I was able to identify and fix this error so that it did not end up in my final outcome where it would have caused issues for the end user when they wanted to play again. This also shows the importance of user testing in the sense of making sure every possible path that the users can take is covered. I myself would never have thought to test what happens when you end without properly starting the game but thanks to the user testing, I was able to </a:t>
            </a:r>
            <a:r>
              <a:rPr lang="en" sz="1050">
                <a:solidFill>
                  <a:schemeClr val="dk1"/>
                </a:solidFill>
              </a:rPr>
              <a:t>identify</a:t>
            </a:r>
            <a:r>
              <a:rPr lang="en" sz="1050">
                <a:solidFill>
                  <a:schemeClr val="dk1"/>
                </a:solidFill>
              </a:rPr>
              <a:t> the bug and fix it resulting in a final outcome with increased functionality and usability.</a:t>
            </a:r>
            <a:endParaRPr sz="1050">
              <a:solidFill>
                <a:schemeClr val="dk1"/>
              </a:solidFill>
            </a:endParaRPr>
          </a:p>
          <a:p>
            <a:pPr indent="0" lvl="0" marL="0" rtl="0" algn="l">
              <a:spcBef>
                <a:spcPts val="0"/>
              </a:spcBef>
              <a:spcAft>
                <a:spcPts val="0"/>
              </a:spcAft>
              <a:buNone/>
            </a:pPr>
            <a:r>
              <a:rPr lang="en" sz="1050">
                <a:solidFill>
                  <a:schemeClr val="dk1"/>
                </a:solidFill>
              </a:rPr>
              <a:t>Another example of how feedback was used to improve the quality of my outcome was when I first began making the spreadsheet of songs to begin developing the get_songs and get_song_info components. To begin with, I only entered songs that I knew of and enjoyed, as I was only pulling them from my mind. When it came to asking my friends and family about the first versions of the code, every single user I tested with asked if they could recommend some songs to add or add some to the spreadsheet. While the feedback here was not </a:t>
            </a:r>
            <a:r>
              <a:rPr lang="en" sz="1050">
                <a:solidFill>
                  <a:schemeClr val="dk1"/>
                </a:solidFill>
              </a:rPr>
              <a:t>explicitly</a:t>
            </a:r>
            <a:r>
              <a:rPr lang="en" sz="1050">
                <a:solidFill>
                  <a:schemeClr val="dk1"/>
                </a:solidFill>
              </a:rPr>
              <a:t> telling me I needed to broaden the range of songs, it was very clearly understood that the users would enjoy the game more if they found some of their favourites in there. From this user testing and feedback, I decided that instead of picking the songs myself, I would get a range of the biggest songs from the early 2000’s to today. This increases the chances that more people will enjoy the game as they are more likely to become excited by coming across a song they know. From this, I also ensured that whatever method I used to store the songs and the code to get the songs was easy to update so that I could take requests on what songs should be added to the game so more people can enjoy it for longer. This led to some research which suggested using a csv file, which proved in testing to be very effective as I do not have to change any code, I can simply add to the spreadsheet and save it and the program will automatically get the new songs and include them as well. This clearly shows how user testing and feedback improved the quality and </a:t>
            </a:r>
            <a:r>
              <a:rPr lang="en" sz="1050">
                <a:solidFill>
                  <a:schemeClr val="dk1"/>
                </a:solidFill>
              </a:rPr>
              <a:t>usability</a:t>
            </a:r>
            <a:r>
              <a:rPr lang="en" sz="1050">
                <a:solidFill>
                  <a:schemeClr val="dk1"/>
                </a:solidFill>
              </a:rPr>
              <a:t> of my outcome as more users will be happy with the selection of songs that are there and if they are not, more can easily be added. Without this user testing and feedback, my program would have been very narrow and only </a:t>
            </a:r>
            <a:r>
              <a:rPr lang="en" sz="1050">
                <a:solidFill>
                  <a:schemeClr val="dk1"/>
                </a:solidFill>
              </a:rPr>
              <a:t>targeted</a:t>
            </a:r>
            <a:r>
              <a:rPr lang="en" sz="1050">
                <a:solidFill>
                  <a:schemeClr val="dk1"/>
                </a:solidFill>
              </a:rPr>
              <a:t> people who have a similar music taste to me. Feedback from the end users broadened my audience and made my program more enjoyable to play for all.</a:t>
            </a:r>
            <a:endParaRPr sz="1050">
              <a:solidFill>
                <a:schemeClr val="dk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527" name="Shape 527"/>
        <p:cNvGrpSpPr/>
        <p:nvPr/>
      </p:nvGrpSpPr>
      <p:grpSpPr>
        <a:xfrm>
          <a:off x="0" y="0"/>
          <a:ext cx="0" cy="0"/>
          <a:chOff x="0" y="0"/>
          <a:chExt cx="0" cy="0"/>
        </a:xfrm>
      </p:grpSpPr>
      <p:sp>
        <p:nvSpPr>
          <p:cNvPr id="528" name="Google Shape;528;p73"/>
          <p:cNvSpPr txBox="1"/>
          <p:nvPr>
            <p:ph type="title"/>
          </p:nvPr>
        </p:nvSpPr>
        <p:spPr>
          <a:xfrm>
            <a:off x="234275" y="22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Complex Processes Discussion - User Testing and Feedback</a:t>
            </a:r>
            <a:endParaRPr sz="2400"/>
          </a:p>
        </p:txBody>
      </p:sp>
      <p:sp>
        <p:nvSpPr>
          <p:cNvPr id="529" name="Google Shape;529;p73"/>
          <p:cNvSpPr txBox="1"/>
          <p:nvPr/>
        </p:nvSpPr>
        <p:spPr>
          <a:xfrm>
            <a:off x="234275" y="753525"/>
            <a:ext cx="8520600" cy="414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rPr>
              <a:t>One of the first steps in my planning after breaking down my program was to make a wireframe and therefore, decide on a colour scheme. I narrowed my options down to the two colour palettes seen in the screenshot on an above </a:t>
            </a:r>
            <a:r>
              <a:rPr lang="en" sz="1300">
                <a:solidFill>
                  <a:schemeClr val="dk1"/>
                </a:solidFill>
              </a:rPr>
              <a:t>slide</a:t>
            </a:r>
            <a:r>
              <a:rPr lang="en" sz="1300">
                <a:solidFill>
                  <a:schemeClr val="dk1"/>
                </a:solidFill>
              </a:rPr>
              <a:t>. I then did some user testing by asking a few people which colours they would prefer for a lyric guessing game to determine what most end users would prefer. In my first test with Amaya, I was told that the blue was the favourite option. Later that day when asking my Mum, I found that she preferred the purple. These differing results from testing led me to do some further research into what colours would be best for my programs GUI. Research showed that blue is often associated with tranquility and even sadness while purple is often more associated with creativity and fun. From this research, I was leaning towards purple for my game as the game is all about fun rather than tranquility. My Mum also later explained to me that she tends to associate blue in games with things like crosswords, which is not reflective of my lyric guessing game which is why she had recommended the purple. Thinking about this even further, I realised that using the blue colour scheme with a known </a:t>
            </a:r>
            <a:r>
              <a:rPr lang="en" sz="1300">
                <a:solidFill>
                  <a:schemeClr val="dk1"/>
                </a:solidFill>
              </a:rPr>
              <a:t>association</a:t>
            </a:r>
            <a:r>
              <a:rPr lang="en" sz="1300">
                <a:solidFill>
                  <a:schemeClr val="dk1"/>
                </a:solidFill>
              </a:rPr>
              <a:t> to calmness, tranquility and crossword puzzles could </a:t>
            </a:r>
            <a:r>
              <a:rPr lang="en" sz="1300">
                <a:solidFill>
                  <a:schemeClr val="dk1"/>
                </a:solidFill>
              </a:rPr>
              <a:t>subconsciously</a:t>
            </a:r>
            <a:r>
              <a:rPr lang="en" sz="1300">
                <a:solidFill>
                  <a:schemeClr val="dk1"/>
                </a:solidFill>
              </a:rPr>
              <a:t> cause some of the younger audience to not be as excited or willing to play the game. I combined information gathered from testing and further research to decide to make my colour scheme purple as to make the game associated with fun and to not limit the audience by using the blue colour scheme. This shows how important testing and </a:t>
            </a:r>
            <a:r>
              <a:rPr lang="en" sz="1300">
                <a:solidFill>
                  <a:schemeClr val="dk1"/>
                </a:solidFill>
              </a:rPr>
              <a:t>research</a:t>
            </a:r>
            <a:r>
              <a:rPr lang="en" sz="1300">
                <a:solidFill>
                  <a:schemeClr val="dk1"/>
                </a:solidFill>
              </a:rPr>
              <a:t> were to my outcome. Had I trusted the judgement of the first person I tested with, I could have unintentionally reduced the number of people using the game simply due to the colour associations they may have with what they were seeing. Overall the testing and research helped me to improve the aesthetics of the game, by making the colours match the theme, and the accessibility of the game, by reducing the </a:t>
            </a:r>
            <a:r>
              <a:rPr lang="en" sz="1300">
                <a:solidFill>
                  <a:schemeClr val="dk1"/>
                </a:solidFill>
              </a:rPr>
              <a:t>unconscious</a:t>
            </a:r>
            <a:r>
              <a:rPr lang="en" sz="1300">
                <a:solidFill>
                  <a:schemeClr val="dk1"/>
                </a:solidFill>
              </a:rPr>
              <a:t> bias of younger users.</a:t>
            </a:r>
            <a:endParaRPr sz="1300">
              <a:solidFill>
                <a:schemeClr val="dk1"/>
              </a:solidFill>
            </a:endParaRPr>
          </a:p>
          <a:p>
            <a:pPr indent="0" lvl="0" marL="0" rtl="0" algn="l">
              <a:spcBef>
                <a:spcPts val="0"/>
              </a:spcBef>
              <a:spcAft>
                <a:spcPts val="0"/>
              </a:spcAft>
              <a:buNone/>
            </a:pPr>
            <a:r>
              <a:t/>
            </a:r>
            <a:endParaRPr sz="1300">
              <a:solidFill>
                <a:schemeClr val="dk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533" name="Shape 533"/>
        <p:cNvGrpSpPr/>
        <p:nvPr/>
      </p:nvGrpSpPr>
      <p:grpSpPr>
        <a:xfrm>
          <a:off x="0" y="0"/>
          <a:ext cx="0" cy="0"/>
          <a:chOff x="0" y="0"/>
          <a:chExt cx="0" cy="0"/>
        </a:xfrm>
      </p:grpSpPr>
      <p:sp>
        <p:nvSpPr>
          <p:cNvPr id="534" name="Google Shape;534;p74"/>
          <p:cNvSpPr txBox="1"/>
          <p:nvPr>
            <p:ph type="title"/>
          </p:nvPr>
        </p:nvSpPr>
        <p:spPr>
          <a:xfrm>
            <a:off x="249425" y="215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Complex Processes</a:t>
            </a:r>
            <a:r>
              <a:rPr lang="en"/>
              <a:t> Discussion</a:t>
            </a:r>
            <a:endParaRPr/>
          </a:p>
        </p:txBody>
      </p:sp>
      <p:sp>
        <p:nvSpPr>
          <p:cNvPr id="535" name="Google Shape;535;p74"/>
          <p:cNvSpPr txBox="1"/>
          <p:nvPr/>
        </p:nvSpPr>
        <p:spPr>
          <a:xfrm>
            <a:off x="249425" y="788525"/>
            <a:ext cx="5771400" cy="40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chemeClr val="dk1"/>
                </a:solidFill>
              </a:rPr>
              <a:t>As can be seen in the screenshot to the right, I have a component in my version control which was not used in my final outcome, a timer. As part of my original idea, I was going to add a second game mode to the lyric guessing game where instead of entering a number of rounds, the user enters how many seconds they would like on a timer and they then get that many seconds to guess the missing lyric. The timer resets for the next round if they get it right and the game ends if the user is wrong or time runs out. As can also be seen in this screenshot, the stats component has 4 versions as I faced a lot more trouble than expected when trying to get this component working. Due to having to spend more time on the stats component, I did not have time to complete the other game mode for the lyric guessing game. Looking back on the process I took throughout creating this program, I could have tried to plan my time a little bit better by having a longer term plan for when each component would be complete however even if I did do this, I would not have predicted the stats component taking as long as it did. It is impossible to know exactly how long each step in the complex process of making the program is going to take meaning that despite my best efforts, I may never have been able to complete this part of the program due to the time restraints of the assessment. If I were to continue to develop this program with more time on my hands, I would </a:t>
            </a:r>
            <a:r>
              <a:rPr lang="en" sz="1050">
                <a:solidFill>
                  <a:schemeClr val="dk1"/>
                </a:solidFill>
              </a:rPr>
              <a:t>implement</a:t>
            </a:r>
            <a:r>
              <a:rPr lang="en" sz="1050">
                <a:solidFill>
                  <a:schemeClr val="dk1"/>
                </a:solidFill>
              </a:rPr>
              <a:t> this timed gamemode using a similar methodology as I did with my successful game mode as it was proven to work well, you simply cannot predict the time that will be taken up by unexpected roadblocks. The main way I would prevent this from happening again in future projects is allowing more buffer time. I would plan out my projected allowing more spare time before the deadline to account for any difficulties that take up more time and take away time from other components. Adding more buffer time with be something I will </a:t>
            </a:r>
            <a:r>
              <a:rPr lang="en" sz="1050">
                <a:solidFill>
                  <a:schemeClr val="dk1"/>
                </a:solidFill>
              </a:rPr>
              <a:t>implement</a:t>
            </a:r>
            <a:r>
              <a:rPr lang="en" sz="1050">
                <a:solidFill>
                  <a:schemeClr val="dk1"/>
                </a:solidFill>
              </a:rPr>
              <a:t> into the planning of my next project in order to increase the chances that I can complete the whole idea before the assessment deadline.</a:t>
            </a:r>
            <a:endParaRPr sz="1050">
              <a:solidFill>
                <a:schemeClr val="dk1"/>
              </a:solidFill>
            </a:endParaRPr>
          </a:p>
          <a:p>
            <a:pPr indent="0" lvl="0" marL="0" rtl="0" algn="l">
              <a:spcBef>
                <a:spcPts val="0"/>
              </a:spcBef>
              <a:spcAft>
                <a:spcPts val="0"/>
              </a:spcAft>
              <a:buNone/>
            </a:pPr>
            <a:r>
              <a:t/>
            </a:r>
            <a:endParaRPr sz="1800">
              <a:solidFill>
                <a:schemeClr val="dk2"/>
              </a:solidFill>
            </a:endParaRPr>
          </a:p>
        </p:txBody>
      </p:sp>
      <p:pic>
        <p:nvPicPr>
          <p:cNvPr id="536" name="Google Shape;536;p74"/>
          <p:cNvPicPr preferRelativeResize="0"/>
          <p:nvPr/>
        </p:nvPicPr>
        <p:blipFill rotWithShape="1">
          <a:blip r:embed="rId3">
            <a:alphaModFix/>
          </a:blip>
          <a:srcRect b="0" l="0" r="58547" t="852"/>
          <a:stretch/>
        </p:blipFill>
        <p:spPr>
          <a:xfrm>
            <a:off x="6115725" y="788525"/>
            <a:ext cx="2716575" cy="4096950"/>
          </a:xfrm>
          <a:prstGeom prst="rect">
            <a:avLst/>
          </a:prstGeom>
          <a:noFill/>
          <a:ln>
            <a:noFill/>
          </a:ln>
        </p:spPr>
      </p:pic>
      <p:cxnSp>
        <p:nvCxnSpPr>
          <p:cNvPr id="537" name="Google Shape;537;p74"/>
          <p:cNvCxnSpPr/>
          <p:nvPr/>
        </p:nvCxnSpPr>
        <p:spPr>
          <a:xfrm flipH="1">
            <a:off x="7268000" y="3148025"/>
            <a:ext cx="808500" cy="17100"/>
          </a:xfrm>
          <a:prstGeom prst="straightConnector1">
            <a:avLst/>
          </a:prstGeom>
          <a:noFill/>
          <a:ln cap="flat" cmpd="sng" w="28575">
            <a:solidFill>
              <a:srgbClr val="0000FF"/>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368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Management - Sprint Tracking</a:t>
            </a:r>
            <a:endParaRPr/>
          </a:p>
        </p:txBody>
      </p:sp>
      <p:graphicFrame>
        <p:nvGraphicFramePr>
          <p:cNvPr id="101" name="Google Shape;101;p19"/>
          <p:cNvGraphicFramePr/>
          <p:nvPr/>
        </p:nvGraphicFramePr>
        <p:xfrm>
          <a:off x="346325" y="1016200"/>
          <a:ext cx="3000000" cy="3000000"/>
        </p:xfrm>
        <a:graphic>
          <a:graphicData uri="http://schemas.openxmlformats.org/drawingml/2006/table">
            <a:tbl>
              <a:tblPr>
                <a:noFill/>
                <a:tableStyleId>{5FC1A3EE-63F9-4E97-995E-7B0236D648A3}</a:tableStyleId>
              </a:tblPr>
              <a:tblGrid>
                <a:gridCol w="1857375"/>
                <a:gridCol w="1114425"/>
                <a:gridCol w="1485900"/>
                <a:gridCol w="1485900"/>
              </a:tblGrid>
              <a:tr h="12700">
                <a:tc>
                  <a:txBody>
                    <a:bodyPr/>
                    <a:lstStyle/>
                    <a:p>
                      <a:pPr indent="0" lvl="0" marL="0" rtl="0" algn="ctr">
                        <a:spcBef>
                          <a:spcPts val="0"/>
                        </a:spcBef>
                        <a:spcAft>
                          <a:spcPts val="0"/>
                        </a:spcAft>
                        <a:buNone/>
                      </a:pPr>
                      <a:r>
                        <a:rPr b="1" lang="en" sz="1200">
                          <a:latin typeface="Calibri"/>
                          <a:ea typeface="Calibri"/>
                          <a:cs typeface="Calibri"/>
                          <a:sym typeface="Calibri"/>
                        </a:rPr>
                        <a:t>Task</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Sprint Number</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Start Date</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End Date</a:t>
                      </a:r>
                      <a:endParaRPr b="1" sz="1200">
                        <a:latin typeface="Calibri"/>
                        <a:ea typeface="Calibri"/>
                        <a:cs typeface="Calibri"/>
                        <a:sym typeface="Calibri"/>
                      </a:endParaRPr>
                    </a:p>
                  </a:txBody>
                  <a:tcPr marT="63500" marB="63500" marR="63500" marL="63500">
                    <a:solidFill>
                      <a:srgbClr val="CFE2F3"/>
                    </a:solidFill>
                  </a:tcPr>
                </a:tc>
              </a:tr>
              <a:tr h="12700">
                <a:tc>
                  <a:txBody>
                    <a:bodyPr/>
                    <a:lstStyle/>
                    <a:p>
                      <a:pPr indent="0" lvl="0" marL="0" rtl="0" algn="ctr">
                        <a:spcBef>
                          <a:spcPts val="0"/>
                        </a:spcBef>
                        <a:spcAft>
                          <a:spcPts val="0"/>
                        </a:spcAft>
                        <a:buNone/>
                      </a:pPr>
                      <a:r>
                        <a:rPr lang="en" sz="1100">
                          <a:latin typeface="Calibri"/>
                          <a:ea typeface="Calibri"/>
                          <a:cs typeface="Calibri"/>
                          <a:sym typeface="Calibri"/>
                        </a:rPr>
                        <a:t>Check if answer is correct and make the hints component</a:t>
                      </a:r>
                      <a:endParaRPr sz="1100">
                        <a:latin typeface="Calibri"/>
                        <a:ea typeface="Calibri"/>
                        <a:cs typeface="Calibri"/>
                        <a:sym typeface="Calibri"/>
                      </a:endParaRPr>
                    </a:p>
                  </a:txBody>
                  <a:tcPr marT="63500" marB="63500" marR="63500" marL="63500">
                    <a:solidFill>
                      <a:schemeClr val="lt1"/>
                    </a:solidFill>
                  </a:tcPr>
                </a:tc>
                <a:tc>
                  <a:txBody>
                    <a:bodyPr/>
                    <a:lstStyle/>
                    <a:p>
                      <a:pPr indent="0" lvl="0" marL="0" rtl="0" algn="ctr">
                        <a:spcBef>
                          <a:spcPts val="0"/>
                        </a:spcBef>
                        <a:spcAft>
                          <a:spcPts val="0"/>
                        </a:spcAft>
                        <a:buNone/>
                      </a:pPr>
                      <a:r>
                        <a:rPr lang="en" sz="1100">
                          <a:latin typeface="Calibri"/>
                          <a:ea typeface="Calibri"/>
                          <a:cs typeface="Calibri"/>
                          <a:sym typeface="Calibri"/>
                        </a:rPr>
                        <a:t>5</a:t>
                      </a:r>
                      <a:endParaRPr sz="1100">
                        <a:latin typeface="Calibri"/>
                        <a:ea typeface="Calibri"/>
                        <a:cs typeface="Calibri"/>
                        <a:sym typeface="Calibri"/>
                      </a:endParaRPr>
                    </a:p>
                  </a:txBody>
                  <a:tcPr marT="63500" marB="63500" marR="63500" marL="63500">
                    <a:solidFill>
                      <a:schemeClr val="lt1"/>
                    </a:solidFill>
                  </a:tcPr>
                </a:tc>
                <a:tc>
                  <a:txBody>
                    <a:bodyPr/>
                    <a:lstStyle/>
                    <a:p>
                      <a:pPr indent="0" lvl="0" marL="0" rtl="0" algn="ctr">
                        <a:spcBef>
                          <a:spcPts val="0"/>
                        </a:spcBef>
                        <a:spcAft>
                          <a:spcPts val="0"/>
                        </a:spcAft>
                        <a:buNone/>
                      </a:pPr>
                      <a:r>
                        <a:rPr lang="en" sz="1100">
                          <a:latin typeface="Calibri"/>
                          <a:ea typeface="Calibri"/>
                          <a:cs typeface="Calibri"/>
                          <a:sym typeface="Calibri"/>
                        </a:rPr>
                        <a:t>28/04</a:t>
                      </a:r>
                      <a:endParaRPr sz="1100">
                        <a:latin typeface="Calibri"/>
                        <a:ea typeface="Calibri"/>
                        <a:cs typeface="Calibri"/>
                        <a:sym typeface="Calibri"/>
                      </a:endParaRPr>
                    </a:p>
                  </a:txBody>
                  <a:tcPr marT="63500" marB="63500" marR="63500" marL="63500">
                    <a:solidFill>
                      <a:schemeClr val="lt1"/>
                    </a:solidFill>
                  </a:tcPr>
                </a:tc>
                <a:tc>
                  <a:txBody>
                    <a:bodyPr/>
                    <a:lstStyle/>
                    <a:p>
                      <a:pPr indent="0" lvl="0" marL="0" rtl="0" algn="ctr">
                        <a:spcBef>
                          <a:spcPts val="0"/>
                        </a:spcBef>
                        <a:spcAft>
                          <a:spcPts val="0"/>
                        </a:spcAft>
                        <a:buNone/>
                      </a:pPr>
                      <a:r>
                        <a:rPr lang="en" sz="1100">
                          <a:latin typeface="Calibri"/>
                          <a:ea typeface="Calibri"/>
                          <a:cs typeface="Calibri"/>
                          <a:sym typeface="Calibri"/>
                        </a:rPr>
                        <a:t>02/05</a:t>
                      </a:r>
                      <a:endParaRPr sz="1100">
                        <a:latin typeface="Calibri"/>
                        <a:ea typeface="Calibri"/>
                        <a:cs typeface="Calibri"/>
                        <a:sym typeface="Calibri"/>
                      </a:endParaRPr>
                    </a:p>
                  </a:txBody>
                  <a:tcPr marT="63500" marB="63500" marR="63500" marL="63500">
                    <a:solidFill>
                      <a:schemeClr val="lt1"/>
                    </a:solidFill>
                  </a:tcPr>
                </a:tc>
              </a:tr>
            </a:tbl>
          </a:graphicData>
        </a:graphic>
      </p:graphicFrame>
      <p:graphicFrame>
        <p:nvGraphicFramePr>
          <p:cNvPr id="102" name="Google Shape;102;p19"/>
          <p:cNvGraphicFramePr/>
          <p:nvPr/>
        </p:nvGraphicFramePr>
        <p:xfrm>
          <a:off x="346325" y="1826300"/>
          <a:ext cx="3000000" cy="3000000"/>
        </p:xfrm>
        <a:graphic>
          <a:graphicData uri="http://schemas.openxmlformats.org/drawingml/2006/table">
            <a:tbl>
              <a:tblPr>
                <a:noFill/>
                <a:tableStyleId>{5FC1A3EE-63F9-4E97-995E-7B0236D648A3}</a:tableStyleId>
              </a:tblPr>
              <a:tblGrid>
                <a:gridCol w="1981200"/>
                <a:gridCol w="1981200"/>
                <a:gridCol w="1981200"/>
              </a:tblGrid>
              <a:tr h="12700">
                <a:tc>
                  <a:txBody>
                    <a:bodyPr/>
                    <a:lstStyle/>
                    <a:p>
                      <a:pPr indent="0" lvl="0" marL="0" rtl="0" algn="ctr">
                        <a:spcBef>
                          <a:spcPts val="0"/>
                        </a:spcBef>
                        <a:spcAft>
                          <a:spcPts val="0"/>
                        </a:spcAft>
                        <a:buNone/>
                      </a:pPr>
                      <a:r>
                        <a:rPr b="1" lang="en" sz="1200">
                          <a:latin typeface="Calibri"/>
                          <a:ea typeface="Calibri"/>
                          <a:cs typeface="Calibri"/>
                          <a:sym typeface="Calibri"/>
                        </a:rPr>
                        <a:t>What are you working on?</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What did you achieve?</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What are the next steps?</a:t>
                      </a:r>
                      <a:endParaRPr b="1" sz="1200">
                        <a:latin typeface="Calibri"/>
                        <a:ea typeface="Calibri"/>
                        <a:cs typeface="Calibri"/>
                        <a:sym typeface="Calibri"/>
                      </a:endParaRPr>
                    </a:p>
                  </a:txBody>
                  <a:tcPr marT="63500" marB="63500" marR="63500" marL="63500">
                    <a:solidFill>
                      <a:srgbClr val="CFE2F3"/>
                    </a:solidFill>
                  </a:tcPr>
                </a:tc>
              </a:tr>
              <a:tr h="127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Getting which button the user selects as their answer and check if their answer is correct or not. Play the next round. Make hints component.</a:t>
                      </a:r>
                      <a:endParaRPr sz="1200">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rPr lang="en" sz="1200">
                          <a:latin typeface="Calibri"/>
                          <a:ea typeface="Calibri"/>
                          <a:cs typeface="Calibri"/>
                          <a:sym typeface="Calibri"/>
                        </a:rPr>
                        <a:t>The program now checks if the user has selected the correct option and displays an appropriate message. Hints component is working and </a:t>
                      </a:r>
                      <a:r>
                        <a:rPr lang="en" sz="1200">
                          <a:latin typeface="Calibri"/>
                          <a:ea typeface="Calibri"/>
                          <a:cs typeface="Calibri"/>
                          <a:sym typeface="Calibri"/>
                        </a:rPr>
                        <a:t>implemented</a:t>
                      </a:r>
                      <a:r>
                        <a:rPr lang="en" sz="1200">
                          <a:latin typeface="Calibri"/>
                          <a:ea typeface="Calibri"/>
                          <a:cs typeface="Calibri"/>
                          <a:sym typeface="Calibri"/>
                        </a:rPr>
                        <a:t>.</a:t>
                      </a:r>
                      <a:endParaRPr sz="1200">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rPr lang="en" sz="1200">
                          <a:latin typeface="Calibri"/>
                          <a:ea typeface="Calibri"/>
                          <a:cs typeface="Calibri"/>
                          <a:sym typeface="Calibri"/>
                        </a:rPr>
                        <a:t>Creating the stats component to tell the user their score, correct percentage, average score (from all score list) and high score (from all score list)</a:t>
                      </a:r>
                      <a:endParaRPr sz="1200">
                        <a:latin typeface="Calibri"/>
                        <a:ea typeface="Calibri"/>
                        <a:cs typeface="Calibri"/>
                        <a:sym typeface="Calibri"/>
                      </a:endParaRPr>
                    </a:p>
                  </a:txBody>
                  <a:tcPr marT="63500" marB="63500" marR="63500" marL="63500">
                    <a:solidFill>
                      <a:schemeClr val="lt1"/>
                    </a:solidFill>
                  </a:tcPr>
                </a:tc>
              </a:tr>
              <a:tr h="279400">
                <a:tc gridSpan="3">
                  <a:txBody>
                    <a:bodyPr/>
                    <a:lstStyle/>
                    <a:p>
                      <a:pPr indent="0" lvl="0" marL="0" rtl="0" algn="l">
                        <a:spcBef>
                          <a:spcPts val="0"/>
                        </a:spcBef>
                        <a:spcAft>
                          <a:spcPts val="0"/>
                        </a:spcAft>
                        <a:buNone/>
                      </a:pPr>
                      <a:r>
                        <a:rPr b="1" lang="en" sz="1200">
                          <a:latin typeface="Calibri"/>
                          <a:ea typeface="Calibri"/>
                          <a:cs typeface="Calibri"/>
                          <a:sym typeface="Calibri"/>
                        </a:rPr>
                        <a:t>Evaluation - what worked well &amp; what did not?</a:t>
                      </a:r>
                      <a:endParaRPr sz="1200">
                        <a:solidFill>
                          <a:srgbClr val="2E75B5"/>
                        </a:solidFill>
                        <a:latin typeface="Calibri"/>
                        <a:ea typeface="Calibri"/>
                        <a:cs typeface="Calibri"/>
                        <a:sym typeface="Calibri"/>
                      </a:endParaRPr>
                    </a:p>
                  </a:txBody>
                  <a:tcPr marT="63500" marB="63500" marR="63500" marL="63500">
                    <a:solidFill>
                      <a:srgbClr val="CFE2F3"/>
                    </a:solidFill>
                  </a:tcPr>
                </a:tc>
                <a:tc hMerge="1"/>
                <a:tc hMerge="1"/>
              </a:tr>
              <a:tr h="279400">
                <a:tc gridSpan="3">
                  <a:txBody>
                    <a:bodyPr/>
                    <a:lstStyle/>
                    <a:p>
                      <a:pPr indent="0" lvl="0" marL="0" rtl="0" algn="l">
                        <a:spcBef>
                          <a:spcPts val="0"/>
                        </a:spcBef>
                        <a:spcAft>
                          <a:spcPts val="0"/>
                        </a:spcAft>
                        <a:buNone/>
                      </a:pPr>
                      <a:r>
                        <a:rPr lang="en" sz="1200">
                          <a:latin typeface="Calibri"/>
                          <a:ea typeface="Calibri"/>
                          <a:cs typeface="Calibri"/>
                          <a:sym typeface="Calibri"/>
                        </a:rPr>
                        <a:t>I decided to make the ‘next round’ button disabled until the user answers so they cannot skip through rounds. This was because when I went to make and test the stats component, various errors </a:t>
                      </a:r>
                      <a:r>
                        <a:rPr lang="en" sz="1200">
                          <a:latin typeface="Calibri"/>
                          <a:ea typeface="Calibri"/>
                          <a:cs typeface="Calibri"/>
                          <a:sym typeface="Calibri"/>
                        </a:rPr>
                        <a:t>occurred</a:t>
                      </a:r>
                      <a:r>
                        <a:rPr lang="en" sz="1200">
                          <a:latin typeface="Calibri"/>
                          <a:ea typeface="Calibri"/>
                          <a:cs typeface="Calibri"/>
                          <a:sym typeface="Calibri"/>
                        </a:rPr>
                        <a:t> when a round was skipped as it meant there was no result. This ended up working well with the ‘next round’ button being re-enabled when the user clicks a button for their answer so they can move on to the next question.</a:t>
                      </a:r>
                      <a:endParaRPr sz="1200">
                        <a:latin typeface="Calibri"/>
                        <a:ea typeface="Calibri"/>
                        <a:cs typeface="Calibri"/>
                        <a:sym typeface="Calibri"/>
                      </a:endParaRPr>
                    </a:p>
                  </a:txBody>
                  <a:tcPr marT="63500" marB="63500" marR="63500" marL="63500">
                    <a:solidFill>
                      <a:schemeClr val="lt1"/>
                    </a:solidFill>
                  </a:tcPr>
                </a:tc>
                <a:tc hMerge="1"/>
                <a:tc hMerge="1"/>
              </a:tr>
            </a:tbl>
          </a:graphicData>
        </a:graphic>
      </p:graphicFrame>
      <p:pic>
        <p:nvPicPr>
          <p:cNvPr id="103" name="Google Shape;103;p19"/>
          <p:cNvPicPr preferRelativeResize="0"/>
          <p:nvPr/>
        </p:nvPicPr>
        <p:blipFill>
          <a:blip r:embed="rId3">
            <a:alphaModFix/>
          </a:blip>
          <a:stretch>
            <a:fillRect/>
          </a:stretch>
        </p:blipFill>
        <p:spPr>
          <a:xfrm>
            <a:off x="6399325" y="1016200"/>
            <a:ext cx="2549275" cy="873281"/>
          </a:xfrm>
          <a:prstGeom prst="rect">
            <a:avLst/>
          </a:prstGeom>
          <a:noFill/>
          <a:ln>
            <a:noFill/>
          </a:ln>
        </p:spPr>
      </p:pic>
      <p:pic>
        <p:nvPicPr>
          <p:cNvPr id="104" name="Google Shape;104;p19"/>
          <p:cNvPicPr preferRelativeResize="0"/>
          <p:nvPr/>
        </p:nvPicPr>
        <p:blipFill>
          <a:blip r:embed="rId4">
            <a:alphaModFix/>
          </a:blip>
          <a:stretch>
            <a:fillRect/>
          </a:stretch>
        </p:blipFill>
        <p:spPr>
          <a:xfrm>
            <a:off x="6399325" y="1990281"/>
            <a:ext cx="2549275" cy="9117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368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Management - Sprint Tracking</a:t>
            </a:r>
            <a:endParaRPr/>
          </a:p>
        </p:txBody>
      </p:sp>
      <p:graphicFrame>
        <p:nvGraphicFramePr>
          <p:cNvPr id="110" name="Google Shape;110;p20"/>
          <p:cNvGraphicFramePr/>
          <p:nvPr/>
        </p:nvGraphicFramePr>
        <p:xfrm>
          <a:off x="346325" y="1016200"/>
          <a:ext cx="3000000" cy="3000000"/>
        </p:xfrm>
        <a:graphic>
          <a:graphicData uri="http://schemas.openxmlformats.org/drawingml/2006/table">
            <a:tbl>
              <a:tblPr>
                <a:noFill/>
                <a:tableStyleId>{5FC1A3EE-63F9-4E97-995E-7B0236D648A3}</a:tableStyleId>
              </a:tblPr>
              <a:tblGrid>
                <a:gridCol w="1857375"/>
                <a:gridCol w="1114425"/>
                <a:gridCol w="1485900"/>
                <a:gridCol w="1485900"/>
              </a:tblGrid>
              <a:tr h="12700">
                <a:tc>
                  <a:txBody>
                    <a:bodyPr/>
                    <a:lstStyle/>
                    <a:p>
                      <a:pPr indent="0" lvl="0" marL="0" rtl="0" algn="ctr">
                        <a:spcBef>
                          <a:spcPts val="0"/>
                        </a:spcBef>
                        <a:spcAft>
                          <a:spcPts val="0"/>
                        </a:spcAft>
                        <a:buNone/>
                      </a:pPr>
                      <a:r>
                        <a:rPr b="1" lang="en" sz="1200">
                          <a:latin typeface="Calibri"/>
                          <a:ea typeface="Calibri"/>
                          <a:cs typeface="Calibri"/>
                          <a:sym typeface="Calibri"/>
                        </a:rPr>
                        <a:t>Task</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Sprint Number</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Start Date</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End Date</a:t>
                      </a:r>
                      <a:endParaRPr b="1" sz="1200">
                        <a:latin typeface="Calibri"/>
                        <a:ea typeface="Calibri"/>
                        <a:cs typeface="Calibri"/>
                        <a:sym typeface="Calibri"/>
                      </a:endParaRPr>
                    </a:p>
                  </a:txBody>
                  <a:tcPr marT="63500" marB="63500" marR="63500" marL="63500">
                    <a:solidFill>
                      <a:srgbClr val="CFE2F3"/>
                    </a:solidFill>
                  </a:tcPr>
                </a:tc>
              </a:tr>
              <a:tr h="12700">
                <a:tc>
                  <a:txBody>
                    <a:bodyPr/>
                    <a:lstStyle/>
                    <a:p>
                      <a:pPr indent="0" lvl="0" marL="0" rtl="0" algn="ctr">
                        <a:spcBef>
                          <a:spcPts val="0"/>
                        </a:spcBef>
                        <a:spcAft>
                          <a:spcPts val="0"/>
                        </a:spcAft>
                        <a:buNone/>
                      </a:pPr>
                      <a:r>
                        <a:rPr lang="en" sz="1100">
                          <a:latin typeface="Calibri"/>
                          <a:ea typeface="Calibri"/>
                          <a:cs typeface="Calibri"/>
                          <a:sym typeface="Calibri"/>
                        </a:rPr>
                        <a:t>Create stats component</a:t>
                      </a:r>
                      <a:endParaRPr sz="1100">
                        <a:latin typeface="Calibri"/>
                        <a:ea typeface="Calibri"/>
                        <a:cs typeface="Calibri"/>
                        <a:sym typeface="Calibri"/>
                      </a:endParaRPr>
                    </a:p>
                  </a:txBody>
                  <a:tcPr marT="63500" marB="63500" marR="63500" marL="63500">
                    <a:solidFill>
                      <a:schemeClr val="lt1"/>
                    </a:solidFill>
                  </a:tcPr>
                </a:tc>
                <a:tc>
                  <a:txBody>
                    <a:bodyPr/>
                    <a:lstStyle/>
                    <a:p>
                      <a:pPr indent="0" lvl="0" marL="0" rtl="0" algn="ctr">
                        <a:spcBef>
                          <a:spcPts val="0"/>
                        </a:spcBef>
                        <a:spcAft>
                          <a:spcPts val="0"/>
                        </a:spcAft>
                        <a:buNone/>
                      </a:pPr>
                      <a:r>
                        <a:rPr lang="en" sz="1100">
                          <a:latin typeface="Calibri"/>
                          <a:ea typeface="Calibri"/>
                          <a:cs typeface="Calibri"/>
                          <a:sym typeface="Calibri"/>
                        </a:rPr>
                        <a:t>6</a:t>
                      </a:r>
                      <a:endParaRPr sz="1100">
                        <a:latin typeface="Calibri"/>
                        <a:ea typeface="Calibri"/>
                        <a:cs typeface="Calibri"/>
                        <a:sym typeface="Calibri"/>
                      </a:endParaRPr>
                    </a:p>
                  </a:txBody>
                  <a:tcPr marT="63500" marB="63500" marR="63500" marL="63500">
                    <a:solidFill>
                      <a:schemeClr val="lt1"/>
                    </a:solidFill>
                  </a:tcPr>
                </a:tc>
                <a:tc>
                  <a:txBody>
                    <a:bodyPr/>
                    <a:lstStyle/>
                    <a:p>
                      <a:pPr indent="0" lvl="0" marL="0" rtl="0" algn="ctr">
                        <a:spcBef>
                          <a:spcPts val="0"/>
                        </a:spcBef>
                        <a:spcAft>
                          <a:spcPts val="0"/>
                        </a:spcAft>
                        <a:buNone/>
                      </a:pPr>
                      <a:r>
                        <a:rPr lang="en" sz="1100">
                          <a:latin typeface="Calibri"/>
                          <a:ea typeface="Calibri"/>
                          <a:cs typeface="Calibri"/>
                          <a:sym typeface="Calibri"/>
                        </a:rPr>
                        <a:t>05/05</a:t>
                      </a:r>
                      <a:endParaRPr sz="1100">
                        <a:latin typeface="Calibri"/>
                        <a:ea typeface="Calibri"/>
                        <a:cs typeface="Calibri"/>
                        <a:sym typeface="Calibri"/>
                      </a:endParaRPr>
                    </a:p>
                  </a:txBody>
                  <a:tcPr marT="63500" marB="63500" marR="63500" marL="63500">
                    <a:solidFill>
                      <a:schemeClr val="lt1"/>
                    </a:solidFill>
                  </a:tcPr>
                </a:tc>
                <a:tc>
                  <a:txBody>
                    <a:bodyPr/>
                    <a:lstStyle/>
                    <a:p>
                      <a:pPr indent="0" lvl="0" marL="0" rtl="0" algn="ctr">
                        <a:spcBef>
                          <a:spcPts val="0"/>
                        </a:spcBef>
                        <a:spcAft>
                          <a:spcPts val="0"/>
                        </a:spcAft>
                        <a:buNone/>
                      </a:pPr>
                      <a:r>
                        <a:rPr lang="en" sz="1100">
                          <a:latin typeface="Calibri"/>
                          <a:ea typeface="Calibri"/>
                          <a:cs typeface="Calibri"/>
                          <a:sym typeface="Calibri"/>
                        </a:rPr>
                        <a:t>07/05</a:t>
                      </a:r>
                      <a:endParaRPr sz="1100">
                        <a:latin typeface="Calibri"/>
                        <a:ea typeface="Calibri"/>
                        <a:cs typeface="Calibri"/>
                        <a:sym typeface="Calibri"/>
                      </a:endParaRPr>
                    </a:p>
                  </a:txBody>
                  <a:tcPr marT="63500" marB="63500" marR="63500" marL="63500">
                    <a:solidFill>
                      <a:schemeClr val="lt1"/>
                    </a:solidFill>
                  </a:tcPr>
                </a:tc>
              </a:tr>
            </a:tbl>
          </a:graphicData>
        </a:graphic>
      </p:graphicFrame>
      <p:graphicFrame>
        <p:nvGraphicFramePr>
          <p:cNvPr id="111" name="Google Shape;111;p20"/>
          <p:cNvGraphicFramePr/>
          <p:nvPr/>
        </p:nvGraphicFramePr>
        <p:xfrm>
          <a:off x="346325" y="1826300"/>
          <a:ext cx="3000000" cy="3000000"/>
        </p:xfrm>
        <a:graphic>
          <a:graphicData uri="http://schemas.openxmlformats.org/drawingml/2006/table">
            <a:tbl>
              <a:tblPr>
                <a:noFill/>
                <a:tableStyleId>{5FC1A3EE-63F9-4E97-995E-7B0236D648A3}</a:tableStyleId>
              </a:tblPr>
              <a:tblGrid>
                <a:gridCol w="1981200"/>
                <a:gridCol w="1981200"/>
                <a:gridCol w="1981200"/>
              </a:tblGrid>
              <a:tr h="12700">
                <a:tc>
                  <a:txBody>
                    <a:bodyPr/>
                    <a:lstStyle/>
                    <a:p>
                      <a:pPr indent="0" lvl="0" marL="0" rtl="0" algn="ctr">
                        <a:spcBef>
                          <a:spcPts val="0"/>
                        </a:spcBef>
                        <a:spcAft>
                          <a:spcPts val="0"/>
                        </a:spcAft>
                        <a:buNone/>
                      </a:pPr>
                      <a:r>
                        <a:rPr b="1" lang="en" sz="1200">
                          <a:latin typeface="Calibri"/>
                          <a:ea typeface="Calibri"/>
                          <a:cs typeface="Calibri"/>
                          <a:sym typeface="Calibri"/>
                        </a:rPr>
                        <a:t>What are you working on?</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What did you achieve?</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What are the next steps?</a:t>
                      </a:r>
                      <a:endParaRPr b="1" sz="1200">
                        <a:latin typeface="Calibri"/>
                        <a:ea typeface="Calibri"/>
                        <a:cs typeface="Calibri"/>
                        <a:sym typeface="Calibri"/>
                      </a:endParaRPr>
                    </a:p>
                  </a:txBody>
                  <a:tcPr marT="63500" marB="63500" marR="63500" marL="63500">
                    <a:solidFill>
                      <a:srgbClr val="CFE2F3"/>
                    </a:solidFill>
                  </a:tcPr>
                </a:tc>
              </a:tr>
              <a:tr h="127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Creating the stats component to tell the user their score, correct percentage, average score (from all score list) and high score (from all score list)</a:t>
                      </a:r>
                      <a:endParaRPr sz="1200">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rPr lang="en" sz="1200">
                          <a:latin typeface="Calibri"/>
                          <a:ea typeface="Calibri"/>
                          <a:cs typeface="Calibri"/>
                          <a:sym typeface="Calibri"/>
                        </a:rPr>
                        <a:t>The stats component partially works. The user is given the data from the current game but the calculations from the file of previous games is not working correctly yet.</a:t>
                      </a:r>
                      <a:endParaRPr sz="1200">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rPr lang="en" sz="1200">
                          <a:latin typeface="Calibri"/>
                          <a:ea typeface="Calibri"/>
                          <a:cs typeface="Calibri"/>
                          <a:sym typeface="Calibri"/>
                        </a:rPr>
                        <a:t>Complete the stats component so it correctly calculates the overall average and high score.</a:t>
                      </a:r>
                      <a:endParaRPr sz="1200">
                        <a:latin typeface="Calibri"/>
                        <a:ea typeface="Calibri"/>
                        <a:cs typeface="Calibri"/>
                        <a:sym typeface="Calibri"/>
                      </a:endParaRPr>
                    </a:p>
                  </a:txBody>
                  <a:tcPr marT="63500" marB="63500" marR="63500" marL="63500">
                    <a:solidFill>
                      <a:schemeClr val="lt1"/>
                    </a:solidFill>
                  </a:tcPr>
                </a:tc>
              </a:tr>
              <a:tr h="279400">
                <a:tc gridSpan="3">
                  <a:txBody>
                    <a:bodyPr/>
                    <a:lstStyle/>
                    <a:p>
                      <a:pPr indent="0" lvl="0" marL="0" rtl="0" algn="l">
                        <a:spcBef>
                          <a:spcPts val="0"/>
                        </a:spcBef>
                        <a:spcAft>
                          <a:spcPts val="0"/>
                        </a:spcAft>
                        <a:buNone/>
                      </a:pPr>
                      <a:r>
                        <a:rPr b="1" lang="en" sz="1200">
                          <a:latin typeface="Calibri"/>
                          <a:ea typeface="Calibri"/>
                          <a:cs typeface="Calibri"/>
                          <a:sym typeface="Calibri"/>
                        </a:rPr>
                        <a:t>Evaluation - what worked well &amp; what did not?</a:t>
                      </a:r>
                      <a:endParaRPr sz="1200">
                        <a:solidFill>
                          <a:srgbClr val="2E75B5"/>
                        </a:solidFill>
                        <a:latin typeface="Calibri"/>
                        <a:ea typeface="Calibri"/>
                        <a:cs typeface="Calibri"/>
                        <a:sym typeface="Calibri"/>
                      </a:endParaRPr>
                    </a:p>
                  </a:txBody>
                  <a:tcPr marT="63500" marB="63500" marR="63500" marL="63500">
                    <a:solidFill>
                      <a:srgbClr val="CFE2F3"/>
                    </a:solidFill>
                  </a:tcPr>
                </a:tc>
                <a:tc hMerge="1"/>
                <a:tc hMerge="1"/>
              </a:tr>
              <a:tr h="279400">
                <a:tc gridSpan="3">
                  <a:txBody>
                    <a:bodyPr/>
                    <a:lstStyle/>
                    <a:p>
                      <a:pPr indent="0" lvl="0" marL="0" rtl="0" algn="l">
                        <a:spcBef>
                          <a:spcPts val="0"/>
                        </a:spcBef>
                        <a:spcAft>
                          <a:spcPts val="0"/>
                        </a:spcAft>
                        <a:buNone/>
                      </a:pPr>
                      <a:r>
                        <a:rPr lang="en" sz="1200">
                          <a:latin typeface="Calibri"/>
                          <a:ea typeface="Calibri"/>
                          <a:cs typeface="Calibri"/>
                          <a:sym typeface="Calibri"/>
                        </a:rPr>
                        <a:t>Making the stats for within the component was very straightforward as it used information already stored within the code. The stats information such as overall average score and overall high score are meant to use data in an external file to calculate information but is not calculating correctly. Further research will likely be needed to complete this component.</a:t>
                      </a:r>
                      <a:endParaRPr sz="1200">
                        <a:latin typeface="Calibri"/>
                        <a:ea typeface="Calibri"/>
                        <a:cs typeface="Calibri"/>
                        <a:sym typeface="Calibri"/>
                      </a:endParaRPr>
                    </a:p>
                  </a:txBody>
                  <a:tcPr marT="63500" marB="63500" marR="63500" marL="63500">
                    <a:solidFill>
                      <a:schemeClr val="lt1"/>
                    </a:solidFill>
                  </a:tcPr>
                </a:tc>
                <a:tc hMerge="1"/>
                <a:tc hMerge="1"/>
              </a:tr>
            </a:tbl>
          </a:graphicData>
        </a:graphic>
      </p:graphicFrame>
      <p:pic>
        <p:nvPicPr>
          <p:cNvPr id="112" name="Google Shape;112;p20"/>
          <p:cNvPicPr preferRelativeResize="0"/>
          <p:nvPr/>
        </p:nvPicPr>
        <p:blipFill>
          <a:blip r:embed="rId3">
            <a:alphaModFix/>
          </a:blip>
          <a:stretch>
            <a:fillRect/>
          </a:stretch>
        </p:blipFill>
        <p:spPr>
          <a:xfrm>
            <a:off x="6416525" y="1016202"/>
            <a:ext cx="2549275" cy="9270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368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Management - Sprint Tracking</a:t>
            </a:r>
            <a:endParaRPr/>
          </a:p>
        </p:txBody>
      </p:sp>
      <p:graphicFrame>
        <p:nvGraphicFramePr>
          <p:cNvPr id="118" name="Google Shape;118;p21"/>
          <p:cNvGraphicFramePr/>
          <p:nvPr/>
        </p:nvGraphicFramePr>
        <p:xfrm>
          <a:off x="346325" y="1016200"/>
          <a:ext cx="3000000" cy="3000000"/>
        </p:xfrm>
        <a:graphic>
          <a:graphicData uri="http://schemas.openxmlformats.org/drawingml/2006/table">
            <a:tbl>
              <a:tblPr>
                <a:noFill/>
                <a:tableStyleId>{5FC1A3EE-63F9-4E97-995E-7B0236D648A3}</a:tableStyleId>
              </a:tblPr>
              <a:tblGrid>
                <a:gridCol w="1857375"/>
                <a:gridCol w="1114425"/>
                <a:gridCol w="1485900"/>
                <a:gridCol w="1485900"/>
              </a:tblGrid>
              <a:tr h="12700">
                <a:tc>
                  <a:txBody>
                    <a:bodyPr/>
                    <a:lstStyle/>
                    <a:p>
                      <a:pPr indent="0" lvl="0" marL="0" rtl="0" algn="ctr">
                        <a:spcBef>
                          <a:spcPts val="0"/>
                        </a:spcBef>
                        <a:spcAft>
                          <a:spcPts val="0"/>
                        </a:spcAft>
                        <a:buNone/>
                      </a:pPr>
                      <a:r>
                        <a:rPr b="1" lang="en" sz="1200">
                          <a:latin typeface="Calibri"/>
                          <a:ea typeface="Calibri"/>
                          <a:cs typeface="Calibri"/>
                          <a:sym typeface="Calibri"/>
                        </a:rPr>
                        <a:t>Task</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Sprint Number</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Start Date</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End Date</a:t>
                      </a:r>
                      <a:endParaRPr b="1" sz="1200">
                        <a:latin typeface="Calibri"/>
                        <a:ea typeface="Calibri"/>
                        <a:cs typeface="Calibri"/>
                        <a:sym typeface="Calibri"/>
                      </a:endParaRPr>
                    </a:p>
                  </a:txBody>
                  <a:tcPr marT="63500" marB="63500" marR="63500" marL="63500">
                    <a:solidFill>
                      <a:srgbClr val="CFE2F3"/>
                    </a:solidFill>
                  </a:tcPr>
                </a:tc>
              </a:tr>
              <a:tr h="12700">
                <a:tc>
                  <a:txBody>
                    <a:bodyPr/>
                    <a:lstStyle/>
                    <a:p>
                      <a:pPr indent="0" lvl="0" marL="0" rtl="0" algn="ctr">
                        <a:spcBef>
                          <a:spcPts val="0"/>
                        </a:spcBef>
                        <a:spcAft>
                          <a:spcPts val="0"/>
                        </a:spcAft>
                        <a:buNone/>
                      </a:pPr>
                      <a:r>
                        <a:rPr lang="en" sz="1100">
                          <a:latin typeface="Calibri"/>
                          <a:ea typeface="Calibri"/>
                          <a:cs typeface="Calibri"/>
                          <a:sym typeface="Calibri"/>
                        </a:rPr>
                        <a:t>Complete stats component</a:t>
                      </a:r>
                      <a:endParaRPr sz="1100">
                        <a:latin typeface="Calibri"/>
                        <a:ea typeface="Calibri"/>
                        <a:cs typeface="Calibri"/>
                        <a:sym typeface="Calibri"/>
                      </a:endParaRPr>
                    </a:p>
                  </a:txBody>
                  <a:tcPr marT="63500" marB="63500" marR="63500" marL="63500">
                    <a:solidFill>
                      <a:srgbClr val="FFFFFF"/>
                    </a:solidFill>
                  </a:tcPr>
                </a:tc>
                <a:tc>
                  <a:txBody>
                    <a:bodyPr/>
                    <a:lstStyle/>
                    <a:p>
                      <a:pPr indent="0" lvl="0" marL="0" rtl="0" algn="ctr">
                        <a:spcBef>
                          <a:spcPts val="0"/>
                        </a:spcBef>
                        <a:spcAft>
                          <a:spcPts val="0"/>
                        </a:spcAft>
                        <a:buNone/>
                      </a:pPr>
                      <a:r>
                        <a:rPr lang="en" sz="1100">
                          <a:latin typeface="Calibri"/>
                          <a:ea typeface="Calibri"/>
                          <a:cs typeface="Calibri"/>
                          <a:sym typeface="Calibri"/>
                        </a:rPr>
                        <a:t>6</a:t>
                      </a:r>
                      <a:endParaRPr sz="1100">
                        <a:latin typeface="Calibri"/>
                        <a:ea typeface="Calibri"/>
                        <a:cs typeface="Calibri"/>
                        <a:sym typeface="Calibri"/>
                      </a:endParaRPr>
                    </a:p>
                  </a:txBody>
                  <a:tcPr marT="63500" marB="63500" marR="63500" marL="63500">
                    <a:solidFill>
                      <a:srgbClr val="FFFFFF"/>
                    </a:solidFill>
                  </a:tcPr>
                </a:tc>
                <a:tc>
                  <a:txBody>
                    <a:bodyPr/>
                    <a:lstStyle/>
                    <a:p>
                      <a:pPr indent="0" lvl="0" marL="0" rtl="0" algn="ctr">
                        <a:spcBef>
                          <a:spcPts val="0"/>
                        </a:spcBef>
                        <a:spcAft>
                          <a:spcPts val="0"/>
                        </a:spcAft>
                        <a:buNone/>
                      </a:pPr>
                      <a:r>
                        <a:rPr lang="en" sz="1100">
                          <a:latin typeface="Calibri"/>
                          <a:ea typeface="Calibri"/>
                          <a:cs typeface="Calibri"/>
                          <a:sym typeface="Calibri"/>
                        </a:rPr>
                        <a:t>08/05</a:t>
                      </a:r>
                      <a:endParaRPr sz="1100">
                        <a:latin typeface="Calibri"/>
                        <a:ea typeface="Calibri"/>
                        <a:cs typeface="Calibri"/>
                        <a:sym typeface="Calibri"/>
                      </a:endParaRPr>
                    </a:p>
                  </a:txBody>
                  <a:tcPr marT="63500" marB="63500" marR="63500" marL="63500">
                    <a:solidFill>
                      <a:srgbClr val="FFFFFF"/>
                    </a:solidFill>
                  </a:tcPr>
                </a:tc>
                <a:tc>
                  <a:txBody>
                    <a:bodyPr/>
                    <a:lstStyle/>
                    <a:p>
                      <a:pPr indent="0" lvl="0" marL="0" rtl="0" algn="ctr">
                        <a:spcBef>
                          <a:spcPts val="0"/>
                        </a:spcBef>
                        <a:spcAft>
                          <a:spcPts val="0"/>
                        </a:spcAft>
                        <a:buNone/>
                      </a:pPr>
                      <a:r>
                        <a:rPr lang="en" sz="1100">
                          <a:latin typeface="Calibri"/>
                          <a:ea typeface="Calibri"/>
                          <a:cs typeface="Calibri"/>
                          <a:sym typeface="Calibri"/>
                        </a:rPr>
                        <a:t>14/05</a:t>
                      </a:r>
                      <a:endParaRPr sz="1100">
                        <a:latin typeface="Calibri"/>
                        <a:ea typeface="Calibri"/>
                        <a:cs typeface="Calibri"/>
                        <a:sym typeface="Calibri"/>
                      </a:endParaRPr>
                    </a:p>
                  </a:txBody>
                  <a:tcPr marT="63500" marB="63500" marR="63500" marL="63500">
                    <a:solidFill>
                      <a:srgbClr val="FFFFFF"/>
                    </a:solidFill>
                  </a:tcPr>
                </a:tc>
              </a:tr>
            </a:tbl>
          </a:graphicData>
        </a:graphic>
      </p:graphicFrame>
      <p:graphicFrame>
        <p:nvGraphicFramePr>
          <p:cNvPr id="119" name="Google Shape;119;p21"/>
          <p:cNvGraphicFramePr/>
          <p:nvPr/>
        </p:nvGraphicFramePr>
        <p:xfrm>
          <a:off x="346325" y="1826300"/>
          <a:ext cx="3000000" cy="3000000"/>
        </p:xfrm>
        <a:graphic>
          <a:graphicData uri="http://schemas.openxmlformats.org/drawingml/2006/table">
            <a:tbl>
              <a:tblPr>
                <a:noFill/>
                <a:tableStyleId>{5FC1A3EE-63F9-4E97-995E-7B0236D648A3}</a:tableStyleId>
              </a:tblPr>
              <a:tblGrid>
                <a:gridCol w="1981200"/>
                <a:gridCol w="1981200"/>
                <a:gridCol w="1981200"/>
              </a:tblGrid>
              <a:tr h="12700">
                <a:tc>
                  <a:txBody>
                    <a:bodyPr/>
                    <a:lstStyle/>
                    <a:p>
                      <a:pPr indent="0" lvl="0" marL="0" rtl="0" algn="ctr">
                        <a:spcBef>
                          <a:spcPts val="0"/>
                        </a:spcBef>
                        <a:spcAft>
                          <a:spcPts val="0"/>
                        </a:spcAft>
                        <a:buNone/>
                      </a:pPr>
                      <a:r>
                        <a:rPr b="1" lang="en" sz="1200">
                          <a:latin typeface="Calibri"/>
                          <a:ea typeface="Calibri"/>
                          <a:cs typeface="Calibri"/>
                          <a:sym typeface="Calibri"/>
                        </a:rPr>
                        <a:t>What are you working on?</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What did you achieve?</a:t>
                      </a:r>
                      <a:endParaRPr b="1" sz="1200">
                        <a:latin typeface="Calibri"/>
                        <a:ea typeface="Calibri"/>
                        <a:cs typeface="Calibri"/>
                        <a:sym typeface="Calibri"/>
                      </a:endParaRPr>
                    </a:p>
                  </a:txBody>
                  <a:tcPr marT="63500" marB="63500" marR="63500" marL="63500">
                    <a:solidFill>
                      <a:srgbClr val="CFE2F3"/>
                    </a:solidFill>
                  </a:tcPr>
                </a:tc>
                <a:tc>
                  <a:txBody>
                    <a:bodyPr/>
                    <a:lstStyle/>
                    <a:p>
                      <a:pPr indent="0" lvl="0" marL="0" rtl="0" algn="ctr">
                        <a:spcBef>
                          <a:spcPts val="0"/>
                        </a:spcBef>
                        <a:spcAft>
                          <a:spcPts val="0"/>
                        </a:spcAft>
                        <a:buNone/>
                      </a:pPr>
                      <a:r>
                        <a:rPr b="1" lang="en" sz="1200">
                          <a:latin typeface="Calibri"/>
                          <a:ea typeface="Calibri"/>
                          <a:cs typeface="Calibri"/>
                          <a:sym typeface="Calibri"/>
                        </a:rPr>
                        <a:t>What are the next steps?</a:t>
                      </a:r>
                      <a:endParaRPr b="1" sz="1200">
                        <a:latin typeface="Calibri"/>
                        <a:ea typeface="Calibri"/>
                        <a:cs typeface="Calibri"/>
                        <a:sym typeface="Calibri"/>
                      </a:endParaRPr>
                    </a:p>
                  </a:txBody>
                  <a:tcPr marT="63500" marB="63500" marR="63500" marL="63500">
                    <a:solidFill>
                      <a:srgbClr val="CFE2F3"/>
                    </a:solidFill>
                  </a:tcPr>
                </a:tc>
              </a:tr>
              <a:tr h="127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Complete the stats component so it correctly calculates the overall average and high score.</a:t>
                      </a:r>
                      <a:endParaRPr sz="1200">
                        <a:solidFill>
                          <a:schemeClr val="dk1"/>
                        </a:solidFill>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rPr lang="en" sz="1200">
                          <a:latin typeface="Calibri"/>
                          <a:ea typeface="Calibri"/>
                          <a:cs typeface="Calibri"/>
                          <a:sym typeface="Calibri"/>
                        </a:rPr>
                        <a:t>The stats component works </a:t>
                      </a:r>
                      <a:r>
                        <a:rPr lang="en" sz="1200">
                          <a:latin typeface="Calibri"/>
                          <a:ea typeface="Calibri"/>
                          <a:cs typeface="Calibri"/>
                          <a:sym typeface="Calibri"/>
                        </a:rPr>
                        <a:t>successfully</a:t>
                      </a:r>
                      <a:r>
                        <a:rPr lang="en" sz="1200">
                          <a:latin typeface="Calibri"/>
                          <a:ea typeface="Calibri"/>
                          <a:cs typeface="Calibri"/>
                          <a:sym typeface="Calibri"/>
                        </a:rPr>
                        <a:t> after various attempts, research and trial and error. It calculates from the information from the round and from previous rounds from the file.</a:t>
                      </a:r>
                      <a:endParaRPr sz="1200">
                        <a:latin typeface="Calibri"/>
                        <a:ea typeface="Calibri"/>
                        <a:cs typeface="Calibri"/>
                        <a:sym typeface="Calibri"/>
                      </a:endParaRPr>
                    </a:p>
                  </a:txBody>
                  <a:tcPr marT="63500" marB="63500" marR="63500" marL="63500">
                    <a:solidFill>
                      <a:schemeClr val="lt1"/>
                    </a:solidFill>
                  </a:tcPr>
                </a:tc>
                <a:tc>
                  <a:txBody>
                    <a:bodyPr/>
                    <a:lstStyle/>
                    <a:p>
                      <a:pPr indent="0" lvl="0" marL="0" rtl="0" algn="l">
                        <a:spcBef>
                          <a:spcPts val="0"/>
                        </a:spcBef>
                        <a:spcAft>
                          <a:spcPts val="0"/>
                        </a:spcAft>
                        <a:buNone/>
                      </a:pPr>
                      <a:r>
                        <a:rPr lang="en" sz="1200">
                          <a:latin typeface="Calibri"/>
                          <a:ea typeface="Calibri"/>
                          <a:cs typeface="Calibri"/>
                          <a:sym typeface="Calibri"/>
                        </a:rPr>
                        <a:t>Testing the full program and ensuring there are no bugs in it. User testing of the whole program will be needed as well.</a:t>
                      </a:r>
                      <a:endParaRPr sz="1200">
                        <a:latin typeface="Calibri"/>
                        <a:ea typeface="Calibri"/>
                        <a:cs typeface="Calibri"/>
                        <a:sym typeface="Calibri"/>
                      </a:endParaRPr>
                    </a:p>
                  </a:txBody>
                  <a:tcPr marT="63500" marB="63500" marR="63500" marL="63500">
                    <a:solidFill>
                      <a:schemeClr val="lt1"/>
                    </a:solidFill>
                  </a:tcPr>
                </a:tc>
              </a:tr>
              <a:tr h="279400">
                <a:tc gridSpan="3">
                  <a:txBody>
                    <a:bodyPr/>
                    <a:lstStyle/>
                    <a:p>
                      <a:pPr indent="0" lvl="0" marL="0" rtl="0" algn="l">
                        <a:spcBef>
                          <a:spcPts val="0"/>
                        </a:spcBef>
                        <a:spcAft>
                          <a:spcPts val="0"/>
                        </a:spcAft>
                        <a:buNone/>
                      </a:pPr>
                      <a:r>
                        <a:rPr b="1" lang="en" sz="1200">
                          <a:latin typeface="Calibri"/>
                          <a:ea typeface="Calibri"/>
                          <a:cs typeface="Calibri"/>
                          <a:sym typeface="Calibri"/>
                        </a:rPr>
                        <a:t>Evaluation - what worked well &amp; what did not?</a:t>
                      </a:r>
                      <a:endParaRPr sz="1200">
                        <a:solidFill>
                          <a:srgbClr val="2E75B5"/>
                        </a:solidFill>
                        <a:latin typeface="Calibri"/>
                        <a:ea typeface="Calibri"/>
                        <a:cs typeface="Calibri"/>
                        <a:sym typeface="Calibri"/>
                      </a:endParaRPr>
                    </a:p>
                  </a:txBody>
                  <a:tcPr marT="63500" marB="63500" marR="63500" marL="63500">
                    <a:solidFill>
                      <a:srgbClr val="CFE2F3"/>
                    </a:solidFill>
                  </a:tcPr>
                </a:tc>
                <a:tc hMerge="1"/>
                <a:tc hMerge="1"/>
              </a:tr>
              <a:tr h="279400">
                <a:tc gridSpan="3">
                  <a:txBody>
                    <a:bodyPr/>
                    <a:lstStyle/>
                    <a:p>
                      <a:pPr indent="0" lvl="0" marL="0" rtl="0" algn="l">
                        <a:spcBef>
                          <a:spcPts val="0"/>
                        </a:spcBef>
                        <a:spcAft>
                          <a:spcPts val="0"/>
                        </a:spcAft>
                        <a:buNone/>
                      </a:pPr>
                      <a:r>
                        <a:rPr lang="en" sz="1200">
                          <a:latin typeface="Calibri"/>
                          <a:ea typeface="Calibri"/>
                          <a:cs typeface="Calibri"/>
                          <a:sym typeface="Calibri"/>
                        </a:rPr>
                        <a:t>Research on writing to and reading from files was extremely helpful in getting this component to work. During my research I found a different way to write to files which did not overwrite the previous text as this was what was occurring before. I also reordered where the round </a:t>
                      </a:r>
                      <a:r>
                        <a:rPr lang="en" sz="1200">
                          <a:latin typeface="Calibri"/>
                          <a:ea typeface="Calibri"/>
                          <a:cs typeface="Calibri"/>
                          <a:sym typeface="Calibri"/>
                        </a:rPr>
                        <a:t>information was written in comparison to the calculations as testing and trialling told me that the calculations were not including the round just played.</a:t>
                      </a:r>
                      <a:endParaRPr sz="1200">
                        <a:latin typeface="Calibri"/>
                        <a:ea typeface="Calibri"/>
                        <a:cs typeface="Calibri"/>
                        <a:sym typeface="Calibri"/>
                      </a:endParaRPr>
                    </a:p>
                  </a:txBody>
                  <a:tcPr marT="63500" marB="63500" marR="63500" marL="63500">
                    <a:solidFill>
                      <a:schemeClr val="lt1"/>
                    </a:solidFill>
                  </a:tcPr>
                </a:tc>
                <a:tc hMerge="1"/>
                <a:tc hMerge="1"/>
              </a:tr>
            </a:tbl>
          </a:graphicData>
        </a:graphic>
      </p:graphicFrame>
      <p:pic>
        <p:nvPicPr>
          <p:cNvPr id="120" name="Google Shape;120;p21"/>
          <p:cNvPicPr preferRelativeResize="0"/>
          <p:nvPr/>
        </p:nvPicPr>
        <p:blipFill>
          <a:blip r:embed="rId3">
            <a:alphaModFix/>
          </a:blip>
          <a:stretch>
            <a:fillRect/>
          </a:stretch>
        </p:blipFill>
        <p:spPr>
          <a:xfrm>
            <a:off x="6416525" y="1016202"/>
            <a:ext cx="2549275" cy="92700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